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4" r:id="rId6"/>
    <p:sldMasterId id="2147483727" r:id="rId7"/>
    <p:sldMasterId id="2147483739" r:id="rId8"/>
    <p:sldMasterId id="2147483751" r:id="rId9"/>
    <p:sldMasterId id="2147483754" r:id="rId10"/>
    <p:sldMasterId id="2147483766" r:id="rId11"/>
    <p:sldMasterId id="2147483780" r:id="rId12"/>
    <p:sldMasterId id="2147483794" r:id="rId13"/>
    <p:sldMasterId id="2147483808" r:id="rId14"/>
    <p:sldMasterId id="2147483820" r:id="rId15"/>
    <p:sldMasterId id="2147483832" r:id="rId16"/>
    <p:sldMasterId id="2147483843" r:id="rId17"/>
    <p:sldMasterId id="2147483861" r:id="rId18"/>
    <p:sldMasterId id="2147483871" r:id="rId19"/>
  </p:sldMasterIdLst>
  <p:notesMasterIdLst>
    <p:notesMasterId r:id="rId141"/>
  </p:notesMasterIdLst>
  <p:sldIdLst>
    <p:sldId id="309" r:id="rId20"/>
    <p:sldId id="257" r:id="rId21"/>
    <p:sldId id="260" r:id="rId22"/>
    <p:sldId id="302" r:id="rId23"/>
    <p:sldId id="1339" r:id="rId24"/>
    <p:sldId id="6737" r:id="rId25"/>
    <p:sldId id="273" r:id="rId26"/>
    <p:sldId id="272" r:id="rId27"/>
    <p:sldId id="308" r:id="rId28"/>
    <p:sldId id="986" r:id="rId29"/>
    <p:sldId id="987" r:id="rId30"/>
    <p:sldId id="329" r:id="rId31"/>
    <p:sldId id="985" r:id="rId32"/>
    <p:sldId id="982" r:id="rId33"/>
    <p:sldId id="961" r:id="rId34"/>
    <p:sldId id="991" r:id="rId35"/>
    <p:sldId id="278" r:id="rId36"/>
    <p:sldId id="10511" r:id="rId37"/>
    <p:sldId id="1907" r:id="rId38"/>
    <p:sldId id="277" r:id="rId39"/>
    <p:sldId id="287" r:id="rId40"/>
    <p:sldId id="281" r:id="rId41"/>
    <p:sldId id="1914" r:id="rId42"/>
    <p:sldId id="1910" r:id="rId43"/>
    <p:sldId id="1915" r:id="rId44"/>
    <p:sldId id="1911" r:id="rId45"/>
    <p:sldId id="1909" r:id="rId46"/>
    <p:sldId id="1912" r:id="rId47"/>
    <p:sldId id="1916" r:id="rId48"/>
    <p:sldId id="2145706119" r:id="rId49"/>
    <p:sldId id="2145706120" r:id="rId50"/>
    <p:sldId id="2145706131" r:id="rId51"/>
    <p:sldId id="2145706121" r:id="rId52"/>
    <p:sldId id="274" r:id="rId53"/>
    <p:sldId id="2145706122" r:id="rId54"/>
    <p:sldId id="2145706124" r:id="rId55"/>
    <p:sldId id="6295" r:id="rId56"/>
    <p:sldId id="2145706125" r:id="rId57"/>
    <p:sldId id="276" r:id="rId58"/>
    <p:sldId id="2972" r:id="rId59"/>
    <p:sldId id="1663" r:id="rId60"/>
    <p:sldId id="290" r:id="rId61"/>
    <p:sldId id="970" r:id="rId62"/>
    <p:sldId id="2094" r:id="rId63"/>
    <p:sldId id="2093" r:id="rId64"/>
    <p:sldId id="2095" r:id="rId65"/>
    <p:sldId id="1697" r:id="rId66"/>
    <p:sldId id="2976" r:id="rId67"/>
    <p:sldId id="263" r:id="rId68"/>
    <p:sldId id="826" r:id="rId69"/>
    <p:sldId id="958" r:id="rId70"/>
    <p:sldId id="1027" r:id="rId71"/>
    <p:sldId id="1030" r:id="rId72"/>
    <p:sldId id="969" r:id="rId73"/>
    <p:sldId id="1009" r:id="rId74"/>
    <p:sldId id="1029" r:id="rId75"/>
    <p:sldId id="1013" r:id="rId76"/>
    <p:sldId id="1026" r:id="rId77"/>
    <p:sldId id="2235" r:id="rId78"/>
    <p:sldId id="2768" r:id="rId79"/>
    <p:sldId id="2256" r:id="rId80"/>
    <p:sldId id="10504" r:id="rId81"/>
    <p:sldId id="10590" r:id="rId82"/>
    <p:sldId id="10591" r:id="rId83"/>
    <p:sldId id="10576" r:id="rId84"/>
    <p:sldId id="10579" r:id="rId85"/>
    <p:sldId id="10550" r:id="rId86"/>
    <p:sldId id="10583" r:id="rId87"/>
    <p:sldId id="10584" r:id="rId88"/>
    <p:sldId id="10573" r:id="rId89"/>
    <p:sldId id="10310" r:id="rId90"/>
    <p:sldId id="10348" r:id="rId91"/>
    <p:sldId id="10347" r:id="rId92"/>
    <p:sldId id="10294" r:id="rId93"/>
    <p:sldId id="10282" r:id="rId94"/>
    <p:sldId id="10286" r:id="rId95"/>
    <p:sldId id="10341" r:id="rId96"/>
    <p:sldId id="10342" r:id="rId97"/>
    <p:sldId id="293" r:id="rId98"/>
    <p:sldId id="332" r:id="rId99"/>
    <p:sldId id="283" r:id="rId100"/>
    <p:sldId id="334" r:id="rId101"/>
    <p:sldId id="335" r:id="rId102"/>
    <p:sldId id="311" r:id="rId103"/>
    <p:sldId id="325" r:id="rId104"/>
    <p:sldId id="279" r:id="rId105"/>
    <p:sldId id="280" r:id="rId106"/>
    <p:sldId id="2145706126" r:id="rId107"/>
    <p:sldId id="282" r:id="rId108"/>
    <p:sldId id="2409" r:id="rId109"/>
    <p:sldId id="286" r:id="rId110"/>
    <p:sldId id="284" r:id="rId111"/>
    <p:sldId id="585" r:id="rId112"/>
    <p:sldId id="285" r:id="rId113"/>
    <p:sldId id="2407" r:id="rId114"/>
    <p:sldId id="2145706127" r:id="rId115"/>
    <p:sldId id="608" r:id="rId116"/>
    <p:sldId id="1475" r:id="rId117"/>
    <p:sldId id="1304" r:id="rId118"/>
    <p:sldId id="1322" r:id="rId119"/>
    <p:sldId id="1538" r:id="rId120"/>
    <p:sldId id="1320" r:id="rId121"/>
    <p:sldId id="1437" r:id="rId122"/>
    <p:sldId id="2141411517" r:id="rId123"/>
    <p:sldId id="1635" r:id="rId124"/>
    <p:sldId id="1658" r:id="rId125"/>
    <p:sldId id="2141411648" r:id="rId126"/>
    <p:sldId id="1323" r:id="rId127"/>
    <p:sldId id="2141411651" r:id="rId128"/>
    <p:sldId id="2141411616" r:id="rId129"/>
    <p:sldId id="1378" r:id="rId130"/>
    <p:sldId id="1473" r:id="rId131"/>
    <p:sldId id="256" r:id="rId132"/>
    <p:sldId id="2145706128" r:id="rId133"/>
    <p:sldId id="259" r:id="rId134"/>
    <p:sldId id="2145706129" r:id="rId135"/>
    <p:sldId id="261" r:id="rId136"/>
    <p:sldId id="262" r:id="rId137"/>
    <p:sldId id="2145706130" r:id="rId138"/>
    <p:sldId id="258" r:id="rId139"/>
    <p:sldId id="2147473118"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07D47-17CD-4732-845F-A541D4DFDA0B}" v="4" dt="2023-06-19T13:52:40.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110" d="100"/>
          <a:sy n="110" d="100"/>
        </p:scale>
        <p:origin x="1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6" Type="http://schemas.openxmlformats.org/officeDocument/2006/relationships/slideMaster" Target="slideMasters/slideMaster13.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slide" Target="slides/slide113.xml"/><Relationship Id="rId140" Type="http://schemas.openxmlformats.org/officeDocument/2006/relationships/slide" Target="slides/slide12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notesMaster" Target="notesMasters/notesMaster1.xml"/><Relationship Id="rId14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yal, Smriti (NIH/NHLBI) [C]" userId="0cdfe7a4-28ef-4b10-ba90-683d9e9d6ff4" providerId="ADAL" clId="{0EDE797A-164F-4362-B1CB-66CEA085E1DE}"/>
    <pc:docChg chg="undo custSel addSld delSld modSld">
      <pc:chgData name="Aryal, Smriti (NIH/NHLBI) [C]" userId="0cdfe7a4-28ef-4b10-ba90-683d9e9d6ff4" providerId="ADAL" clId="{0EDE797A-164F-4362-B1CB-66CEA085E1DE}" dt="2023-06-15T20:07:16.707" v="27"/>
      <pc:docMkLst>
        <pc:docMk/>
      </pc:docMkLst>
      <pc:sldChg chg="add">
        <pc:chgData name="Aryal, Smriti (NIH/NHLBI) [C]" userId="0cdfe7a4-28ef-4b10-ba90-683d9e9d6ff4" providerId="ADAL" clId="{0EDE797A-164F-4362-B1CB-66CEA085E1DE}" dt="2023-06-15T20:07:16.707" v="27"/>
        <pc:sldMkLst>
          <pc:docMk/>
          <pc:sldMk cId="1170116129" sldId="256"/>
        </pc:sldMkLst>
      </pc:sldChg>
      <pc:sldChg chg="modSp add del mod">
        <pc:chgData name="Aryal, Smriti (NIH/NHLBI) [C]" userId="0cdfe7a4-28ef-4b10-ba90-683d9e9d6ff4" providerId="ADAL" clId="{0EDE797A-164F-4362-B1CB-66CEA085E1DE}" dt="2023-06-15T20:00:01.943" v="17" actId="1076"/>
        <pc:sldMkLst>
          <pc:docMk/>
          <pc:sldMk cId="0" sldId="257"/>
        </pc:sldMkLst>
        <pc:spChg chg="mod">
          <ac:chgData name="Aryal, Smriti (NIH/NHLBI) [C]" userId="0cdfe7a4-28ef-4b10-ba90-683d9e9d6ff4" providerId="ADAL" clId="{0EDE797A-164F-4362-B1CB-66CEA085E1DE}" dt="2023-06-15T19:59:44.929" v="15" actId="1076"/>
          <ac:spMkLst>
            <pc:docMk/>
            <pc:sldMk cId="0" sldId="257"/>
            <ac:spMk id="224" creationId="{00000000-0000-0000-0000-000000000000}"/>
          </ac:spMkLst>
        </pc:spChg>
        <pc:spChg chg="mod">
          <ac:chgData name="Aryal, Smriti (NIH/NHLBI) [C]" userId="0cdfe7a4-28ef-4b10-ba90-683d9e9d6ff4" providerId="ADAL" clId="{0EDE797A-164F-4362-B1CB-66CEA085E1DE}" dt="2023-06-15T20:00:01.943" v="17" actId="1076"/>
          <ac:spMkLst>
            <pc:docMk/>
            <pc:sldMk cId="0" sldId="257"/>
            <ac:spMk id="229" creationId="{00000000-0000-0000-0000-000000000000}"/>
          </ac:spMkLst>
        </pc:spChg>
      </pc:sldChg>
      <pc:sldChg chg="add">
        <pc:chgData name="Aryal, Smriti (NIH/NHLBI) [C]" userId="0cdfe7a4-28ef-4b10-ba90-683d9e9d6ff4" providerId="ADAL" clId="{0EDE797A-164F-4362-B1CB-66CEA085E1DE}" dt="2023-06-15T20:07:16.707" v="27"/>
        <pc:sldMkLst>
          <pc:docMk/>
          <pc:sldMk cId="1473403245" sldId="258"/>
        </pc:sldMkLst>
      </pc:sldChg>
      <pc:sldChg chg="add">
        <pc:chgData name="Aryal, Smriti (NIH/NHLBI) [C]" userId="0cdfe7a4-28ef-4b10-ba90-683d9e9d6ff4" providerId="ADAL" clId="{0EDE797A-164F-4362-B1CB-66CEA085E1DE}" dt="2023-06-15T20:07:16.707" v="27"/>
        <pc:sldMkLst>
          <pc:docMk/>
          <pc:sldMk cId="2785503178" sldId="259"/>
        </pc:sldMkLst>
      </pc:sldChg>
      <pc:sldChg chg="add del">
        <pc:chgData name="Aryal, Smriti (NIH/NHLBI) [C]" userId="0cdfe7a4-28ef-4b10-ba90-683d9e9d6ff4" providerId="ADAL" clId="{0EDE797A-164F-4362-B1CB-66CEA085E1DE}" dt="2023-06-15T19:59:36.731" v="12"/>
        <pc:sldMkLst>
          <pc:docMk/>
          <pc:sldMk cId="0" sldId="260"/>
        </pc:sldMkLst>
      </pc:sldChg>
      <pc:sldChg chg="add">
        <pc:chgData name="Aryal, Smriti (NIH/NHLBI) [C]" userId="0cdfe7a4-28ef-4b10-ba90-683d9e9d6ff4" providerId="ADAL" clId="{0EDE797A-164F-4362-B1CB-66CEA085E1DE}" dt="2023-06-15T20:07:16.707" v="27"/>
        <pc:sldMkLst>
          <pc:docMk/>
          <pc:sldMk cId="3809008378" sldId="261"/>
        </pc:sldMkLst>
      </pc:sldChg>
      <pc:sldChg chg="add">
        <pc:chgData name="Aryal, Smriti (NIH/NHLBI) [C]" userId="0cdfe7a4-28ef-4b10-ba90-683d9e9d6ff4" providerId="ADAL" clId="{0EDE797A-164F-4362-B1CB-66CEA085E1DE}" dt="2023-06-15T20:07:16.707" v="27"/>
        <pc:sldMkLst>
          <pc:docMk/>
          <pc:sldMk cId="487014481" sldId="262"/>
        </pc:sldMkLst>
      </pc:sldChg>
      <pc:sldChg chg="add">
        <pc:chgData name="Aryal, Smriti (NIH/NHLBI) [C]" userId="0cdfe7a4-28ef-4b10-ba90-683d9e9d6ff4" providerId="ADAL" clId="{0EDE797A-164F-4362-B1CB-66CEA085E1DE}" dt="2023-06-15T20:02:02.929" v="21"/>
        <pc:sldMkLst>
          <pc:docMk/>
          <pc:sldMk cId="948359651" sldId="263"/>
        </pc:sldMkLst>
      </pc:sldChg>
      <pc:sldChg chg="add del">
        <pc:chgData name="Aryal, Smriti (NIH/NHLBI) [C]" userId="0cdfe7a4-28ef-4b10-ba90-683d9e9d6ff4" providerId="ADAL" clId="{0EDE797A-164F-4362-B1CB-66CEA085E1DE}" dt="2023-06-15T19:59:36.731" v="12"/>
        <pc:sldMkLst>
          <pc:docMk/>
          <pc:sldMk cId="0" sldId="272"/>
        </pc:sldMkLst>
      </pc:sldChg>
      <pc:sldChg chg="modSp add del mod">
        <pc:chgData name="Aryal, Smriti (NIH/NHLBI) [C]" userId="0cdfe7a4-28ef-4b10-ba90-683d9e9d6ff4" providerId="ADAL" clId="{0EDE797A-164F-4362-B1CB-66CEA085E1DE}" dt="2023-06-15T19:59:36.879" v="13" actId="27636"/>
        <pc:sldMkLst>
          <pc:docMk/>
          <pc:sldMk cId="2937502123" sldId="273"/>
        </pc:sldMkLst>
        <pc:spChg chg="mod">
          <ac:chgData name="Aryal, Smriti (NIH/NHLBI) [C]" userId="0cdfe7a4-28ef-4b10-ba90-683d9e9d6ff4" providerId="ADAL" clId="{0EDE797A-164F-4362-B1CB-66CEA085E1DE}" dt="2023-06-15T19:59:36.879" v="13" actId="27636"/>
          <ac:spMkLst>
            <pc:docMk/>
            <pc:sldMk cId="2937502123" sldId="273"/>
            <ac:spMk id="2" creationId="{00000000-0000-0000-0000-000000000000}"/>
          </ac:spMkLst>
        </pc:spChg>
      </pc:sldChg>
      <pc:sldChg chg="add">
        <pc:chgData name="Aryal, Smriti (NIH/NHLBI) [C]" userId="0cdfe7a4-28ef-4b10-ba90-683d9e9d6ff4" providerId="ADAL" clId="{0EDE797A-164F-4362-B1CB-66CEA085E1DE}" dt="2023-06-15T20:01:25.275" v="19"/>
        <pc:sldMkLst>
          <pc:docMk/>
          <pc:sldMk cId="0" sldId="274"/>
        </pc:sldMkLst>
      </pc:sldChg>
      <pc:sldChg chg="add">
        <pc:chgData name="Aryal, Smriti (NIH/NHLBI) [C]" userId="0cdfe7a4-28ef-4b10-ba90-683d9e9d6ff4" providerId="ADAL" clId="{0EDE797A-164F-4362-B1CB-66CEA085E1DE}" dt="2023-06-15T20:02:02.929" v="21"/>
        <pc:sldMkLst>
          <pc:docMk/>
          <pc:sldMk cId="3326565143" sldId="276"/>
        </pc:sldMkLst>
      </pc:sldChg>
      <pc:sldChg chg="add">
        <pc:chgData name="Aryal, Smriti (NIH/NHLBI) [C]" userId="0cdfe7a4-28ef-4b10-ba90-683d9e9d6ff4" providerId="ADAL" clId="{0EDE797A-164F-4362-B1CB-66CEA085E1DE}" dt="2023-06-15T20:00:39.960" v="18"/>
        <pc:sldMkLst>
          <pc:docMk/>
          <pc:sldMk cId="2270989788" sldId="277"/>
        </pc:sldMkLst>
      </pc:sldChg>
      <pc:sldChg chg="add del">
        <pc:chgData name="Aryal, Smriti (NIH/NHLBI) [C]" userId="0cdfe7a4-28ef-4b10-ba90-683d9e9d6ff4" providerId="ADAL" clId="{0EDE797A-164F-4362-B1CB-66CEA085E1DE}" dt="2023-06-15T19:59:36.731" v="12"/>
        <pc:sldMkLst>
          <pc:docMk/>
          <pc:sldMk cId="0" sldId="278"/>
        </pc:sldMkLst>
      </pc:sldChg>
      <pc:sldChg chg="add">
        <pc:chgData name="Aryal, Smriti (NIH/NHLBI) [C]" userId="0cdfe7a4-28ef-4b10-ba90-683d9e9d6ff4" providerId="ADAL" clId="{0EDE797A-164F-4362-B1CB-66CEA085E1DE}" dt="2023-06-15T20:05:14.811" v="25"/>
        <pc:sldMkLst>
          <pc:docMk/>
          <pc:sldMk cId="529361845" sldId="279"/>
        </pc:sldMkLst>
      </pc:sldChg>
      <pc:sldChg chg="add">
        <pc:chgData name="Aryal, Smriti (NIH/NHLBI) [C]" userId="0cdfe7a4-28ef-4b10-ba90-683d9e9d6ff4" providerId="ADAL" clId="{0EDE797A-164F-4362-B1CB-66CEA085E1DE}" dt="2023-06-15T20:05:14.811" v="25"/>
        <pc:sldMkLst>
          <pc:docMk/>
          <pc:sldMk cId="284083418" sldId="280"/>
        </pc:sldMkLst>
      </pc:sldChg>
      <pc:sldChg chg="add">
        <pc:chgData name="Aryal, Smriti (NIH/NHLBI) [C]" userId="0cdfe7a4-28ef-4b10-ba90-683d9e9d6ff4" providerId="ADAL" clId="{0EDE797A-164F-4362-B1CB-66CEA085E1DE}" dt="2023-06-15T20:00:39.960" v="18"/>
        <pc:sldMkLst>
          <pc:docMk/>
          <pc:sldMk cId="2885186633" sldId="281"/>
        </pc:sldMkLst>
      </pc:sldChg>
      <pc:sldChg chg="add">
        <pc:chgData name="Aryal, Smriti (NIH/NHLBI) [C]" userId="0cdfe7a4-28ef-4b10-ba90-683d9e9d6ff4" providerId="ADAL" clId="{0EDE797A-164F-4362-B1CB-66CEA085E1DE}" dt="2023-06-15T20:05:14.811" v="25"/>
        <pc:sldMkLst>
          <pc:docMk/>
          <pc:sldMk cId="4010286192" sldId="282"/>
        </pc:sldMkLst>
      </pc:sldChg>
      <pc:sldChg chg="add">
        <pc:chgData name="Aryal, Smriti (NIH/NHLBI) [C]" userId="0cdfe7a4-28ef-4b10-ba90-683d9e9d6ff4" providerId="ADAL" clId="{0EDE797A-164F-4362-B1CB-66CEA085E1DE}" dt="2023-06-15T20:04:37.430" v="24"/>
        <pc:sldMkLst>
          <pc:docMk/>
          <pc:sldMk cId="1475925110" sldId="283"/>
        </pc:sldMkLst>
      </pc:sldChg>
      <pc:sldChg chg="add">
        <pc:chgData name="Aryal, Smriti (NIH/NHLBI) [C]" userId="0cdfe7a4-28ef-4b10-ba90-683d9e9d6ff4" providerId="ADAL" clId="{0EDE797A-164F-4362-B1CB-66CEA085E1DE}" dt="2023-06-15T20:05:14.811" v="25"/>
        <pc:sldMkLst>
          <pc:docMk/>
          <pc:sldMk cId="1982863840" sldId="284"/>
        </pc:sldMkLst>
      </pc:sldChg>
      <pc:sldChg chg="add">
        <pc:chgData name="Aryal, Smriti (NIH/NHLBI) [C]" userId="0cdfe7a4-28ef-4b10-ba90-683d9e9d6ff4" providerId="ADAL" clId="{0EDE797A-164F-4362-B1CB-66CEA085E1DE}" dt="2023-06-15T20:05:14.811" v="25"/>
        <pc:sldMkLst>
          <pc:docMk/>
          <pc:sldMk cId="350785879" sldId="285"/>
        </pc:sldMkLst>
      </pc:sldChg>
      <pc:sldChg chg="add">
        <pc:chgData name="Aryal, Smriti (NIH/NHLBI) [C]" userId="0cdfe7a4-28ef-4b10-ba90-683d9e9d6ff4" providerId="ADAL" clId="{0EDE797A-164F-4362-B1CB-66CEA085E1DE}" dt="2023-06-15T20:05:14.811" v="25"/>
        <pc:sldMkLst>
          <pc:docMk/>
          <pc:sldMk cId="234437561" sldId="286"/>
        </pc:sldMkLst>
      </pc:sldChg>
      <pc:sldChg chg="add">
        <pc:chgData name="Aryal, Smriti (NIH/NHLBI) [C]" userId="0cdfe7a4-28ef-4b10-ba90-683d9e9d6ff4" providerId="ADAL" clId="{0EDE797A-164F-4362-B1CB-66CEA085E1DE}" dt="2023-06-15T20:00:39.960" v="18"/>
        <pc:sldMkLst>
          <pc:docMk/>
          <pc:sldMk cId="3155409153" sldId="287"/>
        </pc:sldMkLst>
      </pc:sldChg>
      <pc:sldChg chg="add">
        <pc:chgData name="Aryal, Smriti (NIH/NHLBI) [C]" userId="0cdfe7a4-28ef-4b10-ba90-683d9e9d6ff4" providerId="ADAL" clId="{0EDE797A-164F-4362-B1CB-66CEA085E1DE}" dt="2023-06-15T20:02:02.929" v="21"/>
        <pc:sldMkLst>
          <pc:docMk/>
          <pc:sldMk cId="845852270" sldId="290"/>
        </pc:sldMkLst>
      </pc:sldChg>
      <pc:sldChg chg="add">
        <pc:chgData name="Aryal, Smriti (NIH/NHLBI) [C]" userId="0cdfe7a4-28ef-4b10-ba90-683d9e9d6ff4" providerId="ADAL" clId="{0EDE797A-164F-4362-B1CB-66CEA085E1DE}" dt="2023-06-15T20:04:37.430" v="24"/>
        <pc:sldMkLst>
          <pc:docMk/>
          <pc:sldMk cId="496347943" sldId="293"/>
        </pc:sldMkLst>
      </pc:sldChg>
      <pc:sldChg chg="add del">
        <pc:chgData name="Aryal, Smriti (NIH/NHLBI) [C]" userId="0cdfe7a4-28ef-4b10-ba90-683d9e9d6ff4" providerId="ADAL" clId="{0EDE797A-164F-4362-B1CB-66CEA085E1DE}" dt="2023-06-15T19:59:36.731" v="12"/>
        <pc:sldMkLst>
          <pc:docMk/>
          <pc:sldMk cId="2574344845" sldId="302"/>
        </pc:sldMkLst>
      </pc:sldChg>
      <pc:sldChg chg="add del">
        <pc:chgData name="Aryal, Smriti (NIH/NHLBI) [C]" userId="0cdfe7a4-28ef-4b10-ba90-683d9e9d6ff4" providerId="ADAL" clId="{0EDE797A-164F-4362-B1CB-66CEA085E1DE}" dt="2023-06-15T19:59:36.731" v="12"/>
        <pc:sldMkLst>
          <pc:docMk/>
          <pc:sldMk cId="0" sldId="308"/>
        </pc:sldMkLst>
      </pc:sldChg>
      <pc:sldChg chg="add">
        <pc:chgData name="Aryal, Smriti (NIH/NHLBI) [C]" userId="0cdfe7a4-28ef-4b10-ba90-683d9e9d6ff4" providerId="ADAL" clId="{0EDE797A-164F-4362-B1CB-66CEA085E1DE}" dt="2023-06-15T20:04:37.430" v="24"/>
        <pc:sldMkLst>
          <pc:docMk/>
          <pc:sldMk cId="1245508160" sldId="311"/>
        </pc:sldMkLst>
      </pc:sldChg>
      <pc:sldChg chg="add">
        <pc:chgData name="Aryal, Smriti (NIH/NHLBI) [C]" userId="0cdfe7a4-28ef-4b10-ba90-683d9e9d6ff4" providerId="ADAL" clId="{0EDE797A-164F-4362-B1CB-66CEA085E1DE}" dt="2023-06-15T20:04:37.430" v="24"/>
        <pc:sldMkLst>
          <pc:docMk/>
          <pc:sldMk cId="3368131049" sldId="325"/>
        </pc:sldMkLst>
      </pc:sldChg>
      <pc:sldChg chg="add del">
        <pc:chgData name="Aryal, Smriti (NIH/NHLBI) [C]" userId="0cdfe7a4-28ef-4b10-ba90-683d9e9d6ff4" providerId="ADAL" clId="{0EDE797A-164F-4362-B1CB-66CEA085E1DE}" dt="2023-06-15T19:59:36.731" v="12"/>
        <pc:sldMkLst>
          <pc:docMk/>
          <pc:sldMk cId="0" sldId="329"/>
        </pc:sldMkLst>
      </pc:sldChg>
      <pc:sldChg chg="add">
        <pc:chgData name="Aryal, Smriti (NIH/NHLBI) [C]" userId="0cdfe7a4-28ef-4b10-ba90-683d9e9d6ff4" providerId="ADAL" clId="{0EDE797A-164F-4362-B1CB-66CEA085E1DE}" dt="2023-06-15T20:04:37.430" v="24"/>
        <pc:sldMkLst>
          <pc:docMk/>
          <pc:sldMk cId="886842771" sldId="332"/>
        </pc:sldMkLst>
      </pc:sldChg>
      <pc:sldChg chg="add">
        <pc:chgData name="Aryal, Smriti (NIH/NHLBI) [C]" userId="0cdfe7a4-28ef-4b10-ba90-683d9e9d6ff4" providerId="ADAL" clId="{0EDE797A-164F-4362-B1CB-66CEA085E1DE}" dt="2023-06-15T20:04:37.430" v="24"/>
        <pc:sldMkLst>
          <pc:docMk/>
          <pc:sldMk cId="570287614" sldId="334"/>
        </pc:sldMkLst>
      </pc:sldChg>
      <pc:sldChg chg="add">
        <pc:chgData name="Aryal, Smriti (NIH/NHLBI) [C]" userId="0cdfe7a4-28ef-4b10-ba90-683d9e9d6ff4" providerId="ADAL" clId="{0EDE797A-164F-4362-B1CB-66CEA085E1DE}" dt="2023-06-15T20:04:37.430" v="24"/>
        <pc:sldMkLst>
          <pc:docMk/>
          <pc:sldMk cId="3321127015" sldId="335"/>
        </pc:sldMkLst>
      </pc:sldChg>
      <pc:sldChg chg="add">
        <pc:chgData name="Aryal, Smriti (NIH/NHLBI) [C]" userId="0cdfe7a4-28ef-4b10-ba90-683d9e9d6ff4" providerId="ADAL" clId="{0EDE797A-164F-4362-B1CB-66CEA085E1DE}" dt="2023-06-15T20:05:14.811" v="25"/>
        <pc:sldMkLst>
          <pc:docMk/>
          <pc:sldMk cId="3205800567" sldId="585"/>
        </pc:sldMkLst>
      </pc:sldChg>
      <pc:sldChg chg="add">
        <pc:chgData name="Aryal, Smriti (NIH/NHLBI) [C]" userId="0cdfe7a4-28ef-4b10-ba90-683d9e9d6ff4" providerId="ADAL" clId="{0EDE797A-164F-4362-B1CB-66CEA085E1DE}" dt="2023-06-15T20:05:57.848" v="26"/>
        <pc:sldMkLst>
          <pc:docMk/>
          <pc:sldMk cId="1749505649" sldId="608"/>
        </pc:sldMkLst>
      </pc:sldChg>
      <pc:sldChg chg="add">
        <pc:chgData name="Aryal, Smriti (NIH/NHLBI) [C]" userId="0cdfe7a4-28ef-4b10-ba90-683d9e9d6ff4" providerId="ADAL" clId="{0EDE797A-164F-4362-B1CB-66CEA085E1DE}" dt="2023-06-15T20:03:01.375" v="22"/>
        <pc:sldMkLst>
          <pc:docMk/>
          <pc:sldMk cId="0" sldId="826"/>
        </pc:sldMkLst>
      </pc:sldChg>
      <pc:sldChg chg="add">
        <pc:chgData name="Aryal, Smriti (NIH/NHLBI) [C]" userId="0cdfe7a4-28ef-4b10-ba90-683d9e9d6ff4" providerId="ADAL" clId="{0EDE797A-164F-4362-B1CB-66CEA085E1DE}" dt="2023-06-15T20:03:01.375" v="22"/>
        <pc:sldMkLst>
          <pc:docMk/>
          <pc:sldMk cId="0" sldId="958"/>
        </pc:sldMkLst>
      </pc:sldChg>
      <pc:sldChg chg="add del">
        <pc:chgData name="Aryal, Smriti (NIH/NHLBI) [C]" userId="0cdfe7a4-28ef-4b10-ba90-683d9e9d6ff4" providerId="ADAL" clId="{0EDE797A-164F-4362-B1CB-66CEA085E1DE}" dt="2023-06-15T19:59:36.731" v="12"/>
        <pc:sldMkLst>
          <pc:docMk/>
          <pc:sldMk cId="1949059443" sldId="961"/>
        </pc:sldMkLst>
      </pc:sldChg>
      <pc:sldChg chg="add">
        <pc:chgData name="Aryal, Smriti (NIH/NHLBI) [C]" userId="0cdfe7a4-28ef-4b10-ba90-683d9e9d6ff4" providerId="ADAL" clId="{0EDE797A-164F-4362-B1CB-66CEA085E1DE}" dt="2023-06-15T20:03:01.375" v="22"/>
        <pc:sldMkLst>
          <pc:docMk/>
          <pc:sldMk cId="0" sldId="969"/>
        </pc:sldMkLst>
      </pc:sldChg>
      <pc:sldChg chg="add">
        <pc:chgData name="Aryal, Smriti (NIH/NHLBI) [C]" userId="0cdfe7a4-28ef-4b10-ba90-683d9e9d6ff4" providerId="ADAL" clId="{0EDE797A-164F-4362-B1CB-66CEA085E1DE}" dt="2023-06-15T20:02:02.929" v="21"/>
        <pc:sldMkLst>
          <pc:docMk/>
          <pc:sldMk cId="1796061066" sldId="970"/>
        </pc:sldMkLst>
      </pc:sldChg>
      <pc:sldChg chg="add del">
        <pc:chgData name="Aryal, Smriti (NIH/NHLBI) [C]" userId="0cdfe7a4-28ef-4b10-ba90-683d9e9d6ff4" providerId="ADAL" clId="{0EDE797A-164F-4362-B1CB-66CEA085E1DE}" dt="2023-06-15T19:59:36.731" v="12"/>
        <pc:sldMkLst>
          <pc:docMk/>
          <pc:sldMk cId="593964415" sldId="982"/>
        </pc:sldMkLst>
      </pc:sldChg>
      <pc:sldChg chg="add del">
        <pc:chgData name="Aryal, Smriti (NIH/NHLBI) [C]" userId="0cdfe7a4-28ef-4b10-ba90-683d9e9d6ff4" providerId="ADAL" clId="{0EDE797A-164F-4362-B1CB-66CEA085E1DE}" dt="2023-06-15T19:59:36.731" v="12"/>
        <pc:sldMkLst>
          <pc:docMk/>
          <pc:sldMk cId="1410150086" sldId="985"/>
        </pc:sldMkLst>
      </pc:sldChg>
      <pc:sldChg chg="add del">
        <pc:chgData name="Aryal, Smriti (NIH/NHLBI) [C]" userId="0cdfe7a4-28ef-4b10-ba90-683d9e9d6ff4" providerId="ADAL" clId="{0EDE797A-164F-4362-B1CB-66CEA085E1DE}" dt="2023-06-15T19:59:36.731" v="12"/>
        <pc:sldMkLst>
          <pc:docMk/>
          <pc:sldMk cId="2280146616" sldId="986"/>
        </pc:sldMkLst>
      </pc:sldChg>
      <pc:sldChg chg="add del">
        <pc:chgData name="Aryal, Smriti (NIH/NHLBI) [C]" userId="0cdfe7a4-28ef-4b10-ba90-683d9e9d6ff4" providerId="ADAL" clId="{0EDE797A-164F-4362-B1CB-66CEA085E1DE}" dt="2023-06-15T19:59:36.731" v="12"/>
        <pc:sldMkLst>
          <pc:docMk/>
          <pc:sldMk cId="2114951569" sldId="987"/>
        </pc:sldMkLst>
      </pc:sldChg>
      <pc:sldChg chg="add del">
        <pc:chgData name="Aryal, Smriti (NIH/NHLBI) [C]" userId="0cdfe7a4-28ef-4b10-ba90-683d9e9d6ff4" providerId="ADAL" clId="{0EDE797A-164F-4362-B1CB-66CEA085E1DE}" dt="2023-06-15T19:59:36.731" v="12"/>
        <pc:sldMkLst>
          <pc:docMk/>
          <pc:sldMk cId="986610290" sldId="991"/>
        </pc:sldMkLst>
      </pc:sldChg>
      <pc:sldChg chg="add">
        <pc:chgData name="Aryal, Smriti (NIH/NHLBI) [C]" userId="0cdfe7a4-28ef-4b10-ba90-683d9e9d6ff4" providerId="ADAL" clId="{0EDE797A-164F-4362-B1CB-66CEA085E1DE}" dt="2023-06-15T20:03:01.375" v="22"/>
        <pc:sldMkLst>
          <pc:docMk/>
          <pc:sldMk cId="144944293" sldId="1009"/>
        </pc:sldMkLst>
      </pc:sldChg>
      <pc:sldChg chg="add">
        <pc:chgData name="Aryal, Smriti (NIH/NHLBI) [C]" userId="0cdfe7a4-28ef-4b10-ba90-683d9e9d6ff4" providerId="ADAL" clId="{0EDE797A-164F-4362-B1CB-66CEA085E1DE}" dt="2023-06-15T20:03:01.375" v="22"/>
        <pc:sldMkLst>
          <pc:docMk/>
          <pc:sldMk cId="1109968357" sldId="1013"/>
        </pc:sldMkLst>
      </pc:sldChg>
      <pc:sldChg chg="add">
        <pc:chgData name="Aryal, Smriti (NIH/NHLBI) [C]" userId="0cdfe7a4-28ef-4b10-ba90-683d9e9d6ff4" providerId="ADAL" clId="{0EDE797A-164F-4362-B1CB-66CEA085E1DE}" dt="2023-06-15T20:03:01.375" v="22"/>
        <pc:sldMkLst>
          <pc:docMk/>
          <pc:sldMk cId="752703888" sldId="1026"/>
        </pc:sldMkLst>
      </pc:sldChg>
      <pc:sldChg chg="add">
        <pc:chgData name="Aryal, Smriti (NIH/NHLBI) [C]" userId="0cdfe7a4-28ef-4b10-ba90-683d9e9d6ff4" providerId="ADAL" clId="{0EDE797A-164F-4362-B1CB-66CEA085E1DE}" dt="2023-06-15T20:03:01.375" v="22"/>
        <pc:sldMkLst>
          <pc:docMk/>
          <pc:sldMk cId="3067876955" sldId="1027"/>
        </pc:sldMkLst>
      </pc:sldChg>
      <pc:sldChg chg="add">
        <pc:chgData name="Aryal, Smriti (NIH/NHLBI) [C]" userId="0cdfe7a4-28ef-4b10-ba90-683d9e9d6ff4" providerId="ADAL" clId="{0EDE797A-164F-4362-B1CB-66CEA085E1DE}" dt="2023-06-15T20:03:01.375" v="22"/>
        <pc:sldMkLst>
          <pc:docMk/>
          <pc:sldMk cId="22071185" sldId="1029"/>
        </pc:sldMkLst>
      </pc:sldChg>
      <pc:sldChg chg="add">
        <pc:chgData name="Aryal, Smriti (NIH/NHLBI) [C]" userId="0cdfe7a4-28ef-4b10-ba90-683d9e9d6ff4" providerId="ADAL" clId="{0EDE797A-164F-4362-B1CB-66CEA085E1DE}" dt="2023-06-15T20:03:01.375" v="22"/>
        <pc:sldMkLst>
          <pc:docMk/>
          <pc:sldMk cId="0" sldId="1030"/>
        </pc:sldMkLst>
      </pc:sldChg>
      <pc:sldChg chg="add">
        <pc:chgData name="Aryal, Smriti (NIH/NHLBI) [C]" userId="0cdfe7a4-28ef-4b10-ba90-683d9e9d6ff4" providerId="ADAL" clId="{0EDE797A-164F-4362-B1CB-66CEA085E1DE}" dt="2023-06-15T20:05:57.848" v="26"/>
        <pc:sldMkLst>
          <pc:docMk/>
          <pc:sldMk cId="656449687" sldId="1304"/>
        </pc:sldMkLst>
      </pc:sldChg>
      <pc:sldChg chg="add">
        <pc:chgData name="Aryal, Smriti (NIH/NHLBI) [C]" userId="0cdfe7a4-28ef-4b10-ba90-683d9e9d6ff4" providerId="ADAL" clId="{0EDE797A-164F-4362-B1CB-66CEA085E1DE}" dt="2023-06-15T20:05:57.848" v="26"/>
        <pc:sldMkLst>
          <pc:docMk/>
          <pc:sldMk cId="2775070966" sldId="1320"/>
        </pc:sldMkLst>
      </pc:sldChg>
      <pc:sldChg chg="add">
        <pc:chgData name="Aryal, Smriti (NIH/NHLBI) [C]" userId="0cdfe7a4-28ef-4b10-ba90-683d9e9d6ff4" providerId="ADAL" clId="{0EDE797A-164F-4362-B1CB-66CEA085E1DE}" dt="2023-06-15T20:05:57.848" v="26"/>
        <pc:sldMkLst>
          <pc:docMk/>
          <pc:sldMk cId="2565185902" sldId="1322"/>
        </pc:sldMkLst>
      </pc:sldChg>
      <pc:sldChg chg="add">
        <pc:chgData name="Aryal, Smriti (NIH/NHLBI) [C]" userId="0cdfe7a4-28ef-4b10-ba90-683d9e9d6ff4" providerId="ADAL" clId="{0EDE797A-164F-4362-B1CB-66CEA085E1DE}" dt="2023-06-15T20:05:57.848" v="26"/>
        <pc:sldMkLst>
          <pc:docMk/>
          <pc:sldMk cId="2004323308" sldId="1323"/>
        </pc:sldMkLst>
      </pc:sldChg>
      <pc:sldChg chg="add del">
        <pc:chgData name="Aryal, Smriti (NIH/NHLBI) [C]" userId="0cdfe7a4-28ef-4b10-ba90-683d9e9d6ff4" providerId="ADAL" clId="{0EDE797A-164F-4362-B1CB-66CEA085E1DE}" dt="2023-06-15T19:59:36.731" v="12"/>
        <pc:sldMkLst>
          <pc:docMk/>
          <pc:sldMk cId="4074806387" sldId="1339"/>
        </pc:sldMkLst>
      </pc:sldChg>
      <pc:sldChg chg="add">
        <pc:chgData name="Aryal, Smriti (NIH/NHLBI) [C]" userId="0cdfe7a4-28ef-4b10-ba90-683d9e9d6ff4" providerId="ADAL" clId="{0EDE797A-164F-4362-B1CB-66CEA085E1DE}" dt="2023-06-15T20:05:57.848" v="26"/>
        <pc:sldMkLst>
          <pc:docMk/>
          <pc:sldMk cId="3556632081" sldId="1378"/>
        </pc:sldMkLst>
      </pc:sldChg>
      <pc:sldChg chg="add">
        <pc:chgData name="Aryal, Smriti (NIH/NHLBI) [C]" userId="0cdfe7a4-28ef-4b10-ba90-683d9e9d6ff4" providerId="ADAL" clId="{0EDE797A-164F-4362-B1CB-66CEA085E1DE}" dt="2023-06-15T20:05:57.848" v="26"/>
        <pc:sldMkLst>
          <pc:docMk/>
          <pc:sldMk cId="3301376496" sldId="1437"/>
        </pc:sldMkLst>
      </pc:sldChg>
      <pc:sldChg chg="add">
        <pc:chgData name="Aryal, Smriti (NIH/NHLBI) [C]" userId="0cdfe7a4-28ef-4b10-ba90-683d9e9d6ff4" providerId="ADAL" clId="{0EDE797A-164F-4362-B1CB-66CEA085E1DE}" dt="2023-06-15T20:05:57.848" v="26"/>
        <pc:sldMkLst>
          <pc:docMk/>
          <pc:sldMk cId="2959546265" sldId="1473"/>
        </pc:sldMkLst>
      </pc:sldChg>
      <pc:sldChg chg="add">
        <pc:chgData name="Aryal, Smriti (NIH/NHLBI) [C]" userId="0cdfe7a4-28ef-4b10-ba90-683d9e9d6ff4" providerId="ADAL" clId="{0EDE797A-164F-4362-B1CB-66CEA085E1DE}" dt="2023-06-15T20:05:57.848" v="26"/>
        <pc:sldMkLst>
          <pc:docMk/>
          <pc:sldMk cId="4209657756" sldId="1475"/>
        </pc:sldMkLst>
      </pc:sldChg>
      <pc:sldChg chg="add">
        <pc:chgData name="Aryal, Smriti (NIH/NHLBI) [C]" userId="0cdfe7a4-28ef-4b10-ba90-683d9e9d6ff4" providerId="ADAL" clId="{0EDE797A-164F-4362-B1CB-66CEA085E1DE}" dt="2023-06-15T20:05:57.848" v="26"/>
        <pc:sldMkLst>
          <pc:docMk/>
          <pc:sldMk cId="671811311" sldId="1538"/>
        </pc:sldMkLst>
      </pc:sldChg>
      <pc:sldChg chg="add">
        <pc:chgData name="Aryal, Smriti (NIH/NHLBI) [C]" userId="0cdfe7a4-28ef-4b10-ba90-683d9e9d6ff4" providerId="ADAL" clId="{0EDE797A-164F-4362-B1CB-66CEA085E1DE}" dt="2023-06-15T20:05:57.848" v="26"/>
        <pc:sldMkLst>
          <pc:docMk/>
          <pc:sldMk cId="3199877176" sldId="1635"/>
        </pc:sldMkLst>
      </pc:sldChg>
      <pc:sldChg chg="add">
        <pc:chgData name="Aryal, Smriti (NIH/NHLBI) [C]" userId="0cdfe7a4-28ef-4b10-ba90-683d9e9d6ff4" providerId="ADAL" clId="{0EDE797A-164F-4362-B1CB-66CEA085E1DE}" dt="2023-06-15T20:05:57.848" v="26"/>
        <pc:sldMkLst>
          <pc:docMk/>
          <pc:sldMk cId="3794631191" sldId="1658"/>
        </pc:sldMkLst>
      </pc:sldChg>
      <pc:sldChg chg="add">
        <pc:chgData name="Aryal, Smriti (NIH/NHLBI) [C]" userId="0cdfe7a4-28ef-4b10-ba90-683d9e9d6ff4" providerId="ADAL" clId="{0EDE797A-164F-4362-B1CB-66CEA085E1DE}" dt="2023-06-15T20:02:02.929" v="21"/>
        <pc:sldMkLst>
          <pc:docMk/>
          <pc:sldMk cId="2601761834" sldId="1663"/>
        </pc:sldMkLst>
      </pc:sldChg>
      <pc:sldChg chg="add">
        <pc:chgData name="Aryal, Smriti (NIH/NHLBI) [C]" userId="0cdfe7a4-28ef-4b10-ba90-683d9e9d6ff4" providerId="ADAL" clId="{0EDE797A-164F-4362-B1CB-66CEA085E1DE}" dt="2023-06-15T20:02:02.929" v="21"/>
        <pc:sldMkLst>
          <pc:docMk/>
          <pc:sldMk cId="714307138" sldId="1697"/>
        </pc:sldMkLst>
      </pc:sldChg>
      <pc:sldChg chg="add">
        <pc:chgData name="Aryal, Smriti (NIH/NHLBI) [C]" userId="0cdfe7a4-28ef-4b10-ba90-683d9e9d6ff4" providerId="ADAL" clId="{0EDE797A-164F-4362-B1CB-66CEA085E1DE}" dt="2023-06-15T20:00:39.960" v="18"/>
        <pc:sldMkLst>
          <pc:docMk/>
          <pc:sldMk cId="3849967088" sldId="1907"/>
        </pc:sldMkLst>
      </pc:sldChg>
      <pc:sldChg chg="add">
        <pc:chgData name="Aryal, Smriti (NIH/NHLBI) [C]" userId="0cdfe7a4-28ef-4b10-ba90-683d9e9d6ff4" providerId="ADAL" clId="{0EDE797A-164F-4362-B1CB-66CEA085E1DE}" dt="2023-06-15T20:00:39.960" v="18"/>
        <pc:sldMkLst>
          <pc:docMk/>
          <pc:sldMk cId="495215090" sldId="1909"/>
        </pc:sldMkLst>
      </pc:sldChg>
      <pc:sldChg chg="add">
        <pc:chgData name="Aryal, Smriti (NIH/NHLBI) [C]" userId="0cdfe7a4-28ef-4b10-ba90-683d9e9d6ff4" providerId="ADAL" clId="{0EDE797A-164F-4362-B1CB-66CEA085E1DE}" dt="2023-06-15T20:00:39.960" v="18"/>
        <pc:sldMkLst>
          <pc:docMk/>
          <pc:sldMk cId="2937212076" sldId="1910"/>
        </pc:sldMkLst>
      </pc:sldChg>
      <pc:sldChg chg="add">
        <pc:chgData name="Aryal, Smriti (NIH/NHLBI) [C]" userId="0cdfe7a4-28ef-4b10-ba90-683d9e9d6ff4" providerId="ADAL" clId="{0EDE797A-164F-4362-B1CB-66CEA085E1DE}" dt="2023-06-15T20:00:39.960" v="18"/>
        <pc:sldMkLst>
          <pc:docMk/>
          <pc:sldMk cId="3813191582" sldId="1911"/>
        </pc:sldMkLst>
      </pc:sldChg>
      <pc:sldChg chg="add">
        <pc:chgData name="Aryal, Smriti (NIH/NHLBI) [C]" userId="0cdfe7a4-28ef-4b10-ba90-683d9e9d6ff4" providerId="ADAL" clId="{0EDE797A-164F-4362-B1CB-66CEA085E1DE}" dt="2023-06-15T20:00:39.960" v="18"/>
        <pc:sldMkLst>
          <pc:docMk/>
          <pc:sldMk cId="1734399976" sldId="1912"/>
        </pc:sldMkLst>
      </pc:sldChg>
      <pc:sldChg chg="add">
        <pc:chgData name="Aryal, Smriti (NIH/NHLBI) [C]" userId="0cdfe7a4-28ef-4b10-ba90-683d9e9d6ff4" providerId="ADAL" clId="{0EDE797A-164F-4362-B1CB-66CEA085E1DE}" dt="2023-06-15T20:00:39.960" v="18"/>
        <pc:sldMkLst>
          <pc:docMk/>
          <pc:sldMk cId="3512634404" sldId="1914"/>
        </pc:sldMkLst>
      </pc:sldChg>
      <pc:sldChg chg="add">
        <pc:chgData name="Aryal, Smriti (NIH/NHLBI) [C]" userId="0cdfe7a4-28ef-4b10-ba90-683d9e9d6ff4" providerId="ADAL" clId="{0EDE797A-164F-4362-B1CB-66CEA085E1DE}" dt="2023-06-15T20:00:39.960" v="18"/>
        <pc:sldMkLst>
          <pc:docMk/>
          <pc:sldMk cId="2990094188" sldId="1915"/>
        </pc:sldMkLst>
      </pc:sldChg>
      <pc:sldChg chg="add">
        <pc:chgData name="Aryal, Smriti (NIH/NHLBI) [C]" userId="0cdfe7a4-28ef-4b10-ba90-683d9e9d6ff4" providerId="ADAL" clId="{0EDE797A-164F-4362-B1CB-66CEA085E1DE}" dt="2023-06-15T20:00:39.960" v="18"/>
        <pc:sldMkLst>
          <pc:docMk/>
          <pc:sldMk cId="1531754729" sldId="1916"/>
        </pc:sldMkLst>
      </pc:sldChg>
      <pc:sldChg chg="add">
        <pc:chgData name="Aryal, Smriti (NIH/NHLBI) [C]" userId="0cdfe7a4-28ef-4b10-ba90-683d9e9d6ff4" providerId="ADAL" clId="{0EDE797A-164F-4362-B1CB-66CEA085E1DE}" dt="2023-06-15T20:02:02.929" v="21"/>
        <pc:sldMkLst>
          <pc:docMk/>
          <pc:sldMk cId="1294924393" sldId="2093"/>
        </pc:sldMkLst>
      </pc:sldChg>
      <pc:sldChg chg="add">
        <pc:chgData name="Aryal, Smriti (NIH/NHLBI) [C]" userId="0cdfe7a4-28ef-4b10-ba90-683d9e9d6ff4" providerId="ADAL" clId="{0EDE797A-164F-4362-B1CB-66CEA085E1DE}" dt="2023-06-15T20:02:02.929" v="21"/>
        <pc:sldMkLst>
          <pc:docMk/>
          <pc:sldMk cId="1194994453" sldId="2094"/>
        </pc:sldMkLst>
      </pc:sldChg>
      <pc:sldChg chg="add">
        <pc:chgData name="Aryal, Smriti (NIH/NHLBI) [C]" userId="0cdfe7a4-28ef-4b10-ba90-683d9e9d6ff4" providerId="ADAL" clId="{0EDE797A-164F-4362-B1CB-66CEA085E1DE}" dt="2023-06-15T20:02:02.929" v="21"/>
        <pc:sldMkLst>
          <pc:docMk/>
          <pc:sldMk cId="1004704827" sldId="2095"/>
        </pc:sldMkLst>
      </pc:sldChg>
      <pc:sldChg chg="add">
        <pc:chgData name="Aryal, Smriti (NIH/NHLBI) [C]" userId="0cdfe7a4-28ef-4b10-ba90-683d9e9d6ff4" providerId="ADAL" clId="{0EDE797A-164F-4362-B1CB-66CEA085E1DE}" dt="2023-06-15T20:03:43.776" v="23"/>
        <pc:sldMkLst>
          <pc:docMk/>
          <pc:sldMk cId="2900964292" sldId="2235"/>
        </pc:sldMkLst>
      </pc:sldChg>
      <pc:sldChg chg="add">
        <pc:chgData name="Aryal, Smriti (NIH/NHLBI) [C]" userId="0cdfe7a4-28ef-4b10-ba90-683d9e9d6ff4" providerId="ADAL" clId="{0EDE797A-164F-4362-B1CB-66CEA085E1DE}" dt="2023-06-15T20:03:43.776" v="23"/>
        <pc:sldMkLst>
          <pc:docMk/>
          <pc:sldMk cId="3006135340" sldId="2256"/>
        </pc:sldMkLst>
      </pc:sldChg>
      <pc:sldChg chg="add">
        <pc:chgData name="Aryal, Smriti (NIH/NHLBI) [C]" userId="0cdfe7a4-28ef-4b10-ba90-683d9e9d6ff4" providerId="ADAL" clId="{0EDE797A-164F-4362-B1CB-66CEA085E1DE}" dt="2023-06-15T20:05:14.811" v="25"/>
        <pc:sldMkLst>
          <pc:docMk/>
          <pc:sldMk cId="164998452" sldId="2407"/>
        </pc:sldMkLst>
      </pc:sldChg>
      <pc:sldChg chg="add">
        <pc:chgData name="Aryal, Smriti (NIH/NHLBI) [C]" userId="0cdfe7a4-28ef-4b10-ba90-683d9e9d6ff4" providerId="ADAL" clId="{0EDE797A-164F-4362-B1CB-66CEA085E1DE}" dt="2023-06-15T20:05:14.811" v="25"/>
        <pc:sldMkLst>
          <pc:docMk/>
          <pc:sldMk cId="2774092103" sldId="2409"/>
        </pc:sldMkLst>
      </pc:sldChg>
      <pc:sldChg chg="add">
        <pc:chgData name="Aryal, Smriti (NIH/NHLBI) [C]" userId="0cdfe7a4-28ef-4b10-ba90-683d9e9d6ff4" providerId="ADAL" clId="{0EDE797A-164F-4362-B1CB-66CEA085E1DE}" dt="2023-06-15T20:03:43.776" v="23"/>
        <pc:sldMkLst>
          <pc:docMk/>
          <pc:sldMk cId="3766398823" sldId="2768"/>
        </pc:sldMkLst>
      </pc:sldChg>
      <pc:sldChg chg="add">
        <pc:chgData name="Aryal, Smriti (NIH/NHLBI) [C]" userId="0cdfe7a4-28ef-4b10-ba90-683d9e9d6ff4" providerId="ADAL" clId="{0EDE797A-164F-4362-B1CB-66CEA085E1DE}" dt="2023-06-15T20:02:02.929" v="21"/>
        <pc:sldMkLst>
          <pc:docMk/>
          <pc:sldMk cId="3548683114" sldId="2972"/>
        </pc:sldMkLst>
      </pc:sldChg>
      <pc:sldChg chg="add">
        <pc:chgData name="Aryal, Smriti (NIH/NHLBI) [C]" userId="0cdfe7a4-28ef-4b10-ba90-683d9e9d6ff4" providerId="ADAL" clId="{0EDE797A-164F-4362-B1CB-66CEA085E1DE}" dt="2023-06-15T20:02:02.929" v="21"/>
        <pc:sldMkLst>
          <pc:docMk/>
          <pc:sldMk cId="1038548292" sldId="2976"/>
        </pc:sldMkLst>
      </pc:sldChg>
      <pc:sldChg chg="add">
        <pc:chgData name="Aryal, Smriti (NIH/NHLBI) [C]" userId="0cdfe7a4-28ef-4b10-ba90-683d9e9d6ff4" providerId="ADAL" clId="{0EDE797A-164F-4362-B1CB-66CEA085E1DE}" dt="2023-06-15T20:01:25.275" v="19"/>
        <pc:sldMkLst>
          <pc:docMk/>
          <pc:sldMk cId="1551345052" sldId="6154"/>
        </pc:sldMkLst>
      </pc:sldChg>
      <pc:sldChg chg="add">
        <pc:chgData name="Aryal, Smriti (NIH/NHLBI) [C]" userId="0cdfe7a4-28ef-4b10-ba90-683d9e9d6ff4" providerId="ADAL" clId="{0EDE797A-164F-4362-B1CB-66CEA085E1DE}" dt="2023-06-15T20:01:25.275" v="19"/>
        <pc:sldMkLst>
          <pc:docMk/>
          <pc:sldMk cId="4192841760" sldId="6295"/>
        </pc:sldMkLst>
      </pc:sldChg>
      <pc:sldChg chg="add del">
        <pc:chgData name="Aryal, Smriti (NIH/NHLBI) [C]" userId="0cdfe7a4-28ef-4b10-ba90-683d9e9d6ff4" providerId="ADAL" clId="{0EDE797A-164F-4362-B1CB-66CEA085E1DE}" dt="2023-06-15T19:59:36.731" v="12"/>
        <pc:sldMkLst>
          <pc:docMk/>
          <pc:sldMk cId="3057316849" sldId="6737"/>
        </pc:sldMkLst>
      </pc:sldChg>
      <pc:sldChg chg="add">
        <pc:chgData name="Aryal, Smriti (NIH/NHLBI) [C]" userId="0cdfe7a4-28ef-4b10-ba90-683d9e9d6ff4" providerId="ADAL" clId="{0EDE797A-164F-4362-B1CB-66CEA085E1DE}" dt="2023-06-15T20:03:43.776" v="23"/>
        <pc:sldMkLst>
          <pc:docMk/>
          <pc:sldMk cId="1984136985" sldId="10282"/>
        </pc:sldMkLst>
      </pc:sldChg>
      <pc:sldChg chg="add">
        <pc:chgData name="Aryal, Smriti (NIH/NHLBI) [C]" userId="0cdfe7a4-28ef-4b10-ba90-683d9e9d6ff4" providerId="ADAL" clId="{0EDE797A-164F-4362-B1CB-66CEA085E1DE}" dt="2023-06-15T20:03:43.776" v="23"/>
        <pc:sldMkLst>
          <pc:docMk/>
          <pc:sldMk cId="2837062687" sldId="10286"/>
        </pc:sldMkLst>
      </pc:sldChg>
      <pc:sldChg chg="add">
        <pc:chgData name="Aryal, Smriti (NIH/NHLBI) [C]" userId="0cdfe7a4-28ef-4b10-ba90-683d9e9d6ff4" providerId="ADAL" clId="{0EDE797A-164F-4362-B1CB-66CEA085E1DE}" dt="2023-06-15T20:03:43.776" v="23"/>
        <pc:sldMkLst>
          <pc:docMk/>
          <pc:sldMk cId="2555601704" sldId="10294"/>
        </pc:sldMkLst>
      </pc:sldChg>
      <pc:sldChg chg="add">
        <pc:chgData name="Aryal, Smriti (NIH/NHLBI) [C]" userId="0cdfe7a4-28ef-4b10-ba90-683d9e9d6ff4" providerId="ADAL" clId="{0EDE797A-164F-4362-B1CB-66CEA085E1DE}" dt="2023-06-15T20:03:43.776" v="23"/>
        <pc:sldMkLst>
          <pc:docMk/>
          <pc:sldMk cId="753596485" sldId="10310"/>
        </pc:sldMkLst>
      </pc:sldChg>
      <pc:sldChg chg="add">
        <pc:chgData name="Aryal, Smriti (NIH/NHLBI) [C]" userId="0cdfe7a4-28ef-4b10-ba90-683d9e9d6ff4" providerId="ADAL" clId="{0EDE797A-164F-4362-B1CB-66CEA085E1DE}" dt="2023-06-15T20:03:43.776" v="23"/>
        <pc:sldMkLst>
          <pc:docMk/>
          <pc:sldMk cId="388354822" sldId="10341"/>
        </pc:sldMkLst>
      </pc:sldChg>
      <pc:sldChg chg="add">
        <pc:chgData name="Aryal, Smriti (NIH/NHLBI) [C]" userId="0cdfe7a4-28ef-4b10-ba90-683d9e9d6ff4" providerId="ADAL" clId="{0EDE797A-164F-4362-B1CB-66CEA085E1DE}" dt="2023-06-15T20:03:43.776" v="23"/>
        <pc:sldMkLst>
          <pc:docMk/>
          <pc:sldMk cId="3539153720" sldId="10342"/>
        </pc:sldMkLst>
      </pc:sldChg>
      <pc:sldChg chg="add">
        <pc:chgData name="Aryal, Smriti (NIH/NHLBI) [C]" userId="0cdfe7a4-28ef-4b10-ba90-683d9e9d6ff4" providerId="ADAL" clId="{0EDE797A-164F-4362-B1CB-66CEA085E1DE}" dt="2023-06-15T20:03:43.776" v="23"/>
        <pc:sldMkLst>
          <pc:docMk/>
          <pc:sldMk cId="3614228077" sldId="10347"/>
        </pc:sldMkLst>
      </pc:sldChg>
      <pc:sldChg chg="add">
        <pc:chgData name="Aryal, Smriti (NIH/NHLBI) [C]" userId="0cdfe7a4-28ef-4b10-ba90-683d9e9d6ff4" providerId="ADAL" clId="{0EDE797A-164F-4362-B1CB-66CEA085E1DE}" dt="2023-06-15T20:03:43.776" v="23"/>
        <pc:sldMkLst>
          <pc:docMk/>
          <pc:sldMk cId="4001002384" sldId="10348"/>
        </pc:sldMkLst>
      </pc:sldChg>
      <pc:sldChg chg="add">
        <pc:chgData name="Aryal, Smriti (NIH/NHLBI) [C]" userId="0cdfe7a4-28ef-4b10-ba90-683d9e9d6ff4" providerId="ADAL" clId="{0EDE797A-164F-4362-B1CB-66CEA085E1DE}" dt="2023-06-15T20:03:43.776" v="23"/>
        <pc:sldMkLst>
          <pc:docMk/>
          <pc:sldMk cId="2604282260" sldId="10504"/>
        </pc:sldMkLst>
      </pc:sldChg>
      <pc:sldChg chg="add del">
        <pc:chgData name="Aryal, Smriti (NIH/NHLBI) [C]" userId="0cdfe7a4-28ef-4b10-ba90-683d9e9d6ff4" providerId="ADAL" clId="{0EDE797A-164F-4362-B1CB-66CEA085E1DE}" dt="2023-06-15T19:59:36.731" v="12"/>
        <pc:sldMkLst>
          <pc:docMk/>
          <pc:sldMk cId="1825199336" sldId="10511"/>
        </pc:sldMkLst>
      </pc:sldChg>
      <pc:sldChg chg="add">
        <pc:chgData name="Aryal, Smriti (NIH/NHLBI) [C]" userId="0cdfe7a4-28ef-4b10-ba90-683d9e9d6ff4" providerId="ADAL" clId="{0EDE797A-164F-4362-B1CB-66CEA085E1DE}" dt="2023-06-15T20:03:43.776" v="23"/>
        <pc:sldMkLst>
          <pc:docMk/>
          <pc:sldMk cId="431500594" sldId="10550"/>
        </pc:sldMkLst>
      </pc:sldChg>
      <pc:sldChg chg="add">
        <pc:chgData name="Aryal, Smriti (NIH/NHLBI) [C]" userId="0cdfe7a4-28ef-4b10-ba90-683d9e9d6ff4" providerId="ADAL" clId="{0EDE797A-164F-4362-B1CB-66CEA085E1DE}" dt="2023-06-15T20:03:43.776" v="23"/>
        <pc:sldMkLst>
          <pc:docMk/>
          <pc:sldMk cId="1959677982" sldId="10573"/>
        </pc:sldMkLst>
      </pc:sldChg>
      <pc:sldChg chg="add">
        <pc:chgData name="Aryal, Smriti (NIH/NHLBI) [C]" userId="0cdfe7a4-28ef-4b10-ba90-683d9e9d6ff4" providerId="ADAL" clId="{0EDE797A-164F-4362-B1CB-66CEA085E1DE}" dt="2023-06-15T20:03:43.776" v="23"/>
        <pc:sldMkLst>
          <pc:docMk/>
          <pc:sldMk cId="3727945574" sldId="10576"/>
        </pc:sldMkLst>
      </pc:sldChg>
      <pc:sldChg chg="add">
        <pc:chgData name="Aryal, Smriti (NIH/NHLBI) [C]" userId="0cdfe7a4-28ef-4b10-ba90-683d9e9d6ff4" providerId="ADAL" clId="{0EDE797A-164F-4362-B1CB-66CEA085E1DE}" dt="2023-06-15T20:03:43.776" v="23"/>
        <pc:sldMkLst>
          <pc:docMk/>
          <pc:sldMk cId="3664153576" sldId="10579"/>
        </pc:sldMkLst>
      </pc:sldChg>
      <pc:sldChg chg="add">
        <pc:chgData name="Aryal, Smriti (NIH/NHLBI) [C]" userId="0cdfe7a4-28ef-4b10-ba90-683d9e9d6ff4" providerId="ADAL" clId="{0EDE797A-164F-4362-B1CB-66CEA085E1DE}" dt="2023-06-15T20:03:43.776" v="23"/>
        <pc:sldMkLst>
          <pc:docMk/>
          <pc:sldMk cId="3544834863" sldId="10583"/>
        </pc:sldMkLst>
      </pc:sldChg>
      <pc:sldChg chg="add">
        <pc:chgData name="Aryal, Smriti (NIH/NHLBI) [C]" userId="0cdfe7a4-28ef-4b10-ba90-683d9e9d6ff4" providerId="ADAL" clId="{0EDE797A-164F-4362-B1CB-66CEA085E1DE}" dt="2023-06-15T20:03:43.776" v="23"/>
        <pc:sldMkLst>
          <pc:docMk/>
          <pc:sldMk cId="1137532883" sldId="10584"/>
        </pc:sldMkLst>
      </pc:sldChg>
      <pc:sldChg chg="add">
        <pc:chgData name="Aryal, Smriti (NIH/NHLBI) [C]" userId="0cdfe7a4-28ef-4b10-ba90-683d9e9d6ff4" providerId="ADAL" clId="{0EDE797A-164F-4362-B1CB-66CEA085E1DE}" dt="2023-06-15T20:03:43.776" v="23"/>
        <pc:sldMkLst>
          <pc:docMk/>
          <pc:sldMk cId="2258802581" sldId="10590"/>
        </pc:sldMkLst>
      </pc:sldChg>
      <pc:sldChg chg="add">
        <pc:chgData name="Aryal, Smriti (NIH/NHLBI) [C]" userId="0cdfe7a4-28ef-4b10-ba90-683d9e9d6ff4" providerId="ADAL" clId="{0EDE797A-164F-4362-B1CB-66CEA085E1DE}" dt="2023-06-15T20:03:43.776" v="23"/>
        <pc:sldMkLst>
          <pc:docMk/>
          <pc:sldMk cId="325975432" sldId="10591"/>
        </pc:sldMkLst>
      </pc:sldChg>
      <pc:sldChg chg="add">
        <pc:chgData name="Aryal, Smriti (NIH/NHLBI) [C]" userId="0cdfe7a4-28ef-4b10-ba90-683d9e9d6ff4" providerId="ADAL" clId="{0EDE797A-164F-4362-B1CB-66CEA085E1DE}" dt="2023-06-15T20:05:57.848" v="26"/>
        <pc:sldMkLst>
          <pc:docMk/>
          <pc:sldMk cId="1712142252" sldId="2141411517"/>
        </pc:sldMkLst>
      </pc:sldChg>
      <pc:sldChg chg="add">
        <pc:chgData name="Aryal, Smriti (NIH/NHLBI) [C]" userId="0cdfe7a4-28ef-4b10-ba90-683d9e9d6ff4" providerId="ADAL" clId="{0EDE797A-164F-4362-B1CB-66CEA085E1DE}" dt="2023-06-15T20:05:57.848" v="26"/>
        <pc:sldMkLst>
          <pc:docMk/>
          <pc:sldMk cId="2737379810" sldId="2141411616"/>
        </pc:sldMkLst>
      </pc:sldChg>
      <pc:sldChg chg="add">
        <pc:chgData name="Aryal, Smriti (NIH/NHLBI) [C]" userId="0cdfe7a4-28ef-4b10-ba90-683d9e9d6ff4" providerId="ADAL" clId="{0EDE797A-164F-4362-B1CB-66CEA085E1DE}" dt="2023-06-15T20:05:57.848" v="26"/>
        <pc:sldMkLst>
          <pc:docMk/>
          <pc:sldMk cId="2189962615" sldId="2141411648"/>
        </pc:sldMkLst>
      </pc:sldChg>
      <pc:sldChg chg="add">
        <pc:chgData name="Aryal, Smriti (NIH/NHLBI) [C]" userId="0cdfe7a4-28ef-4b10-ba90-683d9e9d6ff4" providerId="ADAL" clId="{0EDE797A-164F-4362-B1CB-66CEA085E1DE}" dt="2023-06-15T20:05:57.848" v="26"/>
        <pc:sldMkLst>
          <pc:docMk/>
          <pc:sldMk cId="2946645897" sldId="2141411651"/>
        </pc:sldMkLst>
      </pc:sldChg>
      <pc:sldChg chg="add">
        <pc:chgData name="Aryal, Smriti (NIH/NHLBI) [C]" userId="0cdfe7a4-28ef-4b10-ba90-683d9e9d6ff4" providerId="ADAL" clId="{0EDE797A-164F-4362-B1CB-66CEA085E1DE}" dt="2023-06-15T20:01:25.275" v="19"/>
        <pc:sldMkLst>
          <pc:docMk/>
          <pc:sldMk cId="3601678263" sldId="2145706119"/>
        </pc:sldMkLst>
      </pc:sldChg>
      <pc:sldChg chg="modSp add mod">
        <pc:chgData name="Aryal, Smriti (NIH/NHLBI) [C]" userId="0cdfe7a4-28ef-4b10-ba90-683d9e9d6ff4" providerId="ADAL" clId="{0EDE797A-164F-4362-B1CB-66CEA085E1DE}" dt="2023-06-15T20:01:25.470" v="20" actId="27636"/>
        <pc:sldMkLst>
          <pc:docMk/>
          <pc:sldMk cId="728896680" sldId="2145706120"/>
        </pc:sldMkLst>
        <pc:spChg chg="mod">
          <ac:chgData name="Aryal, Smriti (NIH/NHLBI) [C]" userId="0cdfe7a4-28ef-4b10-ba90-683d9e9d6ff4" providerId="ADAL" clId="{0EDE797A-164F-4362-B1CB-66CEA085E1DE}" dt="2023-06-15T20:01:25.470" v="20" actId="27636"/>
          <ac:spMkLst>
            <pc:docMk/>
            <pc:sldMk cId="728896680" sldId="2145706120"/>
            <ac:spMk id="2" creationId="{12864891-AA41-4EF9-A989-B427A56ED4F4}"/>
          </ac:spMkLst>
        </pc:spChg>
      </pc:sldChg>
      <pc:sldChg chg="add">
        <pc:chgData name="Aryal, Smriti (NIH/NHLBI) [C]" userId="0cdfe7a4-28ef-4b10-ba90-683d9e9d6ff4" providerId="ADAL" clId="{0EDE797A-164F-4362-B1CB-66CEA085E1DE}" dt="2023-06-15T20:01:25.275" v="19"/>
        <pc:sldMkLst>
          <pc:docMk/>
          <pc:sldMk cId="516242112" sldId="2145706121"/>
        </pc:sldMkLst>
      </pc:sldChg>
      <pc:sldChg chg="add">
        <pc:chgData name="Aryal, Smriti (NIH/NHLBI) [C]" userId="0cdfe7a4-28ef-4b10-ba90-683d9e9d6ff4" providerId="ADAL" clId="{0EDE797A-164F-4362-B1CB-66CEA085E1DE}" dt="2023-06-15T20:01:25.275" v="19"/>
        <pc:sldMkLst>
          <pc:docMk/>
          <pc:sldMk cId="738747718" sldId="2145706122"/>
        </pc:sldMkLst>
      </pc:sldChg>
      <pc:sldChg chg="add">
        <pc:chgData name="Aryal, Smriti (NIH/NHLBI) [C]" userId="0cdfe7a4-28ef-4b10-ba90-683d9e9d6ff4" providerId="ADAL" clId="{0EDE797A-164F-4362-B1CB-66CEA085E1DE}" dt="2023-06-15T20:01:25.275" v="19"/>
        <pc:sldMkLst>
          <pc:docMk/>
          <pc:sldMk cId="285786106" sldId="2145706124"/>
        </pc:sldMkLst>
      </pc:sldChg>
      <pc:sldChg chg="add">
        <pc:chgData name="Aryal, Smriti (NIH/NHLBI) [C]" userId="0cdfe7a4-28ef-4b10-ba90-683d9e9d6ff4" providerId="ADAL" clId="{0EDE797A-164F-4362-B1CB-66CEA085E1DE}" dt="2023-06-15T20:02:02.929" v="21"/>
        <pc:sldMkLst>
          <pc:docMk/>
          <pc:sldMk cId="0" sldId="2145706125"/>
        </pc:sldMkLst>
      </pc:sldChg>
      <pc:sldChg chg="add">
        <pc:chgData name="Aryal, Smriti (NIH/NHLBI) [C]" userId="0cdfe7a4-28ef-4b10-ba90-683d9e9d6ff4" providerId="ADAL" clId="{0EDE797A-164F-4362-B1CB-66CEA085E1DE}" dt="2023-06-15T20:05:14.811" v="25"/>
        <pc:sldMkLst>
          <pc:docMk/>
          <pc:sldMk cId="375482112" sldId="2145706126"/>
        </pc:sldMkLst>
      </pc:sldChg>
      <pc:sldChg chg="add">
        <pc:chgData name="Aryal, Smriti (NIH/NHLBI) [C]" userId="0cdfe7a4-28ef-4b10-ba90-683d9e9d6ff4" providerId="ADAL" clId="{0EDE797A-164F-4362-B1CB-66CEA085E1DE}" dt="2023-06-15T20:05:14.811" v="25"/>
        <pc:sldMkLst>
          <pc:docMk/>
          <pc:sldMk cId="1902300315" sldId="2145706127"/>
        </pc:sldMkLst>
      </pc:sldChg>
      <pc:sldChg chg="add">
        <pc:chgData name="Aryal, Smriti (NIH/NHLBI) [C]" userId="0cdfe7a4-28ef-4b10-ba90-683d9e9d6ff4" providerId="ADAL" clId="{0EDE797A-164F-4362-B1CB-66CEA085E1DE}" dt="2023-06-15T20:07:16.707" v="27"/>
        <pc:sldMkLst>
          <pc:docMk/>
          <pc:sldMk cId="1301556498" sldId="2145706128"/>
        </pc:sldMkLst>
      </pc:sldChg>
      <pc:sldChg chg="add">
        <pc:chgData name="Aryal, Smriti (NIH/NHLBI) [C]" userId="0cdfe7a4-28ef-4b10-ba90-683d9e9d6ff4" providerId="ADAL" clId="{0EDE797A-164F-4362-B1CB-66CEA085E1DE}" dt="2023-06-15T20:07:16.707" v="27"/>
        <pc:sldMkLst>
          <pc:docMk/>
          <pc:sldMk cId="261886418" sldId="2145706129"/>
        </pc:sldMkLst>
      </pc:sldChg>
      <pc:sldChg chg="add">
        <pc:chgData name="Aryal, Smriti (NIH/NHLBI) [C]" userId="0cdfe7a4-28ef-4b10-ba90-683d9e9d6ff4" providerId="ADAL" clId="{0EDE797A-164F-4362-B1CB-66CEA085E1DE}" dt="2023-06-15T20:07:16.707" v="27"/>
        <pc:sldMkLst>
          <pc:docMk/>
          <pc:sldMk cId="3318530188" sldId="2145706130"/>
        </pc:sldMkLst>
      </pc:sldChg>
    </pc:docChg>
  </pc:docChgLst>
  <pc:docChgLst>
    <pc:chgData name="Davis, Stephanie (NIH/NHLBI) [E]" userId="847471f6-36d4-4b6e-bfba-5e1ad6f8db46" providerId="ADAL" clId="{88B07D47-17CD-4732-845F-A541D4DFDA0B}"/>
    <pc:docChg chg="custSel addSld delSld modSld delMainMaster">
      <pc:chgData name="Davis, Stephanie (NIH/NHLBI) [E]" userId="847471f6-36d4-4b6e-bfba-5e1ad6f8db46" providerId="ADAL" clId="{88B07D47-17CD-4732-845F-A541D4DFDA0B}" dt="2023-06-19T13:52:37.271" v="17" actId="47"/>
      <pc:docMkLst>
        <pc:docMk/>
      </pc:docMkLst>
      <pc:sldChg chg="del">
        <pc:chgData name="Davis, Stephanie (NIH/NHLBI) [E]" userId="847471f6-36d4-4b6e-bfba-5e1ad6f8db46" providerId="ADAL" clId="{88B07D47-17CD-4732-845F-A541D4DFDA0B}" dt="2023-06-16T22:19:50.416" v="10" actId="47"/>
        <pc:sldMkLst>
          <pc:docMk/>
          <pc:sldMk cId="0" sldId="274"/>
        </pc:sldMkLst>
      </pc:sldChg>
      <pc:sldChg chg="modSp mod">
        <pc:chgData name="Davis, Stephanie (NIH/NHLBI) [E]" userId="847471f6-36d4-4b6e-bfba-5e1ad6f8db46" providerId="ADAL" clId="{88B07D47-17CD-4732-845F-A541D4DFDA0B}" dt="2023-06-16T15:48:14.894" v="3" actId="20577"/>
        <pc:sldMkLst>
          <pc:docMk/>
          <pc:sldMk cId="340889478" sldId="309"/>
        </pc:sldMkLst>
        <pc:spChg chg="mod">
          <ac:chgData name="Davis, Stephanie (NIH/NHLBI) [E]" userId="847471f6-36d4-4b6e-bfba-5e1ad6f8db46" providerId="ADAL" clId="{88B07D47-17CD-4732-845F-A541D4DFDA0B}" dt="2023-06-16T15:48:13.018" v="1" actId="20577"/>
          <ac:spMkLst>
            <pc:docMk/>
            <pc:sldMk cId="340889478" sldId="309"/>
            <ac:spMk id="5" creationId="{4E7D7807-76F0-5CAD-E69B-7D1D9F1B93F4}"/>
          </ac:spMkLst>
        </pc:spChg>
        <pc:spChg chg="mod">
          <ac:chgData name="Davis, Stephanie (NIH/NHLBI) [E]" userId="847471f6-36d4-4b6e-bfba-5e1ad6f8db46" providerId="ADAL" clId="{88B07D47-17CD-4732-845F-A541D4DFDA0B}" dt="2023-06-16T15:48:14.894" v="3" actId="20577"/>
          <ac:spMkLst>
            <pc:docMk/>
            <pc:sldMk cId="340889478" sldId="309"/>
            <ac:spMk id="6" creationId="{674B9723-071C-DA2A-4A08-34D3288CE4E1}"/>
          </ac:spMkLst>
        </pc:spChg>
      </pc:sldChg>
      <pc:sldChg chg="del">
        <pc:chgData name="Davis, Stephanie (NIH/NHLBI) [E]" userId="847471f6-36d4-4b6e-bfba-5e1ad6f8db46" providerId="ADAL" clId="{88B07D47-17CD-4732-845F-A541D4DFDA0B}" dt="2023-06-16T22:19:19.490" v="4" actId="47"/>
        <pc:sldMkLst>
          <pc:docMk/>
          <pc:sldMk cId="1551345052" sldId="6154"/>
        </pc:sldMkLst>
      </pc:sldChg>
      <pc:sldChg chg="del">
        <pc:chgData name="Davis, Stephanie (NIH/NHLBI) [E]" userId="847471f6-36d4-4b6e-bfba-5e1ad6f8db46" providerId="ADAL" clId="{88B07D47-17CD-4732-845F-A541D4DFDA0B}" dt="2023-06-16T22:19:51.634" v="13" actId="47"/>
        <pc:sldMkLst>
          <pc:docMk/>
          <pc:sldMk cId="4192841760" sldId="6295"/>
        </pc:sldMkLst>
      </pc:sldChg>
      <pc:sldChg chg="del">
        <pc:chgData name="Davis, Stephanie (NIH/NHLBI) [E]" userId="847471f6-36d4-4b6e-bfba-5e1ad6f8db46" providerId="ADAL" clId="{88B07D47-17CD-4732-845F-A541D4DFDA0B}" dt="2023-06-16T22:19:48.343" v="6" actId="47"/>
        <pc:sldMkLst>
          <pc:docMk/>
          <pc:sldMk cId="3601678263" sldId="2145706119"/>
        </pc:sldMkLst>
      </pc:sldChg>
      <pc:sldChg chg="modSp del mod">
        <pc:chgData name="Davis, Stephanie (NIH/NHLBI) [E]" userId="847471f6-36d4-4b6e-bfba-5e1ad6f8db46" providerId="ADAL" clId="{88B07D47-17CD-4732-845F-A541D4DFDA0B}" dt="2023-06-16T22:19:57.522" v="14" actId="27636"/>
        <pc:sldMkLst>
          <pc:docMk/>
          <pc:sldMk cId="728896680" sldId="2145706120"/>
        </pc:sldMkLst>
        <pc:spChg chg="mod">
          <ac:chgData name="Davis, Stephanie (NIH/NHLBI) [E]" userId="847471f6-36d4-4b6e-bfba-5e1ad6f8db46" providerId="ADAL" clId="{88B07D47-17CD-4732-845F-A541D4DFDA0B}" dt="2023-06-16T22:19:57.522" v="14" actId="27636"/>
          <ac:spMkLst>
            <pc:docMk/>
            <pc:sldMk cId="728896680" sldId="2145706120"/>
            <ac:spMk id="2" creationId="{12864891-AA41-4EF9-A989-B427A56ED4F4}"/>
          </ac:spMkLst>
        </pc:spChg>
      </pc:sldChg>
      <pc:sldChg chg="del">
        <pc:chgData name="Davis, Stephanie (NIH/NHLBI) [E]" userId="847471f6-36d4-4b6e-bfba-5e1ad6f8db46" providerId="ADAL" clId="{88B07D47-17CD-4732-845F-A541D4DFDA0B}" dt="2023-06-16T22:19:50.146" v="9" actId="47"/>
        <pc:sldMkLst>
          <pc:docMk/>
          <pc:sldMk cId="516242112" sldId="2145706121"/>
        </pc:sldMkLst>
      </pc:sldChg>
      <pc:sldChg chg="del">
        <pc:chgData name="Davis, Stephanie (NIH/NHLBI) [E]" userId="847471f6-36d4-4b6e-bfba-5e1ad6f8db46" providerId="ADAL" clId="{88B07D47-17CD-4732-845F-A541D4DFDA0B}" dt="2023-06-16T22:19:50.812" v="11" actId="47"/>
        <pc:sldMkLst>
          <pc:docMk/>
          <pc:sldMk cId="738747718" sldId="2145706122"/>
        </pc:sldMkLst>
      </pc:sldChg>
      <pc:sldChg chg="del">
        <pc:chgData name="Davis, Stephanie (NIH/NHLBI) [E]" userId="847471f6-36d4-4b6e-bfba-5e1ad6f8db46" providerId="ADAL" clId="{88B07D47-17CD-4732-845F-A541D4DFDA0B}" dt="2023-06-16T22:19:51.169" v="12" actId="47"/>
        <pc:sldMkLst>
          <pc:docMk/>
          <pc:sldMk cId="285786106" sldId="2145706124"/>
        </pc:sldMkLst>
      </pc:sldChg>
      <pc:sldChg chg="del">
        <pc:chgData name="Davis, Stephanie (NIH/NHLBI) [E]" userId="847471f6-36d4-4b6e-bfba-5e1ad6f8db46" providerId="ADAL" clId="{88B07D47-17CD-4732-845F-A541D4DFDA0B}" dt="2023-06-16T22:19:49.924" v="8" actId="47"/>
        <pc:sldMkLst>
          <pc:docMk/>
          <pc:sldMk cId="3070517664" sldId="2145706131"/>
        </pc:sldMkLst>
      </pc:sldChg>
      <pc:sldChg chg="delSp add del setBg delDesignElem">
        <pc:chgData name="Davis, Stephanie (NIH/NHLBI) [E]" userId="847471f6-36d4-4b6e-bfba-5e1ad6f8db46" providerId="ADAL" clId="{88B07D47-17CD-4732-845F-A541D4DFDA0B}" dt="2023-06-19T13:52:37.271" v="17" actId="47"/>
        <pc:sldMkLst>
          <pc:docMk/>
          <pc:sldMk cId="445703071" sldId="2147473118"/>
        </pc:sldMkLst>
        <pc:spChg chg="del">
          <ac:chgData name="Davis, Stephanie (NIH/NHLBI) [E]" userId="847471f6-36d4-4b6e-bfba-5e1ad6f8db46" providerId="ADAL" clId="{88B07D47-17CD-4732-845F-A541D4DFDA0B}" dt="2023-06-19T13:52:32.804" v="16"/>
          <ac:spMkLst>
            <pc:docMk/>
            <pc:sldMk cId="445703071" sldId="2147473118"/>
            <ac:spMk id="21" creationId="{DB8424AB-D56B-4256-866A-5B54DE93C20F}"/>
          </ac:spMkLst>
        </pc:spChg>
        <pc:spChg chg="del">
          <ac:chgData name="Davis, Stephanie (NIH/NHLBI) [E]" userId="847471f6-36d4-4b6e-bfba-5e1ad6f8db46" providerId="ADAL" clId="{88B07D47-17CD-4732-845F-A541D4DFDA0B}" dt="2023-06-19T13:52:32.804" v="16"/>
          <ac:spMkLst>
            <pc:docMk/>
            <pc:sldMk cId="445703071" sldId="2147473118"/>
            <ac:spMk id="23" creationId="{FC999C28-AD33-4EB7-A5F1-C06D10A5FDF7}"/>
          </ac:spMkLst>
        </pc:spChg>
        <pc:spChg chg="del">
          <ac:chgData name="Davis, Stephanie (NIH/NHLBI) [E]" userId="847471f6-36d4-4b6e-bfba-5e1ad6f8db46" providerId="ADAL" clId="{88B07D47-17CD-4732-845F-A541D4DFDA0B}" dt="2023-06-19T13:52:32.804" v="16"/>
          <ac:spMkLst>
            <pc:docMk/>
            <pc:sldMk cId="445703071" sldId="2147473118"/>
            <ac:spMk id="25" creationId="{07CBBDD0-4420-4A50-96AB-392F9B97CF03}"/>
          </ac:spMkLst>
        </pc:spChg>
        <pc:spChg chg="del">
          <ac:chgData name="Davis, Stephanie (NIH/NHLBI) [E]" userId="847471f6-36d4-4b6e-bfba-5e1ad6f8db46" providerId="ADAL" clId="{88B07D47-17CD-4732-845F-A541D4DFDA0B}" dt="2023-06-19T13:52:32.804" v="16"/>
          <ac:spMkLst>
            <pc:docMk/>
            <pc:sldMk cId="445703071" sldId="2147473118"/>
            <ac:spMk id="27" creationId="{465BA403-54B9-4A0B-BC79-028C495C038E}"/>
          </ac:spMkLst>
        </pc:spChg>
        <pc:spChg chg="del">
          <ac:chgData name="Davis, Stephanie (NIH/NHLBI) [E]" userId="847471f6-36d4-4b6e-bfba-5e1ad6f8db46" providerId="ADAL" clId="{88B07D47-17CD-4732-845F-A541D4DFDA0B}" dt="2023-06-19T13:52:32.804" v="16"/>
          <ac:spMkLst>
            <pc:docMk/>
            <pc:sldMk cId="445703071" sldId="2147473118"/>
            <ac:spMk id="29" creationId="{DC8C6883-513A-4FE8-8B55-7AA2A13A9BB9}"/>
          </ac:spMkLst>
        </pc:spChg>
      </pc:sldChg>
      <pc:sldMasterChg chg="del delSldLayout">
        <pc:chgData name="Davis, Stephanie (NIH/NHLBI) [E]" userId="847471f6-36d4-4b6e-bfba-5e1ad6f8db46" providerId="ADAL" clId="{88B07D47-17CD-4732-845F-A541D4DFDA0B}" dt="2023-06-16T22:19:19.490" v="4" actId="47"/>
        <pc:sldMasterMkLst>
          <pc:docMk/>
          <pc:sldMasterMk cId="763521610" sldId="2147483714"/>
        </pc:sldMasterMkLst>
        <pc:sldLayoutChg chg="del">
          <pc:chgData name="Davis, Stephanie (NIH/NHLBI) [E]" userId="847471f6-36d4-4b6e-bfba-5e1ad6f8db46" providerId="ADAL" clId="{88B07D47-17CD-4732-845F-A541D4DFDA0B}" dt="2023-06-16T22:19:19.490" v="4" actId="47"/>
          <pc:sldLayoutMkLst>
            <pc:docMk/>
            <pc:sldMasterMk cId="763521610" sldId="2147483714"/>
            <pc:sldLayoutMk cId="3484951330" sldId="2147483715"/>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1271196214" sldId="2147483716"/>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166152804" sldId="2147483717"/>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236496091" sldId="2147483718"/>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2268777053" sldId="2147483719"/>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3908410329" sldId="2147483720"/>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2977438392" sldId="2147483721"/>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2826760466" sldId="2147483722"/>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756981647" sldId="2147483723"/>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1774664559" sldId="2147483724"/>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3011660242" sldId="2147483725"/>
          </pc:sldLayoutMkLst>
        </pc:sldLayoutChg>
        <pc:sldLayoutChg chg="del">
          <pc:chgData name="Davis, Stephanie (NIH/NHLBI) [E]" userId="847471f6-36d4-4b6e-bfba-5e1ad6f8db46" providerId="ADAL" clId="{88B07D47-17CD-4732-845F-A541D4DFDA0B}" dt="2023-06-16T22:19:19.490" v="4" actId="47"/>
          <pc:sldLayoutMkLst>
            <pc:docMk/>
            <pc:sldMasterMk cId="763521610" sldId="2147483714"/>
            <pc:sldLayoutMk cId="2720459451" sldId="2147483726"/>
          </pc:sldLayoutMkLst>
        </pc:sldLayoutChg>
      </pc:sldMasterChg>
      <pc:sldMasterChg chg="delSldLayout">
        <pc:chgData name="Davis, Stephanie (NIH/NHLBI) [E]" userId="847471f6-36d4-4b6e-bfba-5e1ad6f8db46" providerId="ADAL" clId="{88B07D47-17CD-4732-845F-A541D4DFDA0B}" dt="2023-06-19T13:52:37.271" v="17" actId="47"/>
        <pc:sldMasterMkLst>
          <pc:docMk/>
          <pc:sldMasterMk cId="3578857601" sldId="2147483861"/>
        </pc:sldMasterMkLst>
        <pc:sldLayoutChg chg="del">
          <pc:chgData name="Davis, Stephanie (NIH/NHLBI) [E]" userId="847471f6-36d4-4b6e-bfba-5e1ad6f8db46" providerId="ADAL" clId="{88B07D47-17CD-4732-845F-A541D4DFDA0B}" dt="2023-06-19T13:52:37.271" v="17" actId="47"/>
          <pc:sldLayoutMkLst>
            <pc:docMk/>
            <pc:sldMasterMk cId="3578857601" sldId="2147483861"/>
            <pc:sldLayoutMk cId="640969095" sldId="2147483884"/>
          </pc:sldLayoutMkLst>
        </pc:sldLayoutChg>
      </pc:sldMasterChg>
      <pc:sldMasterChg chg="del delSldLayout">
        <pc:chgData name="Davis, Stephanie (NIH/NHLBI) [E]" userId="847471f6-36d4-4b6e-bfba-5e1ad6f8db46" providerId="ADAL" clId="{88B07D47-17CD-4732-845F-A541D4DFDA0B}" dt="2023-06-16T22:19:51.634" v="13" actId="47"/>
        <pc:sldMasterMkLst>
          <pc:docMk/>
          <pc:sldMasterMk cId="1454462771" sldId="2147483871"/>
        </pc:sldMasterMkLst>
        <pc:sldLayoutChg chg="del">
          <pc:chgData name="Davis, Stephanie (NIH/NHLBI) [E]" userId="847471f6-36d4-4b6e-bfba-5e1ad6f8db46" providerId="ADAL" clId="{88B07D47-17CD-4732-845F-A541D4DFDA0B}" dt="2023-06-16T22:19:51.634" v="13" actId="47"/>
          <pc:sldLayoutMkLst>
            <pc:docMk/>
            <pc:sldMasterMk cId="1454462771" sldId="2147483871"/>
            <pc:sldLayoutMk cId="2560344538" sldId="2147483872"/>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3045913691" sldId="2147483873"/>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2226867451" sldId="2147483874"/>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248041019" sldId="2147483875"/>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2285002229" sldId="2147483876"/>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2834158377" sldId="2147483877"/>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3286962554" sldId="2147483878"/>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3576678900" sldId="2147483879"/>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4050725100" sldId="2147483880"/>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1492011662" sldId="2147483881"/>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1118916747" sldId="2147483882"/>
          </pc:sldLayoutMkLst>
        </pc:sldLayoutChg>
        <pc:sldLayoutChg chg="del">
          <pc:chgData name="Davis, Stephanie (NIH/NHLBI) [E]" userId="847471f6-36d4-4b6e-bfba-5e1ad6f8db46" providerId="ADAL" clId="{88B07D47-17CD-4732-845F-A541D4DFDA0B}" dt="2023-06-16T22:19:51.634" v="13" actId="47"/>
          <pc:sldLayoutMkLst>
            <pc:docMk/>
            <pc:sldMasterMk cId="1454462771" sldId="2147483871"/>
            <pc:sldLayoutMk cId="1912441326" sldId="214748388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gossettdr\Desktop\FY2022%20SBIR-STTR%20D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krebbs\AppData\Local\Microsoft\Windows\INetCache\Content.Outlook\TW7ZHNZ4\FY%202022_SBIR-STTR_tab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zhangk4\Desktop\FY21%20Competing%20Application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472-4B4C-90FA-07CE259A048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472-4B4C-90FA-07CE259A048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472-4B4C-90FA-07CE259A048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472-4B4C-90FA-07CE259A0480}"/>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472-4B4C-90FA-07CE259A048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Sheet2!$A$19:$A$23</c:f>
              <c:strCache>
                <c:ptCount val="5"/>
                <c:pt idx="0">
                  <c:v>Device</c:v>
                </c:pt>
                <c:pt idx="1">
                  <c:v>Diagnostic</c:v>
                </c:pt>
                <c:pt idx="2">
                  <c:v>Drug</c:v>
                </c:pt>
                <c:pt idx="3">
                  <c:v>Research Tool</c:v>
                </c:pt>
                <c:pt idx="4">
                  <c:v>Software</c:v>
                </c:pt>
              </c:strCache>
            </c:strRef>
          </c:cat>
          <c:val>
            <c:numRef>
              <c:f>Sheet2!$B$19:$B$23</c:f>
              <c:numCache>
                <c:formatCode>General</c:formatCode>
                <c:ptCount val="5"/>
                <c:pt idx="0">
                  <c:v>13</c:v>
                </c:pt>
                <c:pt idx="1">
                  <c:v>15</c:v>
                </c:pt>
                <c:pt idx="2">
                  <c:v>35</c:v>
                </c:pt>
                <c:pt idx="3">
                  <c:v>3</c:v>
                </c:pt>
                <c:pt idx="4">
                  <c:v>1</c:v>
                </c:pt>
              </c:numCache>
            </c:numRef>
          </c:val>
          <c:extLst>
            <c:ext xmlns:c16="http://schemas.microsoft.com/office/drawing/2014/chart" uri="{C3380CC4-5D6E-409C-BE32-E72D297353CC}">
              <c16:uniqueId val="{0000000A-7472-4B4C-90FA-07CE259A0480}"/>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383617515436472E-2"/>
          <c:y val="0.15959950082297941"/>
          <c:w val="0.84723276496912703"/>
          <c:h val="0.7556110755897529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088-4554-98D1-FEBC4F64F4B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088-4554-98D1-FEBC4F64F4B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088-4554-98D1-FEBC4F64F4B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088-4554-98D1-FEBC4F64F4B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088-4554-98D1-FEBC4F64F4BE}"/>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088-4554-98D1-FEBC4F64F4BE}"/>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088-4554-98D1-FEBC4F64F4BE}"/>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9088-4554-98D1-FEBC4F64F4BE}"/>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9088-4554-98D1-FEBC4F64F4BE}"/>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9088-4554-98D1-FEBC4F64F4BE}"/>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9088-4554-98D1-FEBC4F64F4BE}"/>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9088-4554-98D1-FEBC4F64F4BE}"/>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9088-4554-98D1-FEBC4F64F4BE}"/>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9088-4554-98D1-FEBC4F64F4BE}"/>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9088-4554-98D1-FEBC4F64F4BE}"/>
              </c:ext>
            </c:extLst>
          </c:dPt>
          <c:dPt>
            <c:idx val="15"/>
            <c:bubble3D val="0"/>
            <c:spPr>
              <a:solidFill>
                <a:schemeClr val="accent4">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F-9088-4554-98D1-FEBC4F64F4BE}"/>
              </c:ext>
            </c:extLst>
          </c:dPt>
          <c:dPt>
            <c:idx val="16"/>
            <c:bubble3D val="0"/>
            <c:spPr>
              <a:solidFill>
                <a:schemeClr val="accent5">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1-9088-4554-98D1-FEBC4F64F4BE}"/>
              </c:ext>
            </c:extLst>
          </c:dPt>
          <c:dPt>
            <c:idx val="17"/>
            <c:bubble3D val="0"/>
            <c:spPr>
              <a:solidFill>
                <a:schemeClr val="accent6">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3-9088-4554-98D1-FEBC4F64F4BE}"/>
              </c:ext>
            </c:extLst>
          </c:dPt>
          <c:dPt>
            <c:idx val="18"/>
            <c:bubble3D val="0"/>
            <c:spPr>
              <a:solidFill>
                <a:schemeClr val="accent1">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5-9088-4554-98D1-FEBC4F64F4BE}"/>
              </c:ext>
            </c:extLst>
          </c:dPt>
          <c:dPt>
            <c:idx val="19"/>
            <c:bubble3D val="0"/>
            <c:spPr>
              <a:solidFill>
                <a:schemeClr val="accent2">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7-9088-4554-98D1-FEBC4F64F4BE}"/>
              </c:ext>
            </c:extLst>
          </c:dPt>
          <c:dPt>
            <c:idx val="20"/>
            <c:bubble3D val="0"/>
            <c:spPr>
              <a:solidFill>
                <a:schemeClr val="accent3">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9-9088-4554-98D1-FEBC4F64F4BE}"/>
              </c:ext>
            </c:extLst>
          </c:dPt>
          <c:dPt>
            <c:idx val="21"/>
            <c:bubble3D val="0"/>
            <c:spPr>
              <a:solidFill>
                <a:schemeClr val="accent4">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B-9088-4554-98D1-FEBC4F64F4BE}"/>
              </c:ext>
            </c:extLst>
          </c:dPt>
          <c:dPt>
            <c:idx val="22"/>
            <c:bubble3D val="0"/>
            <c:spPr>
              <a:solidFill>
                <a:schemeClr val="accent5">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D-9088-4554-98D1-FEBC4F64F4BE}"/>
              </c:ext>
            </c:extLst>
          </c:dPt>
          <c:dPt>
            <c:idx val="23"/>
            <c:bubble3D val="0"/>
            <c:spPr>
              <a:solidFill>
                <a:schemeClr val="accent6">
                  <a:lumMod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2F-9088-4554-98D1-FEBC4F64F4BE}"/>
              </c:ext>
            </c:extLst>
          </c:dPt>
          <c:dLbls>
            <c:dLbl>
              <c:idx val="0"/>
              <c:tx>
                <c:rich>
                  <a:bodyPr/>
                  <a:lstStyle/>
                  <a:p>
                    <a:r>
                      <a:rPr lang="en-US" dirty="0"/>
                      <a:t>NCI</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088-4554-98D1-FEBC4F64F4BE}"/>
                </c:ext>
              </c:extLst>
            </c:dLbl>
            <c:dLbl>
              <c:idx val="1"/>
              <c:layout>
                <c:manualLayout>
                  <c:x val="-0.10520071864354961"/>
                  <c:y val="2.3692471285715324E-3"/>
                </c:manualLayout>
              </c:layout>
              <c:tx>
                <c:rich>
                  <a:bodyPr/>
                  <a:lstStyle/>
                  <a:p>
                    <a:r>
                      <a:rPr lang="en-US" dirty="0"/>
                      <a:t>NIAID</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088-4554-98D1-FEBC4F64F4BE}"/>
                </c:ext>
              </c:extLst>
            </c:dLbl>
            <c:dLbl>
              <c:idx val="2"/>
              <c:tx>
                <c:rich>
                  <a:bodyPr/>
                  <a:lstStyle/>
                  <a:p>
                    <a:r>
                      <a:rPr lang="en-US" dirty="0"/>
                      <a:t>NIA</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088-4554-98D1-FEBC4F64F4BE}"/>
                </c:ext>
              </c:extLst>
            </c:dLbl>
            <c:dLbl>
              <c:idx val="3"/>
              <c:tx>
                <c:rich>
                  <a:bodyPr/>
                  <a:lstStyle/>
                  <a:p>
                    <a:r>
                      <a:rPr lang="en-US" dirty="0"/>
                      <a:t>NHLBI</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088-4554-98D1-FEBC4F64F4BE}"/>
                </c:ext>
              </c:extLst>
            </c:dLbl>
            <c:dLbl>
              <c:idx val="4"/>
              <c:layout>
                <c:manualLayout>
                  <c:x val="5.8425630385643079E-2"/>
                  <c:y val="-0.25270221387074143"/>
                </c:manualLayout>
              </c:layout>
              <c:tx>
                <c:rich>
                  <a:bodyPr/>
                  <a:lstStyle/>
                  <a:p>
                    <a:r>
                      <a:rPr lang="en-US" dirty="0"/>
                      <a:t>NIGMS</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088-4554-98D1-FEBC4F64F4BE}"/>
                </c:ext>
              </c:extLst>
            </c:dLbl>
            <c:dLbl>
              <c:idx val="5"/>
              <c:layout>
                <c:manualLayout>
                  <c:x val="7.3409476571807269E-2"/>
                  <c:y val="-0.21792339458561846"/>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r>
                      <a:rPr lang="en-US" dirty="0">
                        <a:solidFill>
                          <a:schemeClr val="tx1"/>
                        </a:solidFill>
                      </a:rPr>
                      <a:t>NINDS</a:t>
                    </a:r>
                  </a:p>
                </c:rich>
              </c:tx>
              <c:spPr>
                <a:solidFill>
                  <a:schemeClr val="bg1"/>
                </a:solidFill>
                <a:ln>
                  <a:solidFill>
                    <a:schemeClr val="accent1"/>
                  </a:solid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7.5085860529127302E-2"/>
                      <c:h val="7.4397855805857199E-2"/>
                    </c:manualLayout>
                  </c15:layout>
                  <c15:showDataLabelsRange val="0"/>
                </c:ext>
                <c:ext xmlns:c16="http://schemas.microsoft.com/office/drawing/2014/chart" uri="{C3380CC4-5D6E-409C-BE32-E72D297353CC}">
                  <c16:uniqueId val="{0000000B-9088-4554-98D1-FEBC4F64F4BE}"/>
                </c:ext>
              </c:extLst>
            </c:dLbl>
            <c:dLbl>
              <c:idx val="6"/>
              <c:tx>
                <c:rich>
                  <a:bodyPr/>
                  <a:lstStyle/>
                  <a:p>
                    <a:r>
                      <a:rPr lang="en-US" dirty="0"/>
                      <a:t>NIDDK</a:t>
                    </a:r>
                  </a:p>
                </c:rich>
              </c:tx>
              <c:dLblPos val="in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088-4554-98D1-FEBC4F64F4BE}"/>
                </c:ext>
              </c:extLst>
            </c:dLbl>
            <c:dLbl>
              <c:idx val="7"/>
              <c:tx>
                <c:rich>
                  <a:bodyPr/>
                  <a:lstStyle/>
                  <a:p>
                    <a:r>
                      <a:rPr lang="en-US" dirty="0"/>
                      <a:t>NIMH</a:t>
                    </a:r>
                  </a:p>
                </c:rich>
              </c:tx>
              <c:dLblPos val="in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088-4554-98D1-FEBC4F64F4BE}"/>
                </c:ext>
              </c:extLst>
            </c:dLbl>
            <c:dLbl>
              <c:idx val="8"/>
              <c:layout>
                <c:manualLayout>
                  <c:x val="-2.4116192575393366E-2"/>
                  <c:y val="3.0832501826886426E-2"/>
                </c:manualLayout>
              </c:layout>
              <c:tx>
                <c:rich>
                  <a:bodyPr/>
                  <a:lstStyle/>
                  <a:p>
                    <a:r>
                      <a:rPr lang="en-US" dirty="0"/>
                      <a:t>NIDA</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9088-4554-98D1-FEBC4F64F4BE}"/>
                </c:ext>
              </c:extLst>
            </c:dLbl>
            <c:dLbl>
              <c:idx val="9"/>
              <c:layout>
                <c:manualLayout>
                  <c:x val="-2.8914329836881018E-2"/>
                  <c:y val="1.5851790348698602E-2"/>
                </c:manualLayout>
              </c:layout>
              <c:tx>
                <c:rich>
                  <a:bodyPr/>
                  <a:lstStyle/>
                  <a:p>
                    <a:r>
                      <a:rPr lang="en-US" dirty="0"/>
                      <a:t>NICHD</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9088-4554-98D1-FEBC4F64F4BE}"/>
                </c:ext>
              </c:extLst>
            </c:dLbl>
            <c:dLbl>
              <c:idx val="10"/>
              <c:layout>
                <c:manualLayout>
                  <c:x val="-8.9145766955451747E-2"/>
                  <c:y val="-1.9766061427083561E-2"/>
                </c:manualLayout>
              </c:layout>
              <c:tx>
                <c:rich>
                  <a:bodyPr/>
                  <a:lstStyle/>
                  <a:p>
                    <a:r>
                      <a:rPr lang="en-US" dirty="0"/>
                      <a:t>NEI</a:t>
                    </a:r>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9088-4554-98D1-FEBC4F64F4BE}"/>
                </c:ext>
              </c:extLst>
            </c:dLbl>
            <c:dLbl>
              <c:idx val="11"/>
              <c:layout>
                <c:manualLayout>
                  <c:x val="-1.7640899923260213E-2"/>
                  <c:y val="-2.8419312313821459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088-4554-98D1-FEBC4F64F4BE}"/>
                </c:ext>
              </c:extLst>
            </c:dLbl>
            <c:dLbl>
              <c:idx val="12"/>
              <c:layout>
                <c:manualLayout>
                  <c:x val="-0.11976075122889332"/>
                  <c:y val="-5.7567679769266064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088-4554-98D1-FEBC4F64F4BE}"/>
                </c:ext>
              </c:extLst>
            </c:dLbl>
            <c:dLbl>
              <c:idx val="13"/>
              <c:layout>
                <c:manualLayout>
                  <c:x val="-0.13611632454983305"/>
                  <c:y val="-0.12456767734151002"/>
                </c:manualLayout>
              </c:layout>
              <c:tx>
                <c:rich>
                  <a:bodyPr/>
                  <a:lstStyle/>
                  <a:p>
                    <a:fld id="{6153B22D-62DF-4C69-A70C-D23D98BFBE39}"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9088-4554-98D1-FEBC4F64F4BE}"/>
                </c:ext>
              </c:extLst>
            </c:dLbl>
            <c:dLbl>
              <c:idx val="14"/>
              <c:layout>
                <c:manualLayout>
                  <c:x val="-7.1600524764552642E-2"/>
                  <c:y val="-0.11361946866131103"/>
                </c:manualLayout>
              </c:layout>
              <c:tx>
                <c:rich>
                  <a:bodyPr/>
                  <a:lstStyle/>
                  <a:p>
                    <a:fld id="{0A8F2859-9577-41C9-93CE-E62058F3F199}"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9088-4554-98D1-FEBC4F64F4BE}"/>
                </c:ext>
              </c:extLst>
            </c:dLbl>
            <c:dLbl>
              <c:idx val="15"/>
              <c:layout>
                <c:manualLayout>
                  <c:x val="-9.1217955549774452E-2"/>
                  <c:y val="-1.0260425391414968E-2"/>
                </c:manualLayout>
              </c:layout>
              <c:tx>
                <c:rich>
                  <a:bodyPr/>
                  <a:lstStyle/>
                  <a:p>
                    <a:fld id="{E908169C-B0B2-4A7E-B2F9-C3B6A8702749}"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9088-4554-98D1-FEBC4F64F4BE}"/>
                </c:ext>
              </c:extLst>
            </c:dLbl>
            <c:dLbl>
              <c:idx val="16"/>
              <c:layout>
                <c:manualLayout>
                  <c:x val="-3.2839441938011471E-2"/>
                  <c:y val="-2.3215417222015863E-2"/>
                </c:manualLayout>
              </c:layout>
              <c:tx>
                <c:rich>
                  <a:bodyPr/>
                  <a:lstStyle/>
                  <a:p>
                    <a:fld id="{F280841F-095A-40A5-97FF-1EE83899CC75}"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9088-4554-98D1-FEBC4F64F4BE}"/>
                </c:ext>
              </c:extLst>
            </c:dLbl>
            <c:dLbl>
              <c:idx val="17"/>
              <c:layout>
                <c:manualLayout>
                  <c:x val="-4.3865004390049034E-2"/>
                  <c:y val="-9.6827408394694864E-2"/>
                </c:manualLayout>
              </c:layout>
              <c:tx>
                <c:rich>
                  <a:bodyPr/>
                  <a:lstStyle/>
                  <a:p>
                    <a:fld id="{C896D616-4C99-4B8A-A048-5559E570B312}"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088-4554-98D1-FEBC4F64F4BE}"/>
                </c:ext>
              </c:extLst>
            </c:dLbl>
            <c:dLbl>
              <c:idx val="18"/>
              <c:layout>
                <c:manualLayout>
                  <c:x val="6.0970529585416934E-3"/>
                  <c:y val="-2.7916766811603703E-2"/>
                </c:manualLayout>
              </c:layout>
              <c:tx>
                <c:rich>
                  <a:bodyPr/>
                  <a:lstStyle/>
                  <a:p>
                    <a:fld id="{710E5A86-84AF-49F2-AC50-D1D58F84315B}"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5-9088-4554-98D1-FEBC4F64F4BE}"/>
                </c:ext>
              </c:extLst>
            </c:dLbl>
            <c:dLbl>
              <c:idx val="19"/>
              <c:layout>
                <c:manualLayout>
                  <c:x val="4.2730285309274191E-3"/>
                  <c:y val="-9.6589245526252546E-2"/>
                </c:manualLayout>
              </c:layout>
              <c:tx>
                <c:rich>
                  <a:bodyPr/>
                  <a:lstStyle/>
                  <a:p>
                    <a:fld id="{C8F02226-E38A-4B1D-A485-7BEE8679FD85}"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9088-4554-98D1-FEBC4F64F4BE}"/>
                </c:ext>
              </c:extLst>
            </c:dLbl>
            <c:dLbl>
              <c:idx val="20"/>
              <c:layout>
                <c:manualLayout>
                  <c:x val="5.0429427261788992E-2"/>
                  <c:y val="-8.8270539423116606E-2"/>
                </c:manualLayout>
              </c:layout>
              <c:tx>
                <c:rich>
                  <a:bodyPr/>
                  <a:lstStyle/>
                  <a:p>
                    <a:fld id="{2960BABD-5A36-45C3-9AB2-566EF5121301}"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9088-4554-98D1-FEBC4F64F4BE}"/>
                </c:ext>
              </c:extLst>
            </c:dLbl>
            <c:dLbl>
              <c:idx val="21"/>
              <c:layout>
                <c:manualLayout>
                  <c:x val="9.8901490812703816E-2"/>
                  <c:y val="-9.2735182797891738E-2"/>
                </c:manualLayout>
              </c:layout>
              <c:tx>
                <c:rich>
                  <a:bodyPr/>
                  <a:lstStyle/>
                  <a:p>
                    <a:fld id="{A7F1891A-F8AD-426B-B1DF-90CE8D69B2E0}" type="CATEGORYNAME">
                      <a:rPr lang="en-US">
                        <a:solidFill>
                          <a:schemeClr val="tx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9088-4554-98D1-FEBC4F64F4BE}"/>
                </c:ext>
              </c:extLst>
            </c:dLbl>
            <c:dLbl>
              <c:idx val="22"/>
              <c:layout>
                <c:manualLayout>
                  <c:x val="0.161469540133166"/>
                  <c:y val="-8.991947133184269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D-9088-4554-98D1-FEBC4F64F4BE}"/>
                </c:ext>
              </c:extLst>
            </c:dLbl>
            <c:dLbl>
              <c:idx val="23"/>
              <c:layout>
                <c:manualLayout>
                  <c:x val="8.9338803309899961E-2"/>
                  <c:y val="8.2412606851613116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9088-4554-98D1-FEBC4F64F4BE}"/>
                </c:ext>
              </c:extLst>
            </c:dLbl>
            <c:spPr>
              <a:solidFill>
                <a:schemeClr val="bg1"/>
              </a:solidFill>
              <a:ln>
                <a:solidFill>
                  <a:schemeClr val="accent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Chart!$F$2:$F$25</c:f>
              <c:strCache>
                <c:ptCount val="24"/>
                <c:pt idx="0">
                  <c:v>NCI</c:v>
                </c:pt>
                <c:pt idx="1">
                  <c:v>NIAID</c:v>
                </c:pt>
                <c:pt idx="2">
                  <c:v>NIA</c:v>
                </c:pt>
                <c:pt idx="3">
                  <c:v>NHLBI</c:v>
                </c:pt>
                <c:pt idx="4">
                  <c:v>NIGMS</c:v>
                </c:pt>
                <c:pt idx="5">
                  <c:v>NINDS</c:v>
                </c:pt>
                <c:pt idx="6">
                  <c:v>NIDDK</c:v>
                </c:pt>
                <c:pt idx="7">
                  <c:v>NIMH</c:v>
                </c:pt>
                <c:pt idx="8">
                  <c:v>NIDA</c:v>
                </c:pt>
                <c:pt idx="9">
                  <c:v>NICHD</c:v>
                </c:pt>
                <c:pt idx="10">
                  <c:v>NEI</c:v>
                </c:pt>
                <c:pt idx="11">
                  <c:v>NCATS</c:v>
                </c:pt>
                <c:pt idx="12">
                  <c:v>NIEHS </c:v>
                </c:pt>
                <c:pt idx="13">
                  <c:v>NIAMS</c:v>
                </c:pt>
                <c:pt idx="14">
                  <c:v>NIAAA</c:v>
                </c:pt>
                <c:pt idx="15">
                  <c:v>NHGRI</c:v>
                </c:pt>
                <c:pt idx="16">
                  <c:v>NIDCD</c:v>
                </c:pt>
                <c:pt idx="17">
                  <c:v>NIMHD</c:v>
                </c:pt>
                <c:pt idx="18">
                  <c:v>NIDCR</c:v>
                </c:pt>
                <c:pt idx="19">
                  <c:v>NIBIB</c:v>
                </c:pt>
                <c:pt idx="20">
                  <c:v>ORIP</c:v>
                </c:pt>
                <c:pt idx="21">
                  <c:v>NINR</c:v>
                </c:pt>
                <c:pt idx="22">
                  <c:v>NCCIH</c:v>
                </c:pt>
                <c:pt idx="23">
                  <c:v>NLM</c:v>
                </c:pt>
              </c:strCache>
            </c:strRef>
          </c:cat>
          <c:val>
            <c:numRef>
              <c:f>Chart!$G$2:$G$25</c:f>
              <c:numCache>
                <c:formatCode>_("$"* #,##0.00_);_("$"* \(#,##0.00\);_("$"* "-"??_);_(@_)</c:formatCode>
                <c:ptCount val="24"/>
                <c:pt idx="0">
                  <c:v>191617753.99599999</c:v>
                </c:pt>
                <c:pt idx="1">
                  <c:v>187949928</c:v>
                </c:pt>
                <c:pt idx="2">
                  <c:v>143437727</c:v>
                </c:pt>
                <c:pt idx="3">
                  <c:v>123113342</c:v>
                </c:pt>
                <c:pt idx="4">
                  <c:v>100003612</c:v>
                </c:pt>
                <c:pt idx="5">
                  <c:v>83756812</c:v>
                </c:pt>
                <c:pt idx="6">
                  <c:v>74042368</c:v>
                </c:pt>
                <c:pt idx="7">
                  <c:v>69275841</c:v>
                </c:pt>
                <c:pt idx="8">
                  <c:v>51497018</c:v>
                </c:pt>
                <c:pt idx="9">
                  <c:v>49436322</c:v>
                </c:pt>
                <c:pt idx="10">
                  <c:v>26461972</c:v>
                </c:pt>
                <c:pt idx="11">
                  <c:v>25729772</c:v>
                </c:pt>
                <c:pt idx="12">
                  <c:v>23134269</c:v>
                </c:pt>
                <c:pt idx="13">
                  <c:v>19818516</c:v>
                </c:pt>
                <c:pt idx="14">
                  <c:v>17186473</c:v>
                </c:pt>
                <c:pt idx="15">
                  <c:v>16990313</c:v>
                </c:pt>
                <c:pt idx="16">
                  <c:v>15814269</c:v>
                </c:pt>
                <c:pt idx="17">
                  <c:v>15428753</c:v>
                </c:pt>
                <c:pt idx="18">
                  <c:v>14241778</c:v>
                </c:pt>
                <c:pt idx="19">
                  <c:v>13670055</c:v>
                </c:pt>
                <c:pt idx="20">
                  <c:v>7886255</c:v>
                </c:pt>
                <c:pt idx="21">
                  <c:v>5352504</c:v>
                </c:pt>
                <c:pt idx="22">
                  <c:v>4439812</c:v>
                </c:pt>
                <c:pt idx="23">
                  <c:v>1695276</c:v>
                </c:pt>
              </c:numCache>
            </c:numRef>
          </c:val>
          <c:extLst>
            <c:ext xmlns:c16="http://schemas.microsoft.com/office/drawing/2014/chart" uri="{C3380CC4-5D6E-409C-BE32-E72D297353CC}">
              <c16:uniqueId val="{00000030-9088-4554-98D1-FEBC4F64F4BE}"/>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1000" b="0" dirty="0">
                <a:latin typeface="Arial" panose="020B0604020202020204" pitchFamily="34" charset="0"/>
                <a:cs typeface="Arial" panose="020B0604020202020204" pitchFamily="34" charset="0"/>
              </a:rPr>
              <a:t>Portfolio Classifications (AD</a:t>
            </a:r>
            <a:r>
              <a:rPr lang="en-US" sz="1000" b="0" baseline="0" dirty="0">
                <a:latin typeface="Arial" panose="020B0604020202020204" pitchFamily="34" charset="0"/>
                <a:cs typeface="Arial" panose="020B0604020202020204" pitchFamily="34" charset="0"/>
              </a:rPr>
              <a:t> &amp; Non AD)</a:t>
            </a:r>
            <a:endParaRPr lang="en-US" sz="1000" b="0" dirty="0">
              <a:latin typeface="Arial" panose="020B0604020202020204" pitchFamily="34" charset="0"/>
              <a:cs typeface="Arial" panose="020B0604020202020204" pitchFamily="34" charset="0"/>
            </a:endParaRPr>
          </a:p>
        </c:rich>
      </c:tx>
      <c:layout>
        <c:manualLayout>
          <c:xMode val="edge"/>
          <c:yMode val="edge"/>
          <c:x val="0.2703496740326814"/>
          <c:y val="8.734172473776237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FF7C80"/>
              </a:solidFill>
              <a:ln w="19050">
                <a:solidFill>
                  <a:schemeClr val="lt1"/>
                </a:solidFill>
              </a:ln>
              <a:effectLst/>
            </c:spPr>
            <c:extLst>
              <c:ext xmlns:c16="http://schemas.microsoft.com/office/drawing/2014/chart" uri="{C3380CC4-5D6E-409C-BE32-E72D297353CC}">
                <c16:uniqueId val="{00000001-5E04-4FBA-8CB3-3C0E0B0BD655}"/>
              </c:ext>
            </c:extLst>
          </c:dPt>
          <c:dPt>
            <c:idx val="1"/>
            <c:bubble3D val="0"/>
            <c:spPr>
              <a:solidFill>
                <a:srgbClr val="FF9900"/>
              </a:solidFill>
              <a:ln w="19050">
                <a:solidFill>
                  <a:schemeClr val="lt1"/>
                </a:solidFill>
              </a:ln>
              <a:effectLst/>
            </c:spPr>
            <c:extLst>
              <c:ext xmlns:c16="http://schemas.microsoft.com/office/drawing/2014/chart" uri="{C3380CC4-5D6E-409C-BE32-E72D297353CC}">
                <c16:uniqueId val="{00000003-5E04-4FBA-8CB3-3C0E0B0BD655}"/>
              </c:ext>
            </c:extLst>
          </c:dPt>
          <c:dPt>
            <c:idx val="2"/>
            <c:bubble3D val="0"/>
            <c:spPr>
              <a:solidFill>
                <a:srgbClr val="B9CDE5"/>
              </a:solidFill>
              <a:ln w="19050">
                <a:solidFill>
                  <a:schemeClr val="lt1"/>
                </a:solidFill>
              </a:ln>
              <a:effectLst/>
            </c:spPr>
            <c:extLst>
              <c:ext xmlns:c16="http://schemas.microsoft.com/office/drawing/2014/chart" uri="{C3380CC4-5D6E-409C-BE32-E72D297353CC}">
                <c16:uniqueId val="{00000005-5E04-4FBA-8CB3-3C0E0B0BD655}"/>
              </c:ext>
            </c:extLst>
          </c:dPt>
          <c:dPt>
            <c:idx val="3"/>
            <c:bubble3D val="0"/>
            <c:spPr>
              <a:solidFill>
                <a:srgbClr val="DDD9C3"/>
              </a:solidFill>
              <a:ln w="19050">
                <a:solidFill>
                  <a:schemeClr val="lt1"/>
                </a:solidFill>
              </a:ln>
              <a:effectLst/>
            </c:spPr>
            <c:extLst>
              <c:ext xmlns:c16="http://schemas.microsoft.com/office/drawing/2014/chart" uri="{C3380CC4-5D6E-409C-BE32-E72D297353CC}">
                <c16:uniqueId val="{00000007-5E04-4FBA-8CB3-3C0E0B0BD655}"/>
              </c:ext>
            </c:extLst>
          </c:dPt>
          <c:dPt>
            <c:idx val="4"/>
            <c:bubble3D val="0"/>
            <c:spPr>
              <a:solidFill>
                <a:srgbClr val="FCD5B5"/>
              </a:solidFill>
              <a:ln w="19050">
                <a:solidFill>
                  <a:schemeClr val="lt1"/>
                </a:solidFill>
              </a:ln>
              <a:effectLst/>
            </c:spPr>
            <c:extLst>
              <c:ext xmlns:c16="http://schemas.microsoft.com/office/drawing/2014/chart" uri="{C3380CC4-5D6E-409C-BE32-E72D297353CC}">
                <c16:uniqueId val="{00000009-5E04-4FBA-8CB3-3C0E0B0BD655}"/>
              </c:ext>
            </c:extLst>
          </c:dPt>
          <c:dPt>
            <c:idx val="5"/>
            <c:bubble3D val="0"/>
            <c:spPr>
              <a:solidFill>
                <a:srgbClr val="CCC1DA"/>
              </a:solidFill>
              <a:ln w="19050">
                <a:solidFill>
                  <a:schemeClr val="lt1"/>
                </a:solidFill>
              </a:ln>
              <a:effectLst/>
            </c:spPr>
            <c:extLst>
              <c:ext xmlns:c16="http://schemas.microsoft.com/office/drawing/2014/chart" uri="{C3380CC4-5D6E-409C-BE32-E72D297353CC}">
                <c16:uniqueId val="{0000000B-5E04-4FBA-8CB3-3C0E0B0BD655}"/>
              </c:ext>
            </c:extLst>
          </c:dPt>
          <c:dPt>
            <c:idx val="6"/>
            <c:bubble3D val="0"/>
            <c:spPr>
              <a:solidFill>
                <a:srgbClr val="CC99FF"/>
              </a:solidFill>
              <a:ln w="19050">
                <a:solidFill>
                  <a:schemeClr val="lt1"/>
                </a:solidFill>
              </a:ln>
              <a:effectLst/>
            </c:spPr>
            <c:extLst>
              <c:ext xmlns:c16="http://schemas.microsoft.com/office/drawing/2014/chart" uri="{C3380CC4-5D6E-409C-BE32-E72D297353CC}">
                <c16:uniqueId val="{0000000D-5E04-4FBA-8CB3-3C0E0B0BD655}"/>
              </c:ext>
            </c:extLst>
          </c:dPt>
          <c:dLbls>
            <c:dLbl>
              <c:idx val="0"/>
              <c:layout>
                <c:manualLayout>
                  <c:x val="-0.13497134733158364"/>
                  <c:y val="0.1794534752909255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04-4FBA-8CB3-3C0E0B0BD655}"/>
                </c:ext>
              </c:extLst>
            </c:dLbl>
            <c:dLbl>
              <c:idx val="1"/>
              <c:layout>
                <c:manualLayout>
                  <c:x val="-0.1974511049022098"/>
                  <c:y val="1.35660871793104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04-4FBA-8CB3-3C0E0B0BD655}"/>
                </c:ext>
              </c:extLst>
            </c:dLbl>
            <c:dLbl>
              <c:idx val="2"/>
              <c:layout>
                <c:manualLayout>
                  <c:x val="-0.16731203962407934"/>
                  <c:y val="-0.172678142544000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E04-4FBA-8CB3-3C0E0B0BD655}"/>
                </c:ext>
              </c:extLst>
            </c:dLbl>
            <c:dLbl>
              <c:idx val="3"/>
              <c:layout>
                <c:manualLayout>
                  <c:x val="0.12180552574615476"/>
                  <c:y val="-0.1664683405525385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E04-4FBA-8CB3-3C0E0B0BD655}"/>
                </c:ext>
              </c:extLst>
            </c:dLbl>
            <c:dLbl>
              <c:idx val="4"/>
              <c:layout>
                <c:manualLayout>
                  <c:x val="0.143754127508255"/>
                  <c:y val="7.193843839569452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E04-4FBA-8CB3-3C0E0B0BD655}"/>
                </c:ext>
              </c:extLst>
            </c:dLbl>
            <c:dLbl>
              <c:idx val="5"/>
              <c:layout>
                <c:manualLayout>
                  <c:x val="0.10397923545847092"/>
                  <c:y val="0.14592143883469252"/>
                </c:manualLayout>
              </c:layout>
              <c:spPr>
                <a:no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292714418762168"/>
                      <c:h val="0.15439215257353217"/>
                    </c:manualLayout>
                  </c15:layout>
                </c:ext>
                <c:ext xmlns:c16="http://schemas.microsoft.com/office/drawing/2014/chart" uri="{C3380CC4-5D6E-409C-BE32-E72D297353CC}">
                  <c16:uniqueId val="{0000000B-5E04-4FBA-8CB3-3C0E0B0BD655}"/>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Charts'!$S$5:$S$11</c:f>
              <c:strCache>
                <c:ptCount val="7"/>
                <c:pt idx="0">
                  <c:v>Digital &amp; Mobile Health</c:v>
                </c:pt>
                <c:pt idx="1">
                  <c:v>Supportive Devices</c:v>
                </c:pt>
                <c:pt idx="2">
                  <c:v>Sensors &amp; Monitoring Technologies</c:v>
                </c:pt>
                <c:pt idx="3">
                  <c:v>Treatments</c:v>
                </c:pt>
                <c:pt idx="4">
                  <c:v>Imaging Devices</c:v>
                </c:pt>
                <c:pt idx="5">
                  <c:v>In Vitro Diagnostics</c:v>
                </c:pt>
                <c:pt idx="6">
                  <c:v>Research Tools</c:v>
                </c:pt>
              </c:strCache>
            </c:strRef>
          </c:cat>
          <c:val>
            <c:numRef>
              <c:f>'Pie Charts'!$T$5:$T$11</c:f>
              <c:numCache>
                <c:formatCode>General</c:formatCode>
                <c:ptCount val="7"/>
                <c:pt idx="0">
                  <c:v>41</c:v>
                </c:pt>
                <c:pt idx="1">
                  <c:v>22</c:v>
                </c:pt>
                <c:pt idx="2">
                  <c:v>39</c:v>
                </c:pt>
                <c:pt idx="3">
                  <c:v>70</c:v>
                </c:pt>
                <c:pt idx="4">
                  <c:v>11</c:v>
                </c:pt>
                <c:pt idx="5">
                  <c:v>14</c:v>
                </c:pt>
                <c:pt idx="6">
                  <c:v>20</c:v>
                </c:pt>
              </c:numCache>
            </c:numRef>
          </c:val>
          <c:extLst>
            <c:ext xmlns:c16="http://schemas.microsoft.com/office/drawing/2014/chart" uri="{C3380CC4-5D6E-409C-BE32-E72D297353CC}">
              <c16:uniqueId val="{0000000E-5E04-4FBA-8CB3-3C0E0B0BD65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5B9BD5"/>
            </a:solidFill>
            <a:ln w="25400">
              <a:noFill/>
            </a:ln>
          </c:spPr>
          <c:dPt>
            <c:idx val="0"/>
            <c:bubble3D val="0"/>
            <c:spPr>
              <a:solidFill>
                <a:srgbClr val="5B9BD5"/>
              </a:solidFill>
              <a:ln w="12700">
                <a:solidFill>
                  <a:srgbClr val="FFFFFF"/>
                </a:solidFill>
                <a:prstDash val="solid"/>
              </a:ln>
            </c:spPr>
            <c:extLst>
              <c:ext xmlns:c16="http://schemas.microsoft.com/office/drawing/2014/chart" uri="{C3380CC4-5D6E-409C-BE32-E72D297353CC}">
                <c16:uniqueId val="{00000001-1C35-48A6-A126-39E276E8B495}"/>
              </c:ext>
            </c:extLst>
          </c:dPt>
          <c:dPt>
            <c:idx val="1"/>
            <c:bubble3D val="0"/>
            <c:spPr>
              <a:solidFill>
                <a:srgbClr val="ED7D31"/>
              </a:solidFill>
              <a:ln w="12700">
                <a:solidFill>
                  <a:srgbClr val="FFFFFF"/>
                </a:solidFill>
                <a:prstDash val="solid"/>
              </a:ln>
            </c:spPr>
            <c:extLst>
              <c:ext xmlns:c16="http://schemas.microsoft.com/office/drawing/2014/chart" uri="{C3380CC4-5D6E-409C-BE32-E72D297353CC}">
                <c16:uniqueId val="{00000003-1C35-48A6-A126-39E276E8B495}"/>
              </c:ext>
            </c:extLst>
          </c:dPt>
          <c:dPt>
            <c:idx val="2"/>
            <c:bubble3D val="0"/>
            <c:spPr>
              <a:solidFill>
                <a:srgbClr val="A5A5A5"/>
              </a:solidFill>
              <a:ln w="12700">
                <a:solidFill>
                  <a:srgbClr val="FFFFFF"/>
                </a:solidFill>
                <a:prstDash val="solid"/>
              </a:ln>
            </c:spPr>
            <c:extLst>
              <c:ext xmlns:c16="http://schemas.microsoft.com/office/drawing/2014/chart" uri="{C3380CC4-5D6E-409C-BE32-E72D297353CC}">
                <c16:uniqueId val="{00000005-1C35-48A6-A126-39E276E8B495}"/>
              </c:ext>
            </c:extLst>
          </c:dPt>
          <c:dPt>
            <c:idx val="3"/>
            <c:bubble3D val="0"/>
            <c:spPr>
              <a:solidFill>
                <a:srgbClr val="FFC000"/>
              </a:solidFill>
              <a:ln w="12700">
                <a:solidFill>
                  <a:srgbClr val="FFFFFF"/>
                </a:solidFill>
                <a:prstDash val="solid"/>
              </a:ln>
            </c:spPr>
            <c:extLst>
              <c:ext xmlns:c16="http://schemas.microsoft.com/office/drawing/2014/chart" uri="{C3380CC4-5D6E-409C-BE32-E72D297353CC}">
                <c16:uniqueId val="{00000007-1C35-48A6-A126-39E276E8B495}"/>
              </c:ext>
            </c:extLst>
          </c:dPt>
          <c:dPt>
            <c:idx val="4"/>
            <c:bubble3D val="0"/>
            <c:spPr>
              <a:solidFill>
                <a:srgbClr val="4472C4"/>
              </a:solidFill>
              <a:ln w="12700">
                <a:solidFill>
                  <a:srgbClr val="FFFFFF"/>
                </a:solidFill>
                <a:prstDash val="solid"/>
              </a:ln>
            </c:spPr>
            <c:extLst>
              <c:ext xmlns:c16="http://schemas.microsoft.com/office/drawing/2014/chart" uri="{C3380CC4-5D6E-409C-BE32-E72D297353CC}">
                <c16:uniqueId val="{00000009-1C35-48A6-A126-39E276E8B495}"/>
              </c:ext>
            </c:extLst>
          </c:dPt>
          <c:dPt>
            <c:idx val="5"/>
            <c:bubble3D val="0"/>
            <c:spPr>
              <a:solidFill>
                <a:srgbClr val="70AD47"/>
              </a:solidFill>
              <a:ln w="12700">
                <a:solidFill>
                  <a:srgbClr val="FFFFFF"/>
                </a:solidFill>
                <a:prstDash val="solid"/>
              </a:ln>
            </c:spPr>
            <c:extLst>
              <c:ext xmlns:c16="http://schemas.microsoft.com/office/drawing/2014/chart" uri="{C3380CC4-5D6E-409C-BE32-E72D297353CC}">
                <c16:uniqueId val="{0000000B-1C35-48A6-A126-39E276E8B495}"/>
              </c:ext>
            </c:extLst>
          </c:dPt>
          <c:dPt>
            <c:idx val="6"/>
            <c:bubble3D val="0"/>
            <c:spPr>
              <a:solidFill>
                <a:srgbClr val="255E91"/>
              </a:solidFill>
              <a:ln w="12700">
                <a:solidFill>
                  <a:srgbClr val="FFFFFF"/>
                </a:solidFill>
                <a:prstDash val="solid"/>
              </a:ln>
            </c:spPr>
            <c:extLst>
              <c:ext xmlns:c16="http://schemas.microsoft.com/office/drawing/2014/chart" uri="{C3380CC4-5D6E-409C-BE32-E72D297353CC}">
                <c16:uniqueId val="{0000000D-1C35-48A6-A126-39E276E8B495}"/>
              </c:ext>
            </c:extLst>
          </c:dPt>
          <c:dPt>
            <c:idx val="7"/>
            <c:bubble3D val="0"/>
            <c:spPr>
              <a:solidFill>
                <a:srgbClr val="9E480E"/>
              </a:solidFill>
              <a:ln w="12700">
                <a:solidFill>
                  <a:srgbClr val="FFFFFF"/>
                </a:solidFill>
                <a:prstDash val="solid"/>
              </a:ln>
            </c:spPr>
            <c:extLst>
              <c:ext xmlns:c16="http://schemas.microsoft.com/office/drawing/2014/chart" uri="{C3380CC4-5D6E-409C-BE32-E72D297353CC}">
                <c16:uniqueId val="{0000000F-1C35-48A6-A126-39E276E8B495}"/>
              </c:ext>
            </c:extLst>
          </c:dPt>
          <c:dPt>
            <c:idx val="8"/>
            <c:bubble3D val="0"/>
            <c:spPr>
              <a:solidFill>
                <a:srgbClr val="636363"/>
              </a:solidFill>
              <a:ln w="12700">
                <a:solidFill>
                  <a:srgbClr val="FFFFFF"/>
                </a:solidFill>
                <a:prstDash val="solid"/>
              </a:ln>
            </c:spPr>
            <c:extLst>
              <c:ext xmlns:c16="http://schemas.microsoft.com/office/drawing/2014/chart" uri="{C3380CC4-5D6E-409C-BE32-E72D297353CC}">
                <c16:uniqueId val="{00000011-1C35-48A6-A126-39E276E8B495}"/>
              </c:ext>
            </c:extLst>
          </c:dPt>
          <c:dPt>
            <c:idx val="9"/>
            <c:bubble3D val="0"/>
            <c:spPr>
              <a:solidFill>
                <a:srgbClr val="997300"/>
              </a:solidFill>
              <a:ln w="12700">
                <a:solidFill>
                  <a:srgbClr val="FFFFFF"/>
                </a:solidFill>
                <a:prstDash val="solid"/>
              </a:ln>
            </c:spPr>
            <c:extLst>
              <c:ext xmlns:c16="http://schemas.microsoft.com/office/drawing/2014/chart" uri="{C3380CC4-5D6E-409C-BE32-E72D297353CC}">
                <c16:uniqueId val="{00000013-1C35-48A6-A126-39E276E8B495}"/>
              </c:ext>
            </c:extLst>
          </c:dPt>
          <c:dPt>
            <c:idx val="10"/>
            <c:bubble3D val="0"/>
            <c:spPr>
              <a:solidFill>
                <a:srgbClr val="264478"/>
              </a:solidFill>
              <a:ln w="12700">
                <a:solidFill>
                  <a:srgbClr val="FFFFFF"/>
                </a:solidFill>
                <a:prstDash val="solid"/>
              </a:ln>
            </c:spPr>
            <c:extLst>
              <c:ext xmlns:c16="http://schemas.microsoft.com/office/drawing/2014/chart" uri="{C3380CC4-5D6E-409C-BE32-E72D297353CC}">
                <c16:uniqueId val="{00000015-1C35-48A6-A126-39E276E8B495}"/>
              </c:ext>
            </c:extLst>
          </c:dPt>
          <c:dPt>
            <c:idx val="11"/>
            <c:bubble3D val="0"/>
            <c:spPr>
              <a:solidFill>
                <a:srgbClr val="43682B"/>
              </a:solidFill>
              <a:ln w="12700">
                <a:solidFill>
                  <a:srgbClr val="FFFFFF"/>
                </a:solidFill>
                <a:prstDash val="solid"/>
              </a:ln>
            </c:spPr>
            <c:extLst>
              <c:ext xmlns:c16="http://schemas.microsoft.com/office/drawing/2014/chart" uri="{C3380CC4-5D6E-409C-BE32-E72D297353CC}">
                <c16:uniqueId val="{00000017-1C35-48A6-A126-39E276E8B495}"/>
              </c:ext>
            </c:extLst>
          </c:dPt>
          <c:dLbls>
            <c:dLbl>
              <c:idx val="0"/>
              <c:layout>
                <c:manualLayout>
                  <c:x val="0.14012910198724199"/>
                  <c:y val="7.7806926415332503E-2"/>
                </c:manualLayout>
              </c:layout>
              <c:tx>
                <c:rich>
                  <a:bodyPr/>
                  <a:lstStyle/>
                  <a:p>
                    <a:fld id="{FD83539D-EF47-8647-94EC-5DC43E3193F5}" type="CATEGORYNAME">
                      <a:rPr lang="en-US" b="0" i="0">
                        <a:latin typeface="Segoe UI Light" panose="020B0502040204020203" pitchFamily="34" charset="0"/>
                      </a:rPr>
                      <a:pPr/>
                      <a:t>[CATEGORY NAME]</a:t>
                    </a:fld>
                    <a:r>
                      <a:rPr lang="en-US" b="0" i="0" baseline="0" dirty="0">
                        <a:latin typeface="Segoe UI Light" panose="020B0502040204020203" pitchFamily="34" charset="0"/>
                      </a:rPr>
                      <a:t>
</a:t>
                    </a:r>
                    <a:fld id="{5524DD5E-B01C-0E4B-BCB0-7D69AA96FF8E}" type="PERCENTAGE">
                      <a:rPr lang="en-US" b="0" i="0" baseline="0">
                        <a:latin typeface="Segoe UI Light" panose="020B0502040204020203" pitchFamily="34" charset="0"/>
                      </a:rPr>
                      <a:pPr/>
                      <a:t>[PERCENTAGE]</a:t>
                    </a:fld>
                    <a:endParaRPr lang="en-US" b="0" i="0" baseline="0" dirty="0">
                      <a:latin typeface="Segoe UI Light" panose="020B0502040204020203"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C35-48A6-A126-39E276E8B495}"/>
                </c:ext>
              </c:extLst>
            </c:dLbl>
            <c:dLbl>
              <c:idx val="1"/>
              <c:layout>
                <c:manualLayout>
                  <c:x val="2.1798291714389601E-3"/>
                  <c:y val="9.26745439187549E-3"/>
                </c:manualLayout>
              </c:layout>
              <c:tx>
                <c:rich>
                  <a:bodyPr/>
                  <a:lstStyle/>
                  <a:p>
                    <a:fld id="{8E7388B6-6A70-CA4C-B140-466800723FDC}" type="CATEGORYNAME">
                      <a:rPr lang="en-US" b="0" i="0">
                        <a:latin typeface="Segoe UI Light" panose="020B0502040204020203" pitchFamily="34" charset="0"/>
                      </a:rPr>
                      <a:pPr/>
                      <a:t>[CATEGORY NAME]</a:t>
                    </a:fld>
                    <a:r>
                      <a:rPr lang="en-US" b="0" i="0" baseline="0" dirty="0">
                        <a:latin typeface="Segoe UI Light" panose="020B0502040204020203" pitchFamily="34" charset="0"/>
                      </a:rPr>
                      <a:t>
</a:t>
                    </a:r>
                    <a:fld id="{21B19D1C-7650-BA4F-9A52-F982FFAB0641}" type="PERCENTAGE">
                      <a:rPr lang="en-US" b="0" i="0" baseline="0">
                        <a:latin typeface="Segoe UI Light" panose="020B0502040204020203" pitchFamily="34" charset="0"/>
                      </a:rPr>
                      <a:pPr/>
                      <a:t>[PERCENTAGE]</a:t>
                    </a:fld>
                    <a:endParaRPr lang="en-US" b="0" i="0" baseline="0" dirty="0">
                      <a:latin typeface="Segoe UI Light" panose="020B0502040204020203"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C35-48A6-A126-39E276E8B495}"/>
                </c:ext>
              </c:extLst>
            </c:dLbl>
            <c:dLbl>
              <c:idx val="7"/>
              <c:layout>
                <c:manualLayout>
                  <c:x val="-1.9801171476593299E-2"/>
                  <c:y val="-1.14521782187831E-2"/>
                </c:manualLayout>
              </c:layout>
              <c:tx>
                <c:rich>
                  <a:bodyPr/>
                  <a:lstStyle/>
                  <a:p>
                    <a:fld id="{C49664A4-25E6-A946-BEED-70D7521692DC}" type="CATEGORYNAME">
                      <a:rPr lang="en-US" b="0" i="0">
                        <a:latin typeface="Segoe UI Light" panose="020B0502040204020203" pitchFamily="34" charset="0"/>
                      </a:rPr>
                      <a:pPr/>
                      <a:t>[CATEGORY NAME]</a:t>
                    </a:fld>
                    <a:r>
                      <a:rPr lang="en-US" b="0" i="0" baseline="0" dirty="0">
                        <a:latin typeface="Segoe UI Light" panose="020B0502040204020203" pitchFamily="34" charset="0"/>
                      </a:rPr>
                      <a:t>
</a:t>
                    </a:r>
                    <a:fld id="{76925110-4E1B-4247-B0F5-A388EB988147}" type="PERCENTAGE">
                      <a:rPr lang="en-US" b="0" i="0" baseline="0">
                        <a:latin typeface="Segoe UI Light" panose="020B0502040204020203" pitchFamily="34" charset="0"/>
                      </a:rPr>
                      <a:pPr/>
                      <a:t>[PERCENTAGE]</a:t>
                    </a:fld>
                    <a:endParaRPr lang="en-US" b="0" i="0" baseline="0" dirty="0">
                      <a:latin typeface="Segoe UI Light" panose="020B0502040204020203"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C35-48A6-A126-39E276E8B495}"/>
                </c:ext>
              </c:extLst>
            </c:dLbl>
            <c:dLbl>
              <c:idx val="8"/>
              <c:layout>
                <c:manualLayout>
                  <c:x val="-2.8475388703846798E-3"/>
                  <c:y val="0.109376001242755"/>
                </c:manualLayout>
              </c:layout>
              <c:tx>
                <c:rich>
                  <a:bodyPr/>
                  <a:lstStyle/>
                  <a:p>
                    <a:fld id="{4BE6EDDB-7551-7540-9C1B-FA467C87A183}" type="CATEGORYNAME">
                      <a:rPr lang="en-US" b="0" i="0">
                        <a:latin typeface="Segoe UI Light" panose="020B0502040204020203" pitchFamily="34" charset="0"/>
                      </a:rPr>
                      <a:pPr/>
                      <a:t>[CATEGORY NAME]</a:t>
                    </a:fld>
                    <a:r>
                      <a:rPr lang="en-US" b="0" i="0" baseline="0" dirty="0">
                        <a:latin typeface="Segoe UI Light" panose="020B0502040204020203" pitchFamily="34" charset="0"/>
                      </a:rPr>
                      <a:t>
</a:t>
                    </a:r>
                    <a:fld id="{46591636-D2B1-2B45-855D-86D084CABA39}" type="PERCENTAGE">
                      <a:rPr lang="en-US" b="0" i="0" baseline="0">
                        <a:latin typeface="Segoe UI Light" panose="020B0502040204020203" pitchFamily="34" charset="0"/>
                      </a:rPr>
                      <a:pPr/>
                      <a:t>[PERCENTAGE]</a:t>
                    </a:fld>
                    <a:endParaRPr lang="en-US" b="0" i="0" baseline="0" dirty="0">
                      <a:latin typeface="Segoe UI Light" panose="020B0502040204020203"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1C35-48A6-A126-39E276E8B495}"/>
                </c:ext>
              </c:extLst>
            </c:dLbl>
            <c:dLbl>
              <c:idx val="9"/>
              <c:layout>
                <c:manualLayout>
                  <c:x val="-8.8570318111638804E-2"/>
                  <c:y val="0.211384797615465"/>
                </c:manualLayout>
              </c:layout>
              <c:tx>
                <c:rich>
                  <a:bodyPr/>
                  <a:lstStyle/>
                  <a:p>
                    <a:fld id="{5D942E05-BA97-3F41-A8C5-06C3272EC9EC}" type="CATEGORYNAME">
                      <a:rPr lang="en-US" b="0" i="0">
                        <a:latin typeface="Segoe UI Light" panose="020B0502040204020203" pitchFamily="34" charset="0"/>
                      </a:rPr>
                      <a:pPr/>
                      <a:t>[CATEGORY NAME]</a:t>
                    </a:fld>
                    <a:r>
                      <a:rPr lang="en-US" b="0" i="0" baseline="0" dirty="0">
                        <a:latin typeface="Segoe UI Light" panose="020B0502040204020203" pitchFamily="34" charset="0"/>
                      </a:rPr>
                      <a:t>
</a:t>
                    </a:r>
                    <a:fld id="{92BF9746-7B26-C04B-9353-2613675E2071}" type="PERCENTAGE">
                      <a:rPr lang="en-US" b="0" i="0" baseline="0">
                        <a:latin typeface="Segoe UI Light" panose="020B0502040204020203" pitchFamily="34" charset="0"/>
                      </a:rPr>
                      <a:pPr/>
                      <a:t>[PERCENTAGE]</a:t>
                    </a:fld>
                    <a:endParaRPr lang="en-US" b="0" i="0" baseline="0" dirty="0">
                      <a:latin typeface="Segoe UI Light" panose="020B0502040204020203"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1C35-48A6-A126-39E276E8B495}"/>
                </c:ext>
              </c:extLst>
            </c:dLbl>
            <c:dLbl>
              <c:idx val="10"/>
              <c:layout>
                <c:manualLayout>
                  <c:x val="-0.12388378840205699"/>
                  <c:y val="5.4254007398273699E-2"/>
                </c:manualLayout>
              </c:layout>
              <c:tx>
                <c:rich>
                  <a:bodyPr/>
                  <a:lstStyle/>
                  <a:p>
                    <a:fld id="{BD3AF19B-B72F-2A48-A7E0-CEA9524C64AE}" type="CATEGORYNAME">
                      <a:rPr lang="en-US" b="0" i="0">
                        <a:latin typeface="Segoe UI Light" panose="020B0502040204020203" pitchFamily="34" charset="0"/>
                      </a:rPr>
                      <a:pPr/>
                      <a:t>[CATEGORY NAME]</a:t>
                    </a:fld>
                    <a:r>
                      <a:rPr lang="en-US" b="0" i="0" baseline="0" dirty="0">
                        <a:latin typeface="Segoe UI Light" panose="020B0502040204020203" pitchFamily="34" charset="0"/>
                      </a:rPr>
                      <a:t>
</a:t>
                    </a:r>
                    <a:fld id="{9F2EC484-C8AE-0A43-9D60-74A67CF2A036}" type="PERCENTAGE">
                      <a:rPr lang="en-US" b="0" i="0" baseline="0">
                        <a:latin typeface="Segoe UI Light" panose="020B0502040204020203" pitchFamily="34" charset="0"/>
                      </a:rPr>
                      <a:pPr/>
                      <a:t>[PERCENTAGE]</a:t>
                    </a:fld>
                    <a:endParaRPr lang="en-US" b="0" i="0" baseline="0" dirty="0">
                      <a:latin typeface="Segoe UI Light" panose="020B0502040204020203"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1C35-48A6-A126-39E276E8B495}"/>
                </c:ext>
              </c:extLst>
            </c:dLbl>
            <c:dLbl>
              <c:idx val="11"/>
              <c:layout>
                <c:manualLayout>
                  <c:x val="9.9074860214789506E-2"/>
                  <c:y val="7.3982737361282299E-3"/>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0C4AA02A-2EE1-3B45-8173-F96D782349A5}" type="CATEGORYNAME">
                      <a:rPr lang="en-US" b="0" i="0">
                        <a:latin typeface="Segoe UI Light" panose="020B0502040204020203" pitchFamily="34" charset="0"/>
                      </a:rPr>
                      <a:pPr>
                        <a:defRPr sz="1200" b="1" i="0" u="none" strike="noStrike" kern="1200" baseline="0">
                          <a:solidFill>
                            <a:schemeClr val="tx1">
                              <a:lumMod val="75000"/>
                              <a:lumOff val="25000"/>
                            </a:schemeClr>
                          </a:solidFill>
                          <a:latin typeface="+mn-lt"/>
                          <a:ea typeface="+mn-ea"/>
                          <a:cs typeface="+mn-cs"/>
                        </a:defRPr>
                      </a:pPr>
                      <a:t>[CATEGORY NAME]</a:t>
                    </a:fld>
                    <a:r>
                      <a:rPr lang="en-US" b="0" i="0" baseline="0" dirty="0">
                        <a:latin typeface="Segoe UI Light" panose="020B0502040204020203" pitchFamily="34" charset="0"/>
                      </a:rPr>
                      <a:t>
</a:t>
                    </a:r>
                    <a:fld id="{88B42E86-6777-F046-8DF8-03EAFFB4E2E5}" type="PERCENTAGE">
                      <a:rPr lang="en-US" b="0" i="0" baseline="0">
                        <a:latin typeface="Segoe UI Light" panose="020B0502040204020203" pitchFamily="34" charset="0"/>
                      </a:rPr>
                      <a:pPr>
                        <a:defRPr sz="1200" b="1" i="0" u="none" strike="noStrike" kern="1200" baseline="0">
                          <a:solidFill>
                            <a:schemeClr val="tx1">
                              <a:lumMod val="75000"/>
                              <a:lumOff val="25000"/>
                            </a:schemeClr>
                          </a:solidFill>
                          <a:latin typeface="+mn-lt"/>
                          <a:ea typeface="+mn-ea"/>
                          <a:cs typeface="+mn-cs"/>
                        </a:defRPr>
                      </a:pPr>
                      <a:t>[PERCENTAGE]</a:t>
                    </a:fld>
                    <a:endParaRPr lang="en-US" b="0" i="0" baseline="0" dirty="0">
                      <a:latin typeface="Segoe UI Light" panose="020B0502040204020203" pitchFamily="34" charset="0"/>
                    </a:endParaRPr>
                  </a:p>
                </c:rich>
              </c:tx>
              <c:spPr>
                <a:noFill/>
                <a:ln w="25400">
                  <a:noFill/>
                </a:ln>
              </c:spPr>
              <c:showLegendKey val="0"/>
              <c:showVal val="0"/>
              <c:showCatName val="1"/>
              <c:showSerName val="0"/>
              <c:showPercent val="1"/>
              <c:showBubbleSize val="0"/>
              <c:extLst>
                <c:ext xmlns:c15="http://schemas.microsoft.com/office/drawing/2012/chart" uri="{CE6537A1-D6FC-4f65-9D91-7224C49458BB}">
                  <c15:layout>
                    <c:manualLayout>
                      <c:w val="0.46150625852383098"/>
                      <c:h val="0.10505548705302099"/>
                    </c:manualLayout>
                  </c15:layout>
                  <c15:dlblFieldTable/>
                  <c15:showDataLabelsRange val="0"/>
                </c:ext>
                <c:ext xmlns:c16="http://schemas.microsoft.com/office/drawing/2014/chart" uri="{C3380CC4-5D6E-409C-BE32-E72D297353CC}">
                  <c16:uniqueId val="{00000017-1C35-48A6-A126-39E276E8B495}"/>
                </c:ext>
              </c:extLst>
            </c:dLbl>
            <c:spPr>
              <a:noFill/>
              <a:ln w="25400">
                <a:noFill/>
              </a:ln>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3175">
                  <a:solidFill>
                    <a:srgbClr val="969696"/>
                  </a:solidFill>
                  <a:prstDash val="solid"/>
                </a:ln>
              </c:spPr>
            </c:leaderLines>
            <c:extLst>
              <c:ext xmlns:c15="http://schemas.microsoft.com/office/drawing/2012/chart" uri="{CE6537A1-D6FC-4f65-9D91-7224C49458BB}"/>
            </c:extLst>
          </c:dLbls>
          <c:cat>
            <c:strRef>
              <c:f>'Portfolio Summary - Graphs'!$I$51:$I$62</c:f>
              <c:strCache>
                <c:ptCount val="12"/>
                <c:pt idx="0">
                  <c:v>Biologics</c:v>
                </c:pt>
                <c:pt idx="1">
                  <c:v>Small Molecules</c:v>
                </c:pt>
                <c:pt idx="2">
                  <c:v>Nanotechnology-Based Therapeutics</c:v>
                </c:pt>
                <c:pt idx="3">
                  <c:v>Radiation Therapy Agents</c:v>
                </c:pt>
                <c:pt idx="4">
                  <c:v>Surgical/Ablative or Therapeutic Devices</c:v>
                </c:pt>
                <c:pt idx="5">
                  <c:v>Radiation Therapy Devices</c:v>
                </c:pt>
                <c:pt idx="6">
                  <c:v>Imaging Agent</c:v>
                </c:pt>
                <c:pt idx="7">
                  <c:v>Imaging Devices</c:v>
                </c:pt>
                <c:pt idx="8">
                  <c:v>In Vitro Diagnostics</c:v>
                </c:pt>
                <c:pt idx="9">
                  <c:v>Cancer Biology/Research Tools</c:v>
                </c:pt>
                <c:pt idx="10">
                  <c:v>Software, Bioinformatics &amp; Other</c:v>
                </c:pt>
                <c:pt idx="11">
                  <c:v>Educational Tools, Behavioral Medicine &amp; eHealth</c:v>
                </c:pt>
              </c:strCache>
            </c:strRef>
          </c:cat>
          <c:val>
            <c:numRef>
              <c:f>'Portfolio Summary - Graphs'!$J$51:$J$62</c:f>
              <c:numCache>
                <c:formatCode>General</c:formatCode>
                <c:ptCount val="12"/>
                <c:pt idx="0">
                  <c:v>37</c:v>
                </c:pt>
                <c:pt idx="1">
                  <c:v>62</c:v>
                </c:pt>
                <c:pt idx="2">
                  <c:v>13</c:v>
                </c:pt>
                <c:pt idx="3">
                  <c:v>25</c:v>
                </c:pt>
                <c:pt idx="4">
                  <c:v>18</c:v>
                </c:pt>
                <c:pt idx="5">
                  <c:v>17</c:v>
                </c:pt>
                <c:pt idx="6">
                  <c:v>20</c:v>
                </c:pt>
                <c:pt idx="7">
                  <c:v>41</c:v>
                </c:pt>
                <c:pt idx="8">
                  <c:v>76</c:v>
                </c:pt>
                <c:pt idx="9">
                  <c:v>45</c:v>
                </c:pt>
                <c:pt idx="10">
                  <c:v>15</c:v>
                </c:pt>
                <c:pt idx="11">
                  <c:v>16</c:v>
                </c:pt>
              </c:numCache>
            </c:numRef>
          </c:val>
          <c:extLst>
            <c:ext xmlns:c16="http://schemas.microsoft.com/office/drawing/2014/chart" uri="{C3380CC4-5D6E-409C-BE32-E72D297353CC}">
              <c16:uniqueId val="{00000018-1C35-48A6-A126-39E276E8B495}"/>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solidFill>
      <a:srgbClr val="FFFFFF"/>
    </a:solidFill>
    <a:ln w="3175">
      <a:noFill/>
      <a:prstDash val="solid"/>
    </a:ln>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0" i="0" dirty="0">
                <a:latin typeface="Segoe UI Light" panose="020B0502040204020203" pitchFamily="34" charset="0"/>
              </a:rPr>
              <a:t>Success Rates</a:t>
            </a:r>
          </a:p>
        </c:rich>
      </c:tx>
      <c:layout>
        <c:manualLayout>
          <c:xMode val="edge"/>
          <c:yMode val="edge"/>
          <c:x val="0.4005646142258712"/>
          <c:y val="2.3160854872624415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Sheet1!$A$15:$A$17</c:f>
              <c:strCache>
                <c:ptCount val="3"/>
                <c:pt idx="0">
                  <c:v>O1</c:v>
                </c:pt>
                <c:pt idx="1">
                  <c:v>A1</c:v>
                </c:pt>
                <c:pt idx="2">
                  <c:v>Total</c:v>
                </c:pt>
              </c:strCache>
            </c:strRef>
          </c:cat>
          <c:val>
            <c:numRef>
              <c:f>Sheet1!$D$15:$D$17</c:f>
              <c:numCache>
                <c:formatCode>0%</c:formatCode>
                <c:ptCount val="3"/>
                <c:pt idx="0">
                  <c:v>6.8181818181818177E-2</c:v>
                </c:pt>
                <c:pt idx="1">
                  <c:v>0.20408163265306123</c:v>
                </c:pt>
                <c:pt idx="2">
                  <c:v>0.10497237569060773</c:v>
                </c:pt>
              </c:numCache>
            </c:numRef>
          </c:val>
          <c:extLst>
            <c:ext xmlns:c16="http://schemas.microsoft.com/office/drawing/2014/chart" uri="{C3380CC4-5D6E-409C-BE32-E72D297353CC}">
              <c16:uniqueId val="{00000000-6A84-465A-8F97-BF4E646C04D5}"/>
            </c:ext>
          </c:extLst>
        </c:ser>
        <c:dLbls>
          <c:dLblPos val="outEnd"/>
          <c:showLegendKey val="0"/>
          <c:showVal val="1"/>
          <c:showCatName val="0"/>
          <c:showSerName val="0"/>
          <c:showPercent val="0"/>
          <c:showBubbleSize val="0"/>
        </c:dLbls>
        <c:gapWidth val="219"/>
        <c:overlap val="-27"/>
        <c:axId val="705379432"/>
        <c:axId val="705382712"/>
      </c:barChart>
      <c:catAx>
        <c:axId val="705379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05382712"/>
        <c:crosses val="autoZero"/>
        <c:auto val="1"/>
        <c:lblAlgn val="ctr"/>
        <c:lblOffset val="100"/>
        <c:noMultiLvlLbl val="0"/>
      </c:catAx>
      <c:valAx>
        <c:axId val="705382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5379432"/>
        <c:crosses val="autoZero"/>
        <c:crossBetween val="between"/>
      </c:valAx>
      <c:spPr>
        <a:noFill/>
        <a:ln>
          <a:noFill/>
        </a:ln>
        <a:effectLst/>
      </c:spPr>
    </c:plotArea>
    <c:plotVisOnly val="1"/>
    <c:dispBlanksAs val="gap"/>
    <c:showDLblsOverMax val="0"/>
  </c:chart>
  <c:spPr>
    <a:noFill/>
    <a:ln>
      <a:noFill/>
    </a:ln>
    <a:effectLst/>
  </c:spPr>
  <c:txPr>
    <a:bodyPr/>
    <a:lstStyle/>
    <a:p>
      <a:pPr>
        <a:defRPr sz="1400" b="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604EF-87A5-49B6-89F9-CC855220B09C}"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B981F-6635-4B1F-BDF1-48EFE2B66ACE}" type="slidenum">
              <a:rPr lang="en-US" smtClean="0"/>
              <a:t>‹#›</a:t>
            </a:fld>
            <a:endParaRPr lang="en-US"/>
          </a:p>
        </p:txBody>
      </p:sp>
    </p:spTree>
    <p:extLst>
      <p:ext uri="{BB962C8B-B14F-4D97-AF65-F5344CB8AC3E}">
        <p14:creationId xmlns:p14="http://schemas.microsoft.com/office/powerpoint/2010/main" val="221873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83319b7f9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83319b7f9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mission of the National Institute of Nursing Research (NINR)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to lead nursing science to solve pressing health challenges and inform practice and policy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optimizing health and advancing HE into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2022, NINR released a new strategic plan for research for 2022-2026.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few slides discuss our mission, guiding principles, research lenses and research framework.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91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6413"/>
            <a:ext cx="1381125" cy="777875"/>
          </a:xfrm>
        </p:spPr>
      </p:sp>
      <p:sp>
        <p:nvSpPr>
          <p:cNvPr id="3" name="Notes Placeholder 2"/>
          <p:cNvSpPr>
            <a:spLocks noGrp="1"/>
          </p:cNvSpPr>
          <p:nvPr>
            <p:ph type="body" idx="1"/>
          </p:nvPr>
        </p:nvSpPr>
        <p:spPr/>
        <p:txBody>
          <a:bodyPr/>
          <a:lstStyle/>
          <a:p>
            <a:r>
              <a:rPr lang="en-US" sz="1200" b="0" i="0" dirty="0">
                <a:solidFill>
                  <a:srgbClr val="000000"/>
                </a:solidFill>
                <a:effectLst/>
                <a:latin typeface="+mn-lt"/>
              </a:rPr>
              <a:t>These research lenses are complementary and synergistic. </a:t>
            </a:r>
          </a:p>
          <a:p>
            <a:endParaRPr lang="en-US" sz="1200" b="0" i="0" dirty="0">
              <a:solidFill>
                <a:srgbClr val="000000"/>
              </a:solidFill>
              <a:effectLst/>
              <a:latin typeface="+mn-lt"/>
            </a:endParaRPr>
          </a:p>
          <a:p>
            <a:r>
              <a:rPr lang="en-US" sz="1200" b="0" i="0" dirty="0">
                <a:solidFill>
                  <a:srgbClr val="000000"/>
                </a:solidFill>
                <a:effectLst/>
                <a:latin typeface="+mn-lt"/>
              </a:rPr>
              <a:t>Leveraging the strengths of nursing research, the lenses promote:</a:t>
            </a:r>
          </a:p>
          <a:p>
            <a:pPr marL="171450" indent="-171450">
              <a:buFont typeface="Arial" panose="020B0604020202020204" pitchFamily="34" charset="0"/>
              <a:buChar char="•"/>
            </a:pPr>
            <a:r>
              <a:rPr lang="en-US" sz="1200" b="0" i="0" dirty="0">
                <a:solidFill>
                  <a:srgbClr val="000000"/>
                </a:solidFill>
                <a:effectLst/>
                <a:latin typeface="+mn-lt"/>
              </a:rPr>
              <a:t>multilevel approaches, </a:t>
            </a:r>
          </a:p>
          <a:p>
            <a:pPr marL="171450" indent="-171450">
              <a:buFont typeface="Arial" panose="020B0604020202020204" pitchFamily="34" charset="0"/>
              <a:buChar char="•"/>
            </a:pPr>
            <a:r>
              <a:rPr lang="en-US" sz="1200" b="0" i="0" dirty="0">
                <a:solidFill>
                  <a:srgbClr val="000000"/>
                </a:solidFill>
                <a:effectLst/>
                <a:latin typeface="+mn-lt"/>
              </a:rPr>
              <a:t>cross-disciplinary and cross-sectoral collaboration, and</a:t>
            </a:r>
          </a:p>
          <a:p>
            <a:pPr marL="171450" indent="-171450">
              <a:buFont typeface="Arial" panose="020B0604020202020204" pitchFamily="34" charset="0"/>
              <a:buChar char="•"/>
            </a:pPr>
            <a:r>
              <a:rPr lang="en-US" sz="1200" b="0" i="0" dirty="0">
                <a:solidFill>
                  <a:srgbClr val="000000"/>
                </a:solidFill>
                <a:effectLst/>
                <a:latin typeface="+mn-lt"/>
              </a:rPr>
              <a:t>community engagement in research.</a:t>
            </a:r>
          </a:p>
          <a:p>
            <a:endParaRPr lang="en-US" sz="1200" b="0" i="0" dirty="0">
              <a:solidFill>
                <a:srgbClr val="000000"/>
              </a:solidFill>
              <a:effectLst/>
              <a:latin typeface="+mn-lt"/>
            </a:endParaRPr>
          </a:p>
          <a:p>
            <a:r>
              <a:rPr lang="en-US" sz="1200" b="0" i="0" dirty="0">
                <a:solidFill>
                  <a:srgbClr val="000000"/>
                </a:solidFill>
                <a:effectLst/>
                <a:latin typeface="+mn-lt"/>
              </a:rPr>
              <a:t>As shown in this research framework, NINR-supported investigators have the flexibility </a:t>
            </a:r>
          </a:p>
          <a:p>
            <a:r>
              <a:rPr lang="en-US" sz="1200" b="0" i="0" dirty="0">
                <a:solidFill>
                  <a:srgbClr val="000000"/>
                </a:solidFill>
                <a:effectLst/>
                <a:latin typeface="+mn-lt"/>
              </a:rPr>
              <a:t>to apply a single lens or a combination of lenses in their study designs and training programs. </a:t>
            </a:r>
          </a:p>
          <a:p>
            <a:endParaRPr lang="en-US" sz="1200" b="0" i="0" dirty="0">
              <a:solidFill>
                <a:srgbClr val="000000"/>
              </a:solidFill>
              <a:effectLst/>
              <a:latin typeface="+mn-lt"/>
            </a:endParaRPr>
          </a:p>
          <a:p>
            <a:r>
              <a:rPr lang="en-US" sz="1200" b="0" i="0" dirty="0">
                <a:solidFill>
                  <a:srgbClr val="000000"/>
                </a:solidFill>
                <a:effectLst/>
                <a:latin typeface="+mn-lt"/>
              </a:rPr>
              <a:t>We encourage researchers to view the </a:t>
            </a:r>
            <a:r>
              <a:rPr lang="en-US" sz="1200" b="1" i="0" dirty="0">
                <a:solidFill>
                  <a:srgbClr val="000000"/>
                </a:solidFill>
                <a:effectLst/>
                <a:latin typeface="+mn-lt"/>
              </a:rPr>
              <a:t>health equity </a:t>
            </a:r>
            <a:r>
              <a:rPr lang="en-US" sz="1200" b="0" i="0" dirty="0">
                <a:solidFill>
                  <a:srgbClr val="000000"/>
                </a:solidFill>
                <a:effectLst/>
                <a:latin typeface="+mn-lt"/>
              </a:rPr>
              <a:t>and </a:t>
            </a:r>
            <a:r>
              <a:rPr lang="en-US" sz="1200" b="1" i="0" dirty="0">
                <a:solidFill>
                  <a:srgbClr val="000000"/>
                </a:solidFill>
                <a:effectLst/>
                <a:latin typeface="+mn-lt"/>
              </a:rPr>
              <a:t>social determinants of health </a:t>
            </a:r>
            <a:r>
              <a:rPr lang="en-US" sz="1200" b="0" i="0" dirty="0">
                <a:solidFill>
                  <a:srgbClr val="000000"/>
                </a:solidFill>
                <a:effectLst/>
                <a:latin typeface="+mn-lt"/>
              </a:rPr>
              <a:t>lenses </a:t>
            </a:r>
          </a:p>
          <a:p>
            <a:r>
              <a:rPr lang="en-US" sz="1200" b="0" i="0" dirty="0">
                <a:solidFill>
                  <a:srgbClr val="000000"/>
                </a:solidFill>
                <a:effectLst/>
                <a:latin typeface="+mn-lt"/>
              </a:rPr>
              <a:t>as primary foci through which to consider the other lenses.</a:t>
            </a:r>
          </a:p>
          <a:p>
            <a:endParaRPr lang="en-US" sz="1200" b="0" i="0" dirty="0">
              <a:solidFill>
                <a:srgbClr val="000000"/>
              </a:solidFill>
              <a:effectLst/>
              <a:latin typeface="+mn-lt"/>
            </a:endParaRPr>
          </a:p>
          <a:p>
            <a:endParaRPr lang="en-US" sz="1200" b="0" i="0" dirty="0">
              <a:solidFill>
                <a:srgbClr val="000000"/>
              </a:solidFill>
              <a:effectLst/>
              <a:latin typeface="+mn-lt"/>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F83E8-1817-493B-87DF-60A354647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28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6413"/>
            <a:ext cx="1381125" cy="777875"/>
          </a:xfrm>
        </p:spPr>
      </p:sp>
      <p:sp>
        <p:nvSpPr>
          <p:cNvPr id="3" name="Notes Placeholder 2"/>
          <p:cNvSpPr>
            <a:spLocks noGrp="1"/>
          </p:cNvSpPr>
          <p:nvPr>
            <p:ph type="body" idx="1"/>
          </p:nvPr>
        </p:nvSpPr>
        <p:spPr/>
        <p:txBody>
          <a:bodyPr/>
          <a:lstStyle/>
          <a:p>
            <a:pPr>
              <a:lnSpc>
                <a:spcPct val="100000"/>
              </a:lnSpc>
            </a:pPr>
            <a:r>
              <a:rPr lang="en-US" sz="1200" dirty="0">
                <a:ea typeface="Calibri" panose="020F0502020204030204" pitchFamily="34" charset="0"/>
                <a:cs typeface="Times New Roman" panose="02020603050405020304" pitchFamily="18" charset="0"/>
              </a:rPr>
              <a:t>The new strategic plan also includes five research lenses. Let me explain what we mean by that term.</a:t>
            </a:r>
          </a:p>
          <a:p>
            <a:pPr>
              <a:lnSpc>
                <a:spcPct val="100000"/>
              </a:lnSpc>
            </a:pPr>
            <a:r>
              <a:rPr lang="en-US" sz="1200" dirty="0">
                <a:ea typeface="Calibri" panose="020F0502020204030204" pitchFamily="34" charset="0"/>
                <a:cs typeface="Times New Roman" panose="02020603050405020304" pitchFamily="18" charset="0"/>
              </a:rPr>
              <a:t>Simply put, when we say lens, we are describing a </a:t>
            </a:r>
            <a:r>
              <a:rPr lang="en-US" sz="1200" u="sng" dirty="0">
                <a:ea typeface="Calibri" panose="020F0502020204030204" pitchFamily="34" charset="0"/>
                <a:cs typeface="Times New Roman" panose="02020603050405020304" pitchFamily="18" charset="0"/>
              </a:rPr>
              <a:t>perspective</a:t>
            </a:r>
            <a:r>
              <a:rPr lang="en-US" sz="1200" dirty="0">
                <a:ea typeface="Calibri" panose="020F0502020204030204" pitchFamily="34" charset="0"/>
                <a:cs typeface="Times New Roman" panose="02020603050405020304" pitchFamily="18" charset="0"/>
              </a:rPr>
              <a:t> through which to examine a health challenge. </a:t>
            </a:r>
          </a:p>
          <a:p>
            <a:pPr>
              <a:lnSpc>
                <a:spcPct val="100000"/>
              </a:lnSpc>
            </a:pPr>
            <a:endParaRPr lang="en-US" sz="1200" dirty="0">
              <a:ea typeface="Calibri" panose="020F0502020204030204" pitchFamily="34" charset="0"/>
              <a:cs typeface="Times New Roman" panose="02020603050405020304" pitchFamily="18" charset="0"/>
            </a:endParaRPr>
          </a:p>
          <a:p>
            <a:pPr>
              <a:lnSpc>
                <a:spcPct val="100000"/>
              </a:lnSpc>
            </a:pPr>
            <a:r>
              <a:rPr lang="en-US" sz="1200" dirty="0">
                <a:ea typeface="Calibri" panose="020F0502020204030204" pitchFamily="34" charset="0"/>
                <a:cs typeface="Times New Roman" panose="02020603050405020304" pitchFamily="18" charset="0"/>
              </a:rPr>
              <a:t>In developing our scientific strategy, NINR identified five lenses that we think best leverage the </a:t>
            </a:r>
            <a:r>
              <a:rPr lang="en-US" sz="1200" u="sng" dirty="0">
                <a:ea typeface="Calibri" panose="020F0502020204030204" pitchFamily="34" charset="0"/>
                <a:cs typeface="Times New Roman" panose="02020603050405020304" pitchFamily="18" charset="0"/>
              </a:rPr>
              <a:t>strengths</a:t>
            </a:r>
            <a:r>
              <a:rPr lang="en-US" sz="1200" dirty="0">
                <a:ea typeface="Calibri" panose="020F0502020204030204" pitchFamily="34" charset="0"/>
                <a:cs typeface="Times New Roman" panose="02020603050405020304" pitchFamily="18" charset="0"/>
              </a:rPr>
              <a:t> of </a:t>
            </a:r>
          </a:p>
          <a:p>
            <a:pPr>
              <a:lnSpc>
                <a:spcPct val="100000"/>
              </a:lnSpc>
            </a:pPr>
            <a:r>
              <a:rPr lang="en-US" sz="1200" dirty="0">
                <a:ea typeface="Calibri" panose="020F0502020204030204" pitchFamily="34" charset="0"/>
                <a:cs typeface="Times New Roman" panose="02020603050405020304" pitchFamily="18" charset="0"/>
              </a:rPr>
              <a:t>nursing science to innovate, think bigger, and greatly increase </a:t>
            </a:r>
            <a:r>
              <a:rPr lang="en-US" sz="1200" u="sng" dirty="0">
                <a:ea typeface="Calibri" panose="020F0502020204030204" pitchFamily="34" charset="0"/>
                <a:cs typeface="Times New Roman" panose="02020603050405020304" pitchFamily="18" charset="0"/>
              </a:rPr>
              <a:t>our impact.</a:t>
            </a:r>
          </a:p>
          <a:p>
            <a:pPr>
              <a:lnSpc>
                <a:spcPct val="100000"/>
              </a:lnSpc>
            </a:pPr>
            <a:endParaRPr lang="en-US" sz="1200" u="sng" dirty="0">
              <a:ea typeface="Calibri" panose="020F0502020204030204" pitchFamily="34" charset="0"/>
              <a:cs typeface="Times New Roman" panose="02020603050405020304" pitchFamily="18" charset="0"/>
            </a:endParaRPr>
          </a:p>
          <a:p>
            <a:pPr>
              <a:lnSpc>
                <a:spcPct val="100000"/>
              </a:lnSpc>
            </a:pPr>
            <a:r>
              <a:rPr lang="en-US" sz="1200" u="none" dirty="0">
                <a:ea typeface="Calibri"/>
                <a:cs typeface="Calibri"/>
              </a:rPr>
              <a:t>The lenses </a:t>
            </a:r>
            <a:r>
              <a:rPr lang="en-US" sz="1200" dirty="0">
                <a:ea typeface="Calibri"/>
                <a:cs typeface="Calibri"/>
              </a:rPr>
              <a:t>in the strategic plan are:</a:t>
            </a:r>
          </a:p>
          <a:p>
            <a:pPr>
              <a:lnSpc>
                <a:spcPct val="100000"/>
              </a:lnSpc>
            </a:pPr>
            <a:r>
              <a:rPr lang="en-US" sz="1200" u="none" dirty="0">
                <a:ea typeface="Calibri"/>
                <a:cs typeface="Calibri"/>
              </a:rPr>
              <a:t>HEALTH EQUITY - </a:t>
            </a:r>
            <a:r>
              <a:rPr lang="en-US" sz="1200" dirty="0">
                <a:solidFill>
                  <a:srgbClr val="000000"/>
                </a:solidFill>
                <a:latin typeface="+mn-lt"/>
              </a:rPr>
              <a:t>Research through our </a:t>
            </a:r>
            <a:r>
              <a:rPr lang="en-US" sz="1200" b="1" u="sng" dirty="0">
                <a:solidFill>
                  <a:srgbClr val="000000"/>
                </a:solidFill>
                <a:latin typeface="+mn-lt"/>
              </a:rPr>
              <a:t>health equity </a:t>
            </a:r>
            <a:r>
              <a:rPr lang="en-US" sz="1200" dirty="0">
                <a:solidFill>
                  <a:srgbClr val="000000"/>
                </a:solidFill>
                <a:latin typeface="+mn-lt"/>
              </a:rPr>
              <a:t>lens aims to </a:t>
            </a:r>
            <a:r>
              <a:rPr lang="en-US" sz="1200" b="0" dirty="0">
                <a:solidFill>
                  <a:srgbClr val="000000"/>
                </a:solidFill>
                <a:latin typeface="+mn-lt"/>
                <a:ea typeface="Times New Roman" panose="02020603050405020304" pitchFamily="18" charset="0"/>
                <a:cs typeface="Times New Roman" panose="02020603050405020304" pitchFamily="18" charset="0"/>
              </a:rPr>
              <a:t>reduce and </a:t>
            </a:r>
            <a:r>
              <a:rPr lang="en-US" sz="1200" b="1" dirty="0">
                <a:solidFill>
                  <a:srgbClr val="000000"/>
                </a:solidFill>
                <a:latin typeface="+mn-lt"/>
                <a:ea typeface="Times New Roman" panose="02020603050405020304" pitchFamily="18" charset="0"/>
                <a:cs typeface="Times New Roman" panose="02020603050405020304" pitchFamily="18" charset="0"/>
              </a:rPr>
              <a:t>ultimately eliminate </a:t>
            </a:r>
          </a:p>
          <a:p>
            <a:pPr marL="0" indent="0" defTabSz="966612">
              <a:buFont typeface="+mj-lt"/>
              <a:buNone/>
              <a:defRPr/>
            </a:pPr>
            <a:r>
              <a:rPr lang="en-US" sz="1200" b="0" dirty="0">
                <a:solidFill>
                  <a:srgbClr val="000000"/>
                </a:solidFill>
                <a:latin typeface="+mn-lt"/>
                <a:ea typeface="Times New Roman" panose="02020603050405020304" pitchFamily="18" charset="0"/>
                <a:cs typeface="Times New Roman" panose="02020603050405020304" pitchFamily="18" charset="0"/>
              </a:rPr>
              <a:t>the systemic and structural inequities that place some population groups  at </a:t>
            </a:r>
            <a:r>
              <a:rPr lang="en-US" sz="1200" b="0" i="0" dirty="0">
                <a:solidFill>
                  <a:srgbClr val="000000"/>
                </a:solidFill>
                <a:effectLst/>
                <a:latin typeface="+mn-lt"/>
              </a:rPr>
              <a:t>an unfair, unjust, and </a:t>
            </a:r>
          </a:p>
          <a:p>
            <a:pPr marL="0" indent="0" defTabSz="966612">
              <a:buFont typeface="+mj-lt"/>
              <a:buNone/>
              <a:defRPr/>
            </a:pPr>
            <a:r>
              <a:rPr lang="en-US" sz="1200" b="0" i="0" dirty="0">
                <a:solidFill>
                  <a:srgbClr val="000000"/>
                </a:solidFill>
                <a:effectLst/>
                <a:latin typeface="+mn-lt"/>
              </a:rPr>
              <a:t>avoidable</a:t>
            </a:r>
            <a:r>
              <a:rPr lang="en-US" sz="1200" b="0" dirty="0">
                <a:solidFill>
                  <a:srgbClr val="000000"/>
                </a:solidFill>
                <a:latin typeface="+mn-lt"/>
                <a:ea typeface="Times New Roman" panose="02020603050405020304" pitchFamily="18" charset="0"/>
                <a:cs typeface="Times New Roman" panose="02020603050405020304" pitchFamily="18" charset="0"/>
              </a:rPr>
              <a:t> </a:t>
            </a:r>
            <a:r>
              <a:rPr lang="en-US" sz="1200" dirty="0">
                <a:solidFill>
                  <a:srgbClr val="000000"/>
                </a:solidFill>
                <a:latin typeface="+mn-lt"/>
                <a:ea typeface="Times New Roman" panose="02020603050405020304" pitchFamily="18" charset="0"/>
                <a:cs typeface="Times New Roman" panose="02020603050405020304" pitchFamily="18" charset="0"/>
              </a:rPr>
              <a:t>disadvantage in attaining their full health potential.</a:t>
            </a: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sz="1200" u="none" dirty="0">
              <a:ea typeface="Calibri"/>
              <a:cs typeface="Calibri"/>
            </a:endParaRP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sz="1200" u="none" dirty="0">
                <a:ea typeface="Calibri"/>
                <a:cs typeface="Calibri"/>
              </a:rPr>
              <a:t>SDOH - </a:t>
            </a:r>
            <a:r>
              <a:rPr lang="en-US" sz="1200" dirty="0">
                <a:latin typeface="+mn-lt"/>
              </a:rPr>
              <a:t>Research through our </a:t>
            </a:r>
            <a:r>
              <a:rPr lang="en-US" sz="1200" b="1" u="sng" dirty="0">
                <a:latin typeface="+mn-lt"/>
              </a:rPr>
              <a:t>s</a:t>
            </a:r>
            <a:r>
              <a:rPr lang="en-US" sz="1200" b="1" u="sng" dirty="0">
                <a:solidFill>
                  <a:srgbClr val="000000"/>
                </a:solidFill>
                <a:latin typeface="+mn-lt"/>
                <a:ea typeface="Helvetica" panose="020B0604020202020204" pitchFamily="34" charset="0"/>
              </a:rPr>
              <a:t>ocial determinants of health lens</a:t>
            </a:r>
            <a:r>
              <a:rPr lang="en-US" sz="1200" dirty="0">
                <a:solidFill>
                  <a:srgbClr val="000000"/>
                </a:solidFill>
                <a:latin typeface="+mn-lt"/>
                <a:ea typeface="Helvetica" panose="020B0604020202020204" pitchFamily="34" charset="0"/>
              </a:rPr>
              <a:t>  aims to </a:t>
            </a:r>
            <a:r>
              <a:rPr lang="en-US" sz="1200" b="0" i="0" dirty="0">
                <a:solidFill>
                  <a:srgbClr val="000000"/>
                </a:solidFill>
                <a:effectLst/>
                <a:latin typeface="+mn-lt"/>
                <a:ea typeface="Helvetica" panose="020B0604020202020204" pitchFamily="34" charset="0"/>
              </a:rPr>
              <a:t>i</a:t>
            </a:r>
            <a:r>
              <a:rPr lang="en-US" sz="1200" b="0" i="0" dirty="0">
                <a:solidFill>
                  <a:srgbClr val="000000"/>
                </a:solidFill>
                <a:effectLst/>
                <a:latin typeface="+mn-lt"/>
              </a:rPr>
              <a:t>dentify </a:t>
            </a: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sz="1200" b="0" i="0" dirty="0">
                <a:solidFill>
                  <a:srgbClr val="000000"/>
                </a:solidFill>
                <a:effectLst/>
                <a:latin typeface="+mn-lt"/>
              </a:rPr>
              <a:t>effective approaches to improve health and quality of life by addressing the conditions in which </a:t>
            </a: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sz="1200" b="0" i="0" dirty="0">
                <a:solidFill>
                  <a:srgbClr val="000000"/>
                </a:solidFill>
                <a:effectLst/>
                <a:latin typeface="+mn-lt"/>
              </a:rPr>
              <a:t>people are born, live, learn, work, play, and age. </a:t>
            </a:r>
          </a:p>
          <a:p>
            <a:pPr marL="285750" indent="-285750">
              <a:lnSpc>
                <a:spcPct val="100000"/>
              </a:lnSpc>
              <a:buFont typeface="+mj-lt"/>
              <a:buAutoNum type="arabicPeriod"/>
            </a:pPr>
            <a:endParaRPr lang="en-US" sz="12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u="none" dirty="0">
                <a:ea typeface="Calibri"/>
                <a:cs typeface="Calibri"/>
              </a:rPr>
              <a:t>POPULATION AND COMMUNITY HEALTH - </a:t>
            </a:r>
            <a:r>
              <a:rPr lang="en-US" sz="1200" dirty="0">
                <a:latin typeface="+mn-lt"/>
              </a:rPr>
              <a:t>Our </a:t>
            </a:r>
            <a:r>
              <a:rPr lang="en-US" sz="1200" b="1" u="sng" dirty="0">
                <a:latin typeface="+mn-lt"/>
              </a:rPr>
              <a:t>population and community health </a:t>
            </a:r>
            <a:r>
              <a:rPr lang="en-US" sz="1200" dirty="0">
                <a:latin typeface="+mn-lt"/>
              </a:rPr>
              <a:t>lens aims to a</a:t>
            </a:r>
            <a:r>
              <a:rPr lang="en-US" sz="1200" b="0" i="0" dirty="0">
                <a:solidFill>
                  <a:srgbClr val="000000"/>
                </a:solidFill>
                <a:effectLst/>
                <a:latin typeface="+mn-lt"/>
              </a:rPr>
              <a:t>ddress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solidFill>
                  <a:srgbClr val="000000"/>
                </a:solidFill>
                <a:effectLst/>
                <a:latin typeface="+mn-lt"/>
              </a:rPr>
              <a:t>critical health challenges </a:t>
            </a:r>
            <a:r>
              <a:rPr lang="en-US" sz="1200" b="0" i="0" u="none" dirty="0">
                <a:solidFill>
                  <a:srgbClr val="000000"/>
                </a:solidFill>
                <a:effectLst/>
                <a:latin typeface="+mn-lt"/>
              </a:rPr>
              <a:t>at a macro level th</a:t>
            </a:r>
            <a:r>
              <a:rPr lang="en-US" sz="1200" b="0" i="0" dirty="0">
                <a:solidFill>
                  <a:srgbClr val="000000"/>
                </a:solidFill>
                <a:effectLst/>
                <a:latin typeface="+mn-lt"/>
              </a:rPr>
              <a:t>at persistently affect groups of people with shared characteristics.  </a:t>
            </a:r>
            <a:endParaRPr lang="en-US" sz="1200" dirty="0">
              <a:latin typeface="+mn-lt"/>
            </a:endParaRPr>
          </a:p>
          <a:p>
            <a:pPr marL="285750" indent="-285750">
              <a:lnSpc>
                <a:spcPct val="100000"/>
              </a:lnSpc>
              <a:buFont typeface="+mj-lt"/>
              <a:buAutoNum type="arabicPeriod"/>
            </a:pPr>
            <a:endParaRPr lang="en-US" sz="1200" dirty="0">
              <a:ea typeface="Calibri"/>
              <a:cs typeface="Calibri"/>
            </a:endParaRPr>
          </a:p>
          <a:p>
            <a:pPr marL="0" indent="0" defTabSz="966612">
              <a:lnSpc>
                <a:spcPct val="100000"/>
              </a:lnSpc>
              <a:spcAft>
                <a:spcPts val="0"/>
              </a:spcAft>
              <a:buFont typeface="+mj-lt"/>
              <a:buNone/>
              <a:defRPr/>
            </a:pPr>
            <a:r>
              <a:rPr lang="en-US" sz="1200" u="none" dirty="0">
                <a:latin typeface="+mn-lt"/>
                <a:cs typeface="Calibri"/>
              </a:rPr>
              <a:t>PREVENTION &amp; HEALTH PROMOTION - </a:t>
            </a:r>
            <a:r>
              <a:rPr lang="en-US" sz="1200" dirty="0">
                <a:latin typeface="+mn-lt"/>
              </a:rPr>
              <a:t>The next lens aims to </a:t>
            </a:r>
            <a:r>
              <a:rPr lang="en-US" sz="1200" b="0" i="0" u="none" dirty="0">
                <a:solidFill>
                  <a:srgbClr val="000000"/>
                </a:solidFill>
                <a:effectLst/>
                <a:latin typeface="+mn-lt"/>
              </a:rPr>
              <a:t>prevent disease and promote health </a:t>
            </a:r>
          </a:p>
          <a:p>
            <a:pPr marL="0" indent="0" defTabSz="966612">
              <a:lnSpc>
                <a:spcPct val="100000"/>
              </a:lnSpc>
              <a:spcAft>
                <a:spcPts val="0"/>
              </a:spcAft>
              <a:buFont typeface="+mj-lt"/>
              <a:buNone/>
              <a:defRPr/>
            </a:pPr>
            <a:r>
              <a:rPr lang="en-US" sz="1200" b="0" i="0" dirty="0">
                <a:solidFill>
                  <a:srgbClr val="000000"/>
                </a:solidFill>
                <a:effectLst/>
                <a:latin typeface="+mn-lt"/>
              </a:rPr>
              <a:t>through the </a:t>
            </a:r>
            <a:r>
              <a:rPr lang="en-US" sz="1200" b="1" i="0" u="sng" dirty="0">
                <a:solidFill>
                  <a:srgbClr val="000000"/>
                </a:solidFill>
                <a:effectLst/>
                <a:latin typeface="+mn-lt"/>
              </a:rPr>
              <a:t>continuum</a:t>
            </a:r>
            <a:r>
              <a:rPr lang="en-US" sz="1200" b="0" i="0" dirty="0">
                <a:solidFill>
                  <a:srgbClr val="000000"/>
                </a:solidFill>
                <a:effectLst/>
                <a:latin typeface="+mn-lt"/>
              </a:rPr>
              <a:t> of prevention</a:t>
            </a:r>
            <a:r>
              <a:rPr lang="en-US" sz="1200" dirty="0">
                <a:solidFill>
                  <a:srgbClr val="000000"/>
                </a:solidFill>
                <a:latin typeface="+mn-lt"/>
                <a:ea typeface="Times New Roman" panose="02020603050405020304" pitchFamily="18" charset="0"/>
                <a:cs typeface="Arial" panose="020B0604020202020204" pitchFamily="34" charset="0"/>
              </a:rPr>
              <a:t>. </a:t>
            </a:r>
            <a:r>
              <a:rPr lang="en-US" sz="1200" b="0" i="0" dirty="0">
                <a:solidFill>
                  <a:srgbClr val="000000"/>
                </a:solidFill>
                <a:effectLst/>
                <a:latin typeface="+mn-lt"/>
              </a:rPr>
              <a:t>From NINR’s perspective, prevention refers to actions taken </a:t>
            </a:r>
          </a:p>
          <a:p>
            <a:pPr marL="0" indent="0" defTabSz="966612">
              <a:lnSpc>
                <a:spcPct val="100000"/>
              </a:lnSpc>
              <a:spcAft>
                <a:spcPts val="0"/>
              </a:spcAft>
              <a:buFont typeface="+mj-lt"/>
              <a:buNone/>
              <a:defRPr/>
            </a:pPr>
            <a:r>
              <a:rPr lang="en-US" sz="1200" b="0" i="0" dirty="0">
                <a:solidFill>
                  <a:srgbClr val="000000"/>
                </a:solidFill>
                <a:effectLst/>
                <a:latin typeface="+mn-lt"/>
              </a:rPr>
              <a:t>to reduce risk of disease, disability, or injury </a:t>
            </a:r>
            <a:r>
              <a:rPr lang="en-US" sz="1200" b="0" i="0" dirty="0">
                <a:solidFill>
                  <a:srgbClr val="000000"/>
                </a:solidFill>
                <a:effectLst/>
                <a:latin typeface="+mn-lt"/>
                <a:ea typeface="Calibri"/>
                <a:cs typeface="Calibri"/>
              </a:rPr>
              <a:t>along a continuum from primordial (targeting underlying risks) </a:t>
            </a:r>
          </a:p>
          <a:p>
            <a:pPr marL="0" indent="0" defTabSz="966612">
              <a:lnSpc>
                <a:spcPct val="100000"/>
              </a:lnSpc>
              <a:spcAft>
                <a:spcPts val="0"/>
              </a:spcAft>
              <a:buFont typeface="+mj-lt"/>
              <a:buNone/>
              <a:defRPr/>
            </a:pPr>
            <a:r>
              <a:rPr lang="en-US" sz="1200" b="0" i="0" dirty="0">
                <a:solidFill>
                  <a:srgbClr val="000000"/>
                </a:solidFill>
                <a:effectLst/>
                <a:latin typeface="+mn-lt"/>
                <a:ea typeface="Calibri"/>
                <a:cs typeface="Calibri"/>
              </a:rPr>
              <a:t>to tertiary prevention (reducing progression, severity, symptoms).</a:t>
            </a:r>
          </a:p>
          <a:p>
            <a:pPr marL="0" indent="0" defTabSz="966612">
              <a:buFont typeface="+mj-lt"/>
              <a:buNone/>
              <a:defRPr/>
            </a:pPr>
            <a:endParaRPr lang="en-US" sz="1200" b="0" i="0" dirty="0">
              <a:solidFill>
                <a:schemeClr val="tx1"/>
              </a:solidFill>
              <a:effectLst/>
              <a:latin typeface="+mn-lt"/>
              <a:cs typeface="Calibri"/>
            </a:endParaRPr>
          </a:p>
          <a:p>
            <a:pPr marL="0" indent="0" defTabSz="966612">
              <a:buFont typeface="+mj-lt"/>
              <a:buNone/>
              <a:defRPr/>
            </a:pPr>
            <a:r>
              <a:rPr lang="en-US" sz="1200" b="0" i="0" dirty="0">
                <a:solidFill>
                  <a:schemeClr val="tx1"/>
                </a:solidFill>
                <a:effectLst/>
                <a:latin typeface="+mn-lt"/>
                <a:cs typeface="Calibri"/>
              </a:rPr>
              <a:t>SYSTEMS AND MODELS OF CARE - </a:t>
            </a:r>
            <a:r>
              <a:rPr lang="en-US" sz="1200" b="0" i="0" dirty="0">
                <a:solidFill>
                  <a:srgbClr val="000000"/>
                </a:solidFill>
                <a:effectLst/>
                <a:latin typeface="+mn-lt"/>
              </a:rPr>
              <a:t>We are interested in supporting nursing research that informs </a:t>
            </a:r>
          </a:p>
          <a:p>
            <a:pPr marL="0" indent="0" defTabSz="966612">
              <a:buFont typeface="+mj-lt"/>
              <a:buNone/>
              <a:defRPr/>
            </a:pPr>
            <a:r>
              <a:rPr lang="en-US" sz="1200" b="0" i="0" dirty="0">
                <a:solidFill>
                  <a:srgbClr val="000000"/>
                </a:solidFill>
                <a:effectLst/>
                <a:latin typeface="+mn-lt"/>
              </a:rPr>
              <a:t>the development, dissemination, and implementation of systems and models of care and </a:t>
            </a:r>
          </a:p>
          <a:p>
            <a:pPr marL="0" indent="0" defTabSz="966612">
              <a:buFont typeface="+mj-lt"/>
              <a:buNone/>
              <a:defRPr/>
            </a:pPr>
            <a:r>
              <a:rPr lang="en-US" sz="1200" b="0" i="0" dirty="0">
                <a:solidFill>
                  <a:srgbClr val="000000"/>
                </a:solidFill>
                <a:effectLst/>
                <a:latin typeface="+mn-lt"/>
              </a:rPr>
              <a:t>grapples with challenges, such as:</a:t>
            </a:r>
          </a:p>
          <a:p>
            <a:pPr marL="285750" indent="-285750" defTabSz="966612">
              <a:buFont typeface="Arial" panose="020B0604020202020204" pitchFamily="34" charset="0"/>
              <a:buChar char="•"/>
              <a:defRPr/>
            </a:pPr>
            <a:r>
              <a:rPr lang="en-US" sz="1200" b="0" i="0" dirty="0">
                <a:solidFill>
                  <a:srgbClr val="000000"/>
                </a:solidFill>
                <a:effectLst/>
                <a:latin typeface="+mn-lt"/>
              </a:rPr>
              <a:t>coordinating care and integrating data across clinical and community settings, </a:t>
            </a:r>
          </a:p>
          <a:p>
            <a:pPr marL="285750" indent="-285750" defTabSz="966612">
              <a:buFont typeface="Arial" panose="020B0604020202020204" pitchFamily="34" charset="0"/>
              <a:buChar char="•"/>
              <a:defRPr/>
            </a:pPr>
            <a:r>
              <a:rPr lang="en-US" sz="1200" b="0" i="0" dirty="0">
                <a:solidFill>
                  <a:srgbClr val="000000"/>
                </a:solidFill>
                <a:effectLst/>
                <a:latin typeface="+mn-lt"/>
              </a:rPr>
              <a:t>testing models of contextualized care, and </a:t>
            </a:r>
          </a:p>
          <a:p>
            <a:pPr marL="285750" indent="-285750" defTabSz="966612">
              <a:buFont typeface="Arial" panose="020B0604020202020204" pitchFamily="34" charset="0"/>
              <a:buChar char="•"/>
              <a:defRPr/>
            </a:pPr>
            <a:r>
              <a:rPr lang="en-US" sz="1200" b="0" i="0" dirty="0">
                <a:solidFill>
                  <a:srgbClr val="000000"/>
                </a:solidFill>
                <a:effectLst/>
                <a:latin typeface="+mn-lt"/>
              </a:rPr>
              <a:t>understanding the impacts of organizational practices and policy </a:t>
            </a:r>
          </a:p>
          <a:p>
            <a:pPr marL="0" indent="0" defTabSz="966612">
              <a:buFont typeface="Arial" panose="020B0604020202020204" pitchFamily="34" charset="0"/>
              <a:buNone/>
              <a:defRPr/>
            </a:pPr>
            <a:r>
              <a:rPr lang="en-US" sz="1200" b="0" i="0" dirty="0">
                <a:solidFill>
                  <a:srgbClr val="000000"/>
                </a:solidFill>
                <a:effectLst/>
                <a:latin typeface="+mn-lt"/>
              </a:rPr>
              <a:t>on quality of care and its outcomes.</a:t>
            </a:r>
            <a:endParaRPr lang="en-US" sz="1200" dirty="0">
              <a:solidFill>
                <a:srgbClr val="000000"/>
              </a:solidFill>
              <a:latin typeface="+mn-lt"/>
              <a:ea typeface="Helvetica" panose="020B0604020202020204" pitchFamily="34" charset="0"/>
              <a:cs typeface="Arial" panose="020B0604020202020204" pitchFamily="34" charset="0"/>
            </a:endParaRPr>
          </a:p>
          <a:p>
            <a:pPr>
              <a:lnSpc>
                <a:spcPct val="100000"/>
              </a:lnSpc>
            </a:pPr>
            <a:endParaRPr lang="en-US" sz="1200" dirty="0">
              <a:ea typeface="Calibri" panose="020F0502020204030204" pitchFamily="34" charset="0"/>
              <a:cs typeface="Times New Roman" panose="02020603050405020304" pitchFamily="18" charset="0"/>
            </a:endParaRPr>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lnSpc>
                <a:spcPct val="100000"/>
              </a:lnSpc>
              <a:defRPr/>
            </a:pPr>
            <a:endParaRPr lang="en-US" sz="1200" dirty="0"/>
          </a:p>
          <a:p>
            <a:pPr defTabSz="966612">
              <a:defRPr/>
            </a:pPr>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F83E8-1817-493B-87DF-60A354647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72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these lenses, NINR’s small business program largely centers around </a:t>
            </a:r>
          </a:p>
          <a:p>
            <a:r>
              <a:rPr lang="en-US" b="1" dirty="0"/>
              <a:t>Innovative Systems and Models of Care </a:t>
            </a:r>
            <a:r>
              <a:rPr lang="en-US" dirty="0"/>
              <a:t>and </a:t>
            </a:r>
          </a:p>
          <a:p>
            <a:r>
              <a:rPr lang="en-US" b="1" dirty="0"/>
              <a:t>Prevention and Health Promotion</a:t>
            </a:r>
          </a:p>
          <a:p>
            <a:endParaRPr lang="en-US" b="1" dirty="0"/>
          </a:p>
          <a:p>
            <a:r>
              <a:rPr lang="en-US" b="0" dirty="0"/>
              <a:t>As we move into our new strategic plan, an increasing number of </a:t>
            </a:r>
          </a:p>
          <a:p>
            <a:r>
              <a:rPr lang="en-US" b="0" dirty="0"/>
              <a:t>projects are focused on the </a:t>
            </a:r>
            <a:r>
              <a:rPr lang="en-US" b="1" dirty="0"/>
              <a:t>development and implementation </a:t>
            </a:r>
          </a:p>
          <a:p>
            <a:r>
              <a:rPr lang="en-US" b="1" dirty="0"/>
              <a:t>of personalized health solutions and technologies that promote </a:t>
            </a:r>
          </a:p>
          <a:p>
            <a:r>
              <a:rPr lang="en-US" b="1" dirty="0"/>
              <a:t>health equity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13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types of technologies that comprise </a:t>
            </a:r>
          </a:p>
          <a:p>
            <a:r>
              <a:rPr lang="en-US" dirty="0"/>
              <a:t>NINR’s SBIR/STTR portfolio. NINR </a:t>
            </a:r>
            <a:r>
              <a:rPr lang="en-US" b="1" dirty="0"/>
              <a:t>prioritizes the </a:t>
            </a:r>
          </a:p>
          <a:p>
            <a:r>
              <a:rPr lang="en-US" b="1" dirty="0"/>
              <a:t>commercialization of digital health technologies and </a:t>
            </a:r>
          </a:p>
          <a:p>
            <a:r>
              <a:rPr lang="en-US" b="1" dirty="0"/>
              <a:t>point-of-care devices. </a:t>
            </a:r>
          </a:p>
          <a:p>
            <a:endParaRPr lang="en-US" b="1" dirty="0"/>
          </a:p>
          <a:p>
            <a:r>
              <a:rPr lang="en-US" dirty="0"/>
              <a:t>Digital Health technologies include mHealth, </a:t>
            </a:r>
          </a:p>
          <a:p>
            <a:r>
              <a:rPr lang="en-US" dirty="0"/>
              <a:t>telehealth / telemedicine, Internet-of-Things, </a:t>
            </a:r>
          </a:p>
          <a:p>
            <a:r>
              <a:rPr lang="en-US" dirty="0"/>
              <a:t>wearables and biomedical sensors, especially those </a:t>
            </a:r>
          </a:p>
          <a:p>
            <a:r>
              <a:rPr lang="en-US" b="1" u="sng" dirty="0"/>
              <a:t>designed to innovatively enhance systems and models of care </a:t>
            </a:r>
          </a:p>
          <a:p>
            <a:r>
              <a:rPr lang="en-US" dirty="0"/>
              <a:t>such as </a:t>
            </a:r>
            <a:r>
              <a:rPr lang="en-US" b="0" i="0" dirty="0">
                <a:solidFill>
                  <a:srgbClr val="212529"/>
                </a:solidFill>
                <a:effectLst/>
                <a:latin typeface="Mada"/>
              </a:rPr>
              <a:t>coordinating care and integrating data across clinical </a:t>
            </a:r>
          </a:p>
          <a:p>
            <a:r>
              <a:rPr lang="en-US" b="0" i="0" dirty="0">
                <a:solidFill>
                  <a:srgbClr val="212529"/>
                </a:solidFill>
                <a:effectLst/>
                <a:latin typeface="Mada"/>
              </a:rPr>
              <a:t>and community settings, testing models of contextualized</a:t>
            </a:r>
          </a:p>
          <a:p>
            <a:r>
              <a:rPr lang="en-US" b="0" i="0" dirty="0">
                <a:solidFill>
                  <a:srgbClr val="212529"/>
                </a:solidFill>
                <a:effectLst/>
                <a:latin typeface="Mada"/>
              </a:rPr>
              <a:t>care – OR – </a:t>
            </a:r>
            <a:r>
              <a:rPr lang="en-US" b="1" i="0" u="sng" dirty="0">
                <a:solidFill>
                  <a:srgbClr val="212529"/>
                </a:solidFill>
                <a:effectLst/>
                <a:latin typeface="Mada"/>
              </a:rPr>
              <a:t>digital health tools or POC devices for use in</a:t>
            </a:r>
          </a:p>
          <a:p>
            <a:r>
              <a:rPr lang="en-US" b="1" i="0" u="sng" dirty="0">
                <a:solidFill>
                  <a:srgbClr val="212529"/>
                </a:solidFill>
                <a:effectLst/>
                <a:latin typeface="Mada"/>
              </a:rPr>
              <a:t>primary, secondary or tertiary prevention. </a:t>
            </a:r>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1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NINR is currently supporting small businesses</a:t>
            </a:r>
          </a:p>
          <a:p>
            <a:r>
              <a:rPr lang="en-US" dirty="0"/>
              <a:t>to develop technologies beyond hospital settings. </a:t>
            </a:r>
          </a:p>
          <a:p>
            <a:endParaRPr lang="en-US" dirty="0"/>
          </a:p>
          <a:p>
            <a:r>
              <a:rPr lang="en-US" dirty="0"/>
              <a:t>As an example, this might include: </a:t>
            </a:r>
          </a:p>
          <a:p>
            <a:pPr marL="0" indent="0">
              <a:buNone/>
            </a:pPr>
            <a:r>
              <a:rPr lang="en-US" dirty="0"/>
              <a:t>1. a mHealth technology that increases access to care </a:t>
            </a:r>
          </a:p>
          <a:p>
            <a:pPr marL="0" indent="0">
              <a:buNone/>
            </a:pPr>
            <a:r>
              <a:rPr lang="en-US" dirty="0"/>
              <a:t>for persons living in rural community settings – OR –</a:t>
            </a:r>
          </a:p>
          <a:p>
            <a:pPr marL="0" indent="0">
              <a:buNone/>
            </a:pPr>
            <a:endParaRPr lang="en-US" dirty="0"/>
          </a:p>
          <a:p>
            <a:pPr marL="0" indent="0">
              <a:buNone/>
            </a:pPr>
            <a:r>
              <a:rPr lang="en-US" dirty="0"/>
              <a:t>2. A point-of-care device and mHealth platform </a:t>
            </a:r>
          </a:p>
          <a:p>
            <a:r>
              <a:rPr lang="en-US" dirty="0"/>
              <a:t>that passively and longitudinally monitors vital signs and </a:t>
            </a:r>
          </a:p>
          <a:p>
            <a:r>
              <a:rPr lang="en-US" dirty="0"/>
              <a:t>relays them to providers to coordinate care b/w formally-trained</a:t>
            </a:r>
          </a:p>
          <a:p>
            <a:r>
              <a:rPr lang="en-US" dirty="0"/>
              <a:t>providers and family members in their homes.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44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29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approved waiver topics for NINR for applicants who wish to apply for awards over the SBIR/STTR hard-caps.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96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B3B3B"/>
                </a:solidFill>
                <a:effectLst/>
                <a:latin typeface="Lato" panose="020F0502020204030203" pitchFamily="34" charset="0"/>
              </a:rPr>
              <a:t>Small business who have not previously received NIH SBIR or STTR funding and are looking to submit a Phase I proposal to NINR are welcome to submit to the Applicant Assistance Program or AAP. The NIH is particularly interested in applications from socially or economically disadvantaged small businesses (SDB), women-owned small business (WOSB), and small businesses located in under-represented states. One of the main goals of the AAP is to increase participation in the SBIR and STTR programs by businesses that are owned or controlled by individuals who are traditionally underrepresented in biomedical sciences. </a:t>
            </a:r>
          </a:p>
          <a:p>
            <a:endParaRPr lang="en-US" b="0" i="0" dirty="0">
              <a:solidFill>
                <a:srgbClr val="3B3B3B"/>
              </a:solidFill>
              <a:effectLst/>
              <a:latin typeface="Lato" panose="020F0502020204030203" pitchFamily="34" charset="0"/>
            </a:endParaRPr>
          </a:p>
          <a:p>
            <a:r>
              <a:rPr lang="en-US" b="0" i="0" dirty="0">
                <a:solidFill>
                  <a:srgbClr val="3B3B3B"/>
                </a:solidFill>
                <a:effectLst/>
                <a:latin typeface="Lato" panose="020F0502020204030203" pitchFamily="34" charset="0"/>
              </a:rPr>
              <a:t>NINR also participates in the Administrative Supplements to Promote Diversity in SBC-based R&amp;D. NINR makes SBIR and STTR funds available for admin supplements to enhance the diversity of the research and entrepreneurial WF by recruiting and supporting students, postdocs, and eligible investigators from diverse backgrounds, including those groups that have been shown to be underrepresented in health-related research or in the SBIR and STTR programs.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83CEE-005D-4DA1-869B-5D4AA1887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96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309FE231-EF2F-485E-BCB3-D17D38F63C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2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83319b7f9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b83319b7f9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latin typeface="Calibri"/>
              <a:cs typeface="Calibri"/>
            </a:endParaRPr>
          </a:p>
          <a:p>
            <a:pPr>
              <a:lnSpc>
                <a:spcPct val="107000"/>
              </a:lnSpc>
              <a:spcAft>
                <a:spcPts val="800"/>
              </a:spcAft>
            </a:pPr>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191FEC8A-28F3-48E4-9FD0-B29E38A15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217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shows the primary therapeutic input of approaches that may be studied within the NCCIH portfolio. The specific modalities are meant to be illustrative of the types of approaches that fall within these categories. </a:t>
            </a:r>
          </a:p>
          <a:p>
            <a:endParaRPr lang="en-US" dirty="0"/>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1D6ABC02-665C-814A-97B9-4162971F7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559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0B36FC2E-8E6B-4893-A8D3-50DD1DF22C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43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0B36FC2E-8E6B-4893-A8D3-50DD1DF22C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20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AC533E87-4FC1-4931-99F7-32F1B96AD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929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AC533E87-4FC1-4931-99F7-32F1B96AD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61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out more information about our SBIR/STTR activities, please visit the grants tab on our website, connect and contact us, and subscribe to our email listserv – NCCIH update. </a:t>
            </a:r>
          </a:p>
          <a:p>
            <a:endParaRPr lang="en-US" dirty="0"/>
          </a:p>
          <a:p>
            <a:r>
              <a:rPr lang="en-US" dirty="0"/>
              <a:t>Thank you very much for your attention. I now welcome your questions and comments. </a:t>
            </a:r>
          </a:p>
        </p:txBody>
      </p:sp>
      <p:sp>
        <p:nvSpPr>
          <p:cNvPr id="4" name="Slide Number Placeholder 3"/>
          <p:cNvSpPr>
            <a:spLocks noGrp="1"/>
          </p:cNvSpPr>
          <p:nvPr>
            <p:ph type="sldNum" sz="quarter" idx="10"/>
          </p:nvPr>
        </p:nvSpPr>
        <p:spPr/>
        <p:txBody>
          <a:bodyPr/>
          <a:lstStyle/>
          <a:p>
            <a:pPr marL="0" marR="0" lvl="0" indent="0" algn="r" defTabSz="1088365" rtl="0" eaLnBrk="1" fontAlgn="auto" latinLnBrk="0" hangingPunct="1">
              <a:lnSpc>
                <a:spcPct val="100000"/>
              </a:lnSpc>
              <a:spcBef>
                <a:spcPts val="0"/>
              </a:spcBef>
              <a:spcAft>
                <a:spcPts val="0"/>
              </a:spcAft>
              <a:buClrTx/>
              <a:buSzTx/>
              <a:buFontTx/>
              <a:buNone/>
              <a:tabLst/>
              <a:defRPr/>
            </a:pPr>
            <a:fld id="{3FAE3740-AC23-224D-9BB2-0944442AE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365"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25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73646-E3E0-4E6E-84EA-4F69477C8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652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C2A8D-55C3-44BD-96CC-E53A6FC9F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6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73646-E3E0-4E6E-84EA-4F69477C8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91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83319b7f9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b83319b7f9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0986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602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5629E-846D-43D2-99D5-7F47A1261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33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849" rtl="0" eaLnBrk="1" fontAlgn="base" latinLnBrk="0" hangingPunct="1">
              <a:lnSpc>
                <a:spcPct val="100000"/>
              </a:lnSpc>
              <a:spcBef>
                <a:spcPct val="0"/>
              </a:spcBef>
              <a:spcAft>
                <a:spcPct val="0"/>
              </a:spcAft>
              <a:buClrTx/>
              <a:buSzTx/>
              <a:buFontTx/>
              <a:buNone/>
              <a:tabLst/>
              <a:defRPr/>
            </a:pPr>
            <a:fld id="{EBD98385-F1D5-B84A-ABBF-D8781C4363E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24849"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65097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89DE5-E593-4EAF-8C58-CB978ACCB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8A3D55FE-C4E1-460A-8937-1409DD459ED2}"/>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91271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89DE5-E593-4EAF-8C58-CB978ACCB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96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89DE5-E593-4EAF-8C58-CB978ACCB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50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321B-6D69-493E-A9E4-DD634A3102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98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73646-E3E0-4E6E-84EA-4F69477C89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568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endParaRPr lang="en-US"/>
          </a:p>
        </p:txBody>
      </p:sp>
      <p:sp>
        <p:nvSpPr>
          <p:cNvPr id="12292" name="Slide Number Placeholder 3"/>
          <p:cNvSpPr>
            <a:spLocks noGrp="1"/>
          </p:cNvSpPr>
          <p:nvPr>
            <p:ph type="sldNum" sz="quarter" idx="5"/>
          </p:nvPr>
        </p:nvSpPr>
        <p:spPr>
          <a:noFill/>
        </p:spPr>
        <p:txBody>
          <a:bodyPr/>
          <a:lstStyle/>
          <a:p>
            <a:pPr marL="0" marR="0" lvl="0" indent="0" algn="r" defTabSz="928688" rtl="0" eaLnBrk="1" fontAlgn="base" latinLnBrk="0" hangingPunct="1">
              <a:lnSpc>
                <a:spcPct val="100000"/>
              </a:lnSpc>
              <a:spcBef>
                <a:spcPct val="0"/>
              </a:spcBef>
              <a:spcAft>
                <a:spcPct val="0"/>
              </a:spcAft>
              <a:buClrTx/>
              <a:buSzTx/>
              <a:buFontTx/>
              <a:buNone/>
              <a:tabLst/>
              <a:defRPr/>
            </a:pPr>
            <a:fld id="{859E5DAD-B343-470B-937B-4ACC2337D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pPr marL="0" marR="0" lvl="0" indent="0" algn="r" defTabSz="929010" rtl="0" eaLnBrk="1" fontAlgn="base" latinLnBrk="0" hangingPunct="1">
              <a:lnSpc>
                <a:spcPct val="100000"/>
              </a:lnSpc>
              <a:spcBef>
                <a:spcPct val="0"/>
              </a:spcBef>
              <a:spcAft>
                <a:spcPct val="0"/>
              </a:spcAft>
              <a:buClrTx/>
              <a:buSzTx/>
              <a:buFontTx/>
              <a:buNone/>
              <a:tabLst/>
              <a:defRPr/>
            </a:pPr>
            <a:fld id="{C16C74C9-3099-4B92-8D10-61FCCBF90B4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2901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4514" name="Rectangle 2"/>
          <p:cNvSpPr>
            <a:spLocks noGrp="1" noRot="1" noChangeAspect="1" noChangeArrowheads="1" noTextEdit="1"/>
          </p:cNvSpPr>
          <p:nvPr>
            <p:ph type="sldImg"/>
          </p:nvPr>
        </p:nvSpPr>
        <p:spPr>
          <a:xfrm>
            <a:off x="1138238" y="688975"/>
            <a:ext cx="4591050" cy="3444875"/>
          </a:xfrm>
          <a:ln/>
        </p:spPr>
      </p:sp>
      <p:sp>
        <p:nvSpPr>
          <p:cNvPr id="64515" name="Rectangle 3"/>
          <p:cNvSpPr>
            <a:spLocks noGrp="1" noChangeArrowheads="1"/>
          </p:cNvSpPr>
          <p:nvPr>
            <p:ph type="body" idx="1"/>
          </p:nvPr>
        </p:nvSpPr>
        <p:spPr>
          <a:xfrm>
            <a:off x="895350" y="4440238"/>
            <a:ext cx="5073650" cy="4133850"/>
          </a:xfrm>
          <a:noFill/>
          <a:ln/>
        </p:spPr>
        <p:txBody>
          <a:bodyPr lIns="90153" tIns="45076" rIns="90153" bIns="45076"/>
          <a:lstStyle/>
          <a:p>
            <a:pPr eaLnBrk="1" hangingPunct="1"/>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620c9c670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620c9c670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pPr marL="0" marR="0" lvl="0" indent="0" algn="r" defTabSz="929010" rtl="0" eaLnBrk="1" fontAlgn="base" latinLnBrk="0" hangingPunct="1">
              <a:lnSpc>
                <a:spcPct val="100000"/>
              </a:lnSpc>
              <a:spcBef>
                <a:spcPct val="0"/>
              </a:spcBef>
              <a:spcAft>
                <a:spcPct val="0"/>
              </a:spcAft>
              <a:buClrTx/>
              <a:buSzTx/>
              <a:buFontTx/>
              <a:buNone/>
              <a:tabLst/>
              <a:defRPr/>
            </a:pPr>
            <a:fld id="{C16C74C9-3099-4B92-8D10-61FCCBF90B43}"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2901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4514" name="Rectangle 2"/>
          <p:cNvSpPr>
            <a:spLocks noGrp="1" noRot="1" noChangeAspect="1" noChangeArrowheads="1" noTextEdit="1"/>
          </p:cNvSpPr>
          <p:nvPr>
            <p:ph type="sldImg"/>
          </p:nvPr>
        </p:nvSpPr>
        <p:spPr>
          <a:xfrm>
            <a:off x="1138238" y="688975"/>
            <a:ext cx="4591050" cy="3444875"/>
          </a:xfrm>
          <a:ln/>
        </p:spPr>
      </p:sp>
      <p:sp>
        <p:nvSpPr>
          <p:cNvPr id="64515" name="Rectangle 3"/>
          <p:cNvSpPr>
            <a:spLocks noGrp="1" noChangeArrowheads="1"/>
          </p:cNvSpPr>
          <p:nvPr>
            <p:ph type="body" idx="1"/>
          </p:nvPr>
        </p:nvSpPr>
        <p:spPr>
          <a:xfrm>
            <a:off x="895350" y="4440238"/>
            <a:ext cx="5073650" cy="4133850"/>
          </a:xfrm>
          <a:noFill/>
          <a:ln/>
        </p:spPr>
        <p:txBody>
          <a:bodyPr lIns="90153" tIns="45076" rIns="90153" bIns="45076"/>
          <a:lstStyle/>
          <a:p>
            <a:pPr eaLnBrk="1" hangingPunct="1"/>
            <a:endParaRPr lang="en-US">
              <a:latin typeface="Arial" pitchFamily="34" charset="0"/>
            </a:endParaRPr>
          </a:p>
        </p:txBody>
      </p:sp>
    </p:spTree>
    <p:extLst>
      <p:ext uri="{BB962C8B-B14F-4D97-AF65-F5344CB8AC3E}">
        <p14:creationId xmlns:p14="http://schemas.microsoft.com/office/powerpoint/2010/main" val="2822656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p:spPr>
        <p:txBody>
          <a:bodyPr/>
          <a:lstStyle/>
          <a:p>
            <a:pPr marL="0" marR="0" lvl="0" indent="0" algn="r" defTabSz="939136" rtl="0" eaLnBrk="1" fontAlgn="base" latinLnBrk="0" hangingPunct="1">
              <a:lnSpc>
                <a:spcPct val="100000"/>
              </a:lnSpc>
              <a:spcBef>
                <a:spcPct val="0"/>
              </a:spcBef>
              <a:spcAft>
                <a:spcPct val="0"/>
              </a:spcAft>
              <a:buClrTx/>
              <a:buSzTx/>
              <a:buFontTx/>
              <a:buNone/>
              <a:tabLst/>
              <a:defRPr/>
            </a:pPr>
            <a:fld id="{1D587F95-15EA-4A2E-9AC5-FA2D2DD2914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9136"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29762" name="Rectangle 2"/>
          <p:cNvSpPr>
            <a:spLocks noGrp="1" noRot="1" noChangeAspect="1" noChangeArrowheads="1" noTextEdit="1"/>
          </p:cNvSpPr>
          <p:nvPr>
            <p:ph type="sldImg"/>
          </p:nvPr>
        </p:nvSpPr>
        <p:spPr>
          <a:xfrm>
            <a:off x="2901950" y="530225"/>
            <a:ext cx="3489325" cy="2617788"/>
          </a:xfrm>
          <a:ln/>
        </p:spPr>
      </p:sp>
      <p:sp>
        <p:nvSpPr>
          <p:cNvPr id="629763" name="Rectangle 3"/>
          <p:cNvSpPr>
            <a:spLocks noGrp="1" noChangeArrowheads="1"/>
          </p:cNvSpPr>
          <p:nvPr>
            <p:ph type="body" idx="1"/>
          </p:nvPr>
        </p:nvSpPr>
        <p:spPr>
          <a:xfrm>
            <a:off x="1239098" y="3328944"/>
            <a:ext cx="6815031" cy="3152471"/>
          </a:xfrm>
          <a:noFill/>
          <a:ln/>
        </p:spPr>
        <p:txBody>
          <a:bodyPr/>
          <a:lstStyle/>
          <a:p>
            <a:pPr eaLnBrk="1" hangingPunct="1"/>
            <a:endParaRPr lang="en-US" dirty="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pie chart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701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updated w budgets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31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26FD-6C6E-43CA-8B2A-CF74FA9B4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612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26FD-6C6E-43CA-8B2A-CF74FA9B4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12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26FD-6C6E-43CA-8B2A-CF74FA9B4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423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26FD-6C6E-43CA-8B2A-CF74FA9B4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530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26FD-6C6E-43CA-8B2A-CF74FA9B4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895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826FD-6C6E-43CA-8B2A-CF74FA9B4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69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91f209f43d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91f209f43d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Formerly called ENRICH program which was presented at the summer retreat by Shahrooz and Todd. </a:t>
            </a:r>
          </a:p>
          <a:p>
            <a:endParaRPr lang="en-US" dirty="0"/>
          </a:p>
          <a:p>
            <a:r>
              <a:rPr lang="en-US" dirty="0"/>
              <a:t>The idea is a series of funding opportunities </a:t>
            </a:r>
            <a:r>
              <a:rPr lang="en-US" dirty="0" err="1"/>
              <a:t>amined</a:t>
            </a:r>
            <a:r>
              <a:rPr lang="en-US" dirty="0"/>
              <a:t> at Entrepreneurship training in NIA-mission areas and allowing trainees to acquire additional non-academic skillset.</a:t>
            </a:r>
          </a:p>
          <a:p>
            <a:endParaRPr lang="en-US" dirty="0"/>
          </a:p>
          <a:p>
            <a:r>
              <a:rPr lang="en-US" dirty="0"/>
              <a:t>This chart illustrates the nature of the program: We are interested in utilizing the K01 and R25 mechanisms to support training at graduate student and postdoctoral levels. And a SBIR grant that encourages what we like to call “first-time” entrepreneur-scientists.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56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Formerly called ENRICH program which was presented at the summer retreat by Shahrooz and Todd. </a:t>
            </a:r>
          </a:p>
          <a:p>
            <a:endParaRPr lang="en-US" dirty="0"/>
          </a:p>
          <a:p>
            <a:r>
              <a:rPr lang="en-US" dirty="0"/>
              <a:t>The idea is a series of funding opportunities </a:t>
            </a:r>
            <a:r>
              <a:rPr lang="en-US" dirty="0" err="1"/>
              <a:t>amined</a:t>
            </a:r>
            <a:r>
              <a:rPr lang="en-US" dirty="0"/>
              <a:t> at Entrepreneurship training in NIA-mission areas and allowing trainees to acquire additional non-academic skillset.</a:t>
            </a:r>
          </a:p>
          <a:p>
            <a:endParaRPr lang="en-US" dirty="0"/>
          </a:p>
          <a:p>
            <a:r>
              <a:rPr lang="en-US" dirty="0"/>
              <a:t>This chart illustrates the nature of the program: We are interested in utilizing the K01 and R25 mechanisms to support training at graduate student and postdoctoral levels. And a SBIR grant that encourages what we like to call “first-time” entrepreneur-scientists.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148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Formerly called ENRICH program which was presented at the summer retreat by Shahrooz and Todd. </a:t>
            </a:r>
          </a:p>
          <a:p>
            <a:endParaRPr lang="en-US" dirty="0"/>
          </a:p>
          <a:p>
            <a:r>
              <a:rPr lang="en-US" dirty="0"/>
              <a:t>The idea is a series of funding opportunities </a:t>
            </a:r>
            <a:r>
              <a:rPr lang="en-US" dirty="0" err="1"/>
              <a:t>amined</a:t>
            </a:r>
            <a:r>
              <a:rPr lang="en-US" dirty="0"/>
              <a:t> at Entrepreneurship training in NIA-mission areas and allowing trainees to acquire additional non-academic skillset.</a:t>
            </a:r>
          </a:p>
          <a:p>
            <a:endParaRPr lang="en-US" dirty="0"/>
          </a:p>
          <a:p>
            <a:r>
              <a:rPr lang="en-US" dirty="0"/>
              <a:t>This chart illustrates the nature of the program: We are interested in utilizing the K01 and R25 mechanisms to support training at graduate student and postdoctoral levels. And a SBIR grant that encourages what we like to call “first-time” entrepreneur-scientists.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931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833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375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A10DF-A309-462F-8D95-364397633E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634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78BAFF-ADEB-4744-BC7F-43E9D31D40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413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78BAFF-ADEB-4744-BC7F-43E9D31D40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0596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of principle – phase I</a:t>
            </a:r>
          </a:p>
          <a:p>
            <a:r>
              <a:rPr lang="en-US" dirty="0"/>
              <a:t>Pre-commercialization – phase II</a:t>
            </a:r>
          </a:p>
          <a:p>
            <a:endParaRPr lang="en-US" dirty="0"/>
          </a:p>
          <a:p>
            <a:r>
              <a:rPr lang="en-US" dirty="0"/>
              <a:t>Different ways to enter program depending on stage</a:t>
            </a:r>
          </a:p>
          <a:p>
            <a:r>
              <a:rPr lang="en-US" dirty="0"/>
              <a:t>Need to commercialization plan </a:t>
            </a:r>
            <a:r>
              <a:rPr lang="en-US"/>
              <a:t>for Phase II, </a:t>
            </a:r>
            <a:r>
              <a:rPr lang="en-US" dirty="0"/>
              <a:t>big difference</a:t>
            </a:r>
          </a:p>
          <a:p>
            <a:r>
              <a:rPr lang="en-US" dirty="0"/>
              <a:t>Simplify to highlight key differences</a:t>
            </a:r>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78BAFF-ADEB-4744-BC7F-43E9D31D40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742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Omnibus – anything in NHGRI mission:</a:t>
            </a:r>
          </a:p>
          <a:p>
            <a:endParaRPr lang="en-US"/>
          </a:p>
          <a:p>
            <a:br>
              <a:rPr lang="en-US"/>
            </a:br>
            <a:r>
              <a:rPr lang="en-US" b="0" i="0">
                <a:solidFill>
                  <a:srgbClr val="000000"/>
                </a:solidFill>
                <a:effectLst/>
                <a:latin typeface="Open Sans" panose="020B0606030504020204" pitchFamily="34" charset="0"/>
              </a:rPr>
              <a:t>As a leading authority in the field of genomics, our mission is to accelerate scientific and medical breakthroughs that improve human health. We do this by driving cutting-edge research, developing new technologies, and studying the impact of genomics on society.</a:t>
            </a:r>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78BAFF-ADEB-4744-BC7F-43E9D31D40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896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91f209f43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91f209f43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$17M in SB funding</a:t>
            </a:r>
          </a:p>
          <a:p>
            <a:r>
              <a:rPr lang="en-US"/>
              <a:t>Also vertebrate genome project</a:t>
            </a:r>
          </a:p>
          <a:p>
            <a:r>
              <a:rPr lang="en-US"/>
              <a:t>Amazing to see how the work of these small businesses is advancing the forefront of genomics</a:t>
            </a:r>
          </a:p>
          <a:p>
            <a:endParaRPr lang="en-US">
              <a:hlinkClick r:id="" action="ppaction://noaction"/>
            </a:endParaRPr>
          </a:p>
          <a:p>
            <a:r>
              <a:rPr lang="en-US">
                <a:hlinkClick r:id="" action="ppaction://noaction"/>
              </a:rPr>
              <a:t>NIH-funded startups are fueling the era of genome-completeness</a:t>
            </a:r>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78BAFF-ADEB-4744-BC7F-43E9D31D40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940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8278BAFF-ADEB-4744-BC7F-43E9D31D40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634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F494-0C48-417A-A877-0763ACB88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7886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F494-0C48-417A-A877-0763ACB88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628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available without an award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F494-0C48-417A-A877-0763ACB88C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506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F494-0C48-417A-A877-0763ACB88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102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F494-0C48-417A-A877-0763ACB88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915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0563"/>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F494-0C48-417A-A877-0763ACB88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8818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09A16-1174-A648-BB9F-6A242829B3A3}"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1366794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N=~500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1B486-5145-44E9-BB8B-3DED40AF803F}"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35962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First I’d like to discuss the NIH Applicant Assistance Program</a:t>
            </a:r>
          </a:p>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The NIH grant application process can be complex and overwhelming, especially for first time applicants  </a:t>
            </a:r>
          </a:p>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The AAP is designed to assist small businesses in preparing a Phase I application for the Small Business Innovation Research (SBIR) and Small Business Technology Transfer (STTR) programs.</a:t>
            </a:r>
          </a:p>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The goal of the AAP program is to increase the number of small business applications and to ensure that the applications are free from errors or omissions and are deemed complete, compliant, and responsive to the announcement criteria for review</a:t>
            </a:r>
          </a:p>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The AAP has 3 cycles per year and each cycle leads up to each of the small business funding cycles.</a:t>
            </a:r>
          </a:p>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The 3 Institutes that are represented here at the conference are participating in the AAP.</a:t>
            </a:r>
          </a:p>
          <a:p>
            <a:pPr marL="362480" indent="-362480">
              <a:lnSpc>
                <a:spcPct val="107000"/>
              </a:lnSpc>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AAP provides participants: with coaching and mentoring, assistance with application support &amp; reports along with assistance with required registrations </a:t>
            </a:r>
          </a:p>
          <a:p>
            <a:pPr marL="362480" indent="-362480">
              <a:lnSpc>
                <a:spcPct val="107000"/>
              </a:lnSpc>
              <a:spcAft>
                <a:spcPts val="846"/>
              </a:spcAft>
              <a:buFont typeface="Symbol" panose="05050102010706020507" pitchFamily="18" charset="2"/>
              <a:buChar char=""/>
            </a:pPr>
            <a:r>
              <a:rPr lang="en-US" sz="1900">
                <a:latin typeface="Calibri" panose="020F0502020204030204" pitchFamily="34" charset="0"/>
                <a:ea typeface="Calibri" panose="020F0502020204030204" pitchFamily="34" charset="0"/>
                <a:cs typeface="Times New Roman" panose="02020603050405020304" pitchFamily="18" charset="0"/>
              </a:rPr>
              <a:t>It is Important to clarify that the program does not provide grant writing assistance or research plan development. Also, participants are required to submit their own grant application.</a:t>
            </a:r>
          </a:p>
          <a:p>
            <a:pPr defTabSz="483306">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8F113F-6959-41C2-9257-34F7671546E5}"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14326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to Phase 2 and Fast-tracks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1B486-5145-44E9-BB8B-3DED40AF803F}"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8622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09A16-1174-A648-BB9F-6A242829B3A3}"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520991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09A16-1174-A648-BB9F-6A242829B3A3}"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0506946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5DC7A-FD5B-4A94-A34B-7D438128FFE5}"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925517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BA5D9-AE9F-48BF-91DE-B4344A8A2557}" type="slidenum">
              <a:rPr kumimoji="0" lang="en-US" sz="1200" b="0" i="0" u="none" strike="noStrike" kern="120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9683859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009A16-1174-A648-BB9F-6A242829B3A3}" type="slidenum">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411157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009A16-1174-A648-BB9F-6A242829B3A3}" type="slidenum">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85183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e620c9c670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e620c9c670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6413"/>
            <a:ext cx="1381125" cy="777875"/>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F83E8-1817-493B-87DF-60A354647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15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2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3.xml"/><Relationship Id="rId5" Type="http://schemas.openxmlformats.org/officeDocument/2006/relationships/image" Target="../media/image38.png"/><Relationship Id="rId4" Type="http://schemas.openxmlformats.org/officeDocument/2006/relationships/image" Target="../media/image3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5.xml"/><Relationship Id="rId4" Type="http://schemas.openxmlformats.org/officeDocument/2006/relationships/image" Target="../media/image44.sv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6.xml"/><Relationship Id="rId5" Type="http://schemas.openxmlformats.org/officeDocument/2006/relationships/hyperlink" Target="mailto:info@nccih.nih.gov" TargetMode="External"/><Relationship Id="rId4" Type="http://schemas.openxmlformats.org/officeDocument/2006/relationships/image" Target="../media/image5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4"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9"/>
            <a:ext cx="7315200" cy="3255264"/>
          </a:xfrm>
        </p:spPr>
        <p:txBody>
          <a:bodyPr anchor="b">
            <a:normAutofit/>
          </a:bodyPr>
          <a:lstStyle>
            <a:lvl1pPr algn="l">
              <a:defRPr sz="3129" spc="-58"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4" y="4670246"/>
            <a:ext cx="7315200" cy="914400"/>
          </a:xfrm>
        </p:spPr>
        <p:txBody>
          <a:bodyPr anchor="t">
            <a:normAutofit/>
          </a:bodyPr>
          <a:lstStyle>
            <a:lvl1pPr marL="0" indent="0" algn="l">
              <a:buNone/>
              <a:defRPr sz="1159" cap="none" spc="0" baseline="0">
                <a:solidFill>
                  <a:schemeClr val="accent1">
                    <a:lumMod val="20000"/>
                    <a:lumOff val="80000"/>
                  </a:schemeClr>
                </a:solidFill>
              </a:defRPr>
            </a:lvl1pPr>
            <a:lvl2pPr marL="264961" indent="0" algn="ctr">
              <a:buNone/>
              <a:defRPr sz="1159"/>
            </a:lvl2pPr>
            <a:lvl3pPr marL="529922" indent="0" algn="ctr">
              <a:buNone/>
              <a:defRPr sz="1159"/>
            </a:lvl3pPr>
            <a:lvl4pPr marL="794883" indent="0" algn="ctr">
              <a:buNone/>
              <a:defRPr sz="1159"/>
            </a:lvl4pPr>
            <a:lvl5pPr marL="1059844" indent="0" algn="ctr">
              <a:buNone/>
              <a:defRPr sz="1159"/>
            </a:lvl5pPr>
            <a:lvl6pPr marL="1324806" indent="0" algn="ctr">
              <a:buNone/>
              <a:defRPr sz="1159"/>
            </a:lvl6pPr>
            <a:lvl7pPr marL="1589767" indent="0" algn="ctr">
              <a:buNone/>
              <a:defRPr sz="1159"/>
            </a:lvl7pPr>
            <a:lvl8pPr marL="1854728" indent="0" algn="ctr">
              <a:buNone/>
              <a:defRPr sz="1159"/>
            </a:lvl8pPr>
            <a:lvl9pPr marL="2119689" indent="0" algn="ctr">
              <a:buNone/>
              <a:defRPr sz="1159"/>
            </a:lvl9pPr>
          </a:lstStyle>
          <a:p>
            <a:r>
              <a:rPr lang="en-US"/>
              <a:t>Click to edit Master subtitle style</a:t>
            </a:r>
          </a:p>
        </p:txBody>
      </p:sp>
      <p:sp>
        <p:nvSpPr>
          <p:cNvPr id="4" name="Date Placeholder 3"/>
          <p:cNvSpPr>
            <a:spLocks noGrp="1"/>
          </p:cNvSpPr>
          <p:nvPr>
            <p:ph type="dt" sz="half" idx="10"/>
          </p:nvPr>
        </p:nvSpPr>
        <p:spPr/>
        <p:txBody>
          <a:bodyPr/>
          <a:lstStyle/>
          <a:p>
            <a:fld id="{9CCF7D66-598F-4987-9274-7500DF8B1634}"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815802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3B2DE2-58F6-4F35-A2A4-457C00109F3F}" type="datetime1">
              <a:rPr lang="en-US" smtClean="0"/>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3771599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49A2-DDF4-DB4D-A3EA-052FA3CED220}"/>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0A8E1C58-D0EC-CE46-B6FF-9B7BD7CDC7CC}"/>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1948E19-6A7E-7D41-93E6-28586F0060F9}"/>
              </a:ext>
            </a:extLst>
          </p:cNvPr>
          <p:cNvSpPr>
            <a:spLocks noGrp="1"/>
          </p:cNvSpPr>
          <p:nvPr>
            <p:ph type="dt" sz="half" idx="10"/>
          </p:nvPr>
        </p:nvSpPr>
        <p:spPr/>
        <p:txBody>
          <a:bodyPr/>
          <a:lstStyle/>
          <a:p>
            <a:fld id="{13658F1F-A617-4D27-8DD4-13D30A231515}" type="datetime1">
              <a:rPr lang="en-US" smtClean="0"/>
              <a:t>6/19/2023</a:t>
            </a:fld>
            <a:endParaRPr lang="en-US"/>
          </a:p>
        </p:txBody>
      </p:sp>
      <p:sp>
        <p:nvSpPr>
          <p:cNvPr id="5" name="Footer Placeholder 4">
            <a:extLst>
              <a:ext uri="{FF2B5EF4-FFF2-40B4-BE49-F238E27FC236}">
                <a16:creationId xmlns:a16="http://schemas.microsoft.com/office/drawing/2014/main" id="{FFE49835-E87A-3C43-953A-26AA9CE7C592}"/>
              </a:ext>
            </a:extLst>
          </p:cNvPr>
          <p:cNvSpPr>
            <a:spLocks noGrp="1"/>
          </p:cNvSpPr>
          <p:nvPr>
            <p:ph type="ftr" sz="quarter" idx="11"/>
          </p:nvPr>
        </p:nvSpPr>
        <p:spPr/>
        <p:txBody>
          <a:bodyPr/>
          <a:lstStyle/>
          <a:p>
            <a:r>
              <a:rPr lang="en-US"/>
              <a:t>nia.nih.gov/sbir</a:t>
            </a:r>
            <a:endParaRPr lang="en-US" dirty="0"/>
          </a:p>
        </p:txBody>
      </p:sp>
      <p:sp>
        <p:nvSpPr>
          <p:cNvPr id="6" name="Slide Number Placeholder 5">
            <a:extLst>
              <a:ext uri="{FF2B5EF4-FFF2-40B4-BE49-F238E27FC236}">
                <a16:creationId xmlns:a16="http://schemas.microsoft.com/office/drawing/2014/main" id="{0CE17570-6CE7-5A48-A900-7CB7BF98AE67}"/>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743263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E78937-F278-344D-BBDD-EBA2553DE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a:lnSpc>
                <a:spcPct val="100000"/>
              </a:lnSpc>
              <a:defRPr>
                <a:solidFill>
                  <a:schemeClr val="accent6">
                    <a:lumMod val="75000"/>
                  </a:schemeClr>
                </a:solidFill>
              </a:defRPr>
            </a:lvl1pPr>
            <a:lvl2pPr>
              <a:lnSpc>
                <a:spcPct val="100000"/>
              </a:lnSpc>
              <a:defRPr>
                <a:solidFill>
                  <a:schemeClr val="accent6">
                    <a:lumMod val="75000"/>
                  </a:schemeClr>
                </a:solidFill>
              </a:defRPr>
            </a:lvl2pPr>
            <a:lvl3pPr>
              <a:lnSpc>
                <a:spcPct val="100000"/>
              </a:lnSpc>
              <a:defRPr>
                <a:solidFill>
                  <a:schemeClr val="accent6">
                    <a:lumMod val="75000"/>
                  </a:schemeClr>
                </a:solidFill>
              </a:defRPr>
            </a:lvl3pPr>
            <a:lvl4pPr>
              <a:lnSpc>
                <a:spcPct val="100000"/>
              </a:lnSpc>
              <a:defRPr>
                <a:solidFill>
                  <a:schemeClr val="accent6">
                    <a:lumMod val="75000"/>
                  </a:schemeClr>
                </a:solidFill>
              </a:defRPr>
            </a:lvl4pPr>
            <a:lvl5pPr>
              <a:lnSpc>
                <a:spcPct val="100000"/>
              </a:lnSpc>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45B223-AFD5-3E44-BBBB-35DF7DA1361E}"/>
              </a:ext>
            </a:extLst>
          </p:cNvPr>
          <p:cNvSpPr>
            <a:spLocks noGrp="1"/>
          </p:cNvSpPr>
          <p:nvPr>
            <p:ph type="dt" sz="half" idx="10"/>
          </p:nvPr>
        </p:nvSpPr>
        <p:spPr/>
        <p:txBody>
          <a:bodyPr/>
          <a:lstStyle/>
          <a:p>
            <a:fld id="{BF554B15-C145-46A7-B502-489D61B3B817}" type="datetime1">
              <a:rPr lang="en-US" smtClean="0"/>
              <a:t>6/19/2023</a:t>
            </a:fld>
            <a:endParaRPr lang="en-US"/>
          </a:p>
        </p:txBody>
      </p:sp>
      <p:sp>
        <p:nvSpPr>
          <p:cNvPr id="5" name="Footer Placeholder 4">
            <a:extLst>
              <a:ext uri="{FF2B5EF4-FFF2-40B4-BE49-F238E27FC236}">
                <a16:creationId xmlns:a16="http://schemas.microsoft.com/office/drawing/2014/main" id="{46C35790-8698-4C45-B272-A843C595D70F}"/>
              </a:ext>
            </a:extLst>
          </p:cNvPr>
          <p:cNvSpPr>
            <a:spLocks noGrp="1"/>
          </p:cNvSpPr>
          <p:nvPr>
            <p:ph type="ftr" sz="quarter" idx="11"/>
          </p:nvPr>
        </p:nvSpPr>
        <p:spPr/>
        <p:txBody>
          <a:bodyPr/>
          <a:lstStyle>
            <a:lvl1pPr>
              <a:defRPr>
                <a:solidFill>
                  <a:schemeClr val="tx1"/>
                </a:solidFill>
              </a:defRPr>
            </a:lvl1pPr>
          </a:lstStyle>
          <a:p>
            <a:r>
              <a:rPr lang="en-US"/>
              <a:t>nia.nih.gov/sbir</a:t>
            </a:r>
            <a:endParaRPr lang="en-US" dirty="0"/>
          </a:p>
        </p:txBody>
      </p:sp>
      <p:sp>
        <p:nvSpPr>
          <p:cNvPr id="6" name="Slide Number Placeholder 5">
            <a:extLst>
              <a:ext uri="{FF2B5EF4-FFF2-40B4-BE49-F238E27FC236}">
                <a16:creationId xmlns:a16="http://schemas.microsoft.com/office/drawing/2014/main" id="{5AA6E4BE-DB49-874B-BB92-76C456BE3D87}"/>
              </a:ext>
            </a:extLst>
          </p:cNvPr>
          <p:cNvSpPr>
            <a:spLocks noGrp="1"/>
          </p:cNvSpPr>
          <p:nvPr>
            <p:ph type="sldNum" sz="quarter" idx="12"/>
          </p:nvPr>
        </p:nvSpPr>
        <p:spPr/>
        <p:txBody>
          <a:bodyPr/>
          <a:lstStyle>
            <a:lvl1pPr>
              <a:defRPr>
                <a:solidFill>
                  <a:schemeClr val="tx1"/>
                </a:solidFill>
              </a:defRPr>
            </a:lvl1pPr>
          </a:lstStyle>
          <a:p>
            <a:fld id="{DF2B0AD1-0EF7-9D40-8A01-BB783B2218F0}" type="slidenum">
              <a:rPr lang="en-US" smtClean="0"/>
              <a:pPr/>
              <a:t>‹#›</a:t>
            </a:fld>
            <a:endParaRPr lang="en-US" dirty="0"/>
          </a:p>
        </p:txBody>
      </p:sp>
    </p:spTree>
    <p:extLst>
      <p:ext uri="{BB962C8B-B14F-4D97-AF65-F5344CB8AC3E}">
        <p14:creationId xmlns:p14="http://schemas.microsoft.com/office/powerpoint/2010/main" val="21878816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45B223-AFD5-3E44-BBBB-35DF7DA1361E}"/>
              </a:ext>
            </a:extLst>
          </p:cNvPr>
          <p:cNvSpPr>
            <a:spLocks noGrp="1"/>
          </p:cNvSpPr>
          <p:nvPr>
            <p:ph type="dt" sz="half" idx="10"/>
          </p:nvPr>
        </p:nvSpPr>
        <p:spPr/>
        <p:txBody>
          <a:bodyPr/>
          <a:lstStyle/>
          <a:p>
            <a:fld id="{2624B75F-AB76-444E-AE52-25597EEA00DD}" type="datetime1">
              <a:rPr lang="en-US" smtClean="0"/>
              <a:t>6/19/2023</a:t>
            </a:fld>
            <a:endParaRPr lang="en-US"/>
          </a:p>
        </p:txBody>
      </p:sp>
      <p:sp>
        <p:nvSpPr>
          <p:cNvPr id="5" name="Footer Placeholder 4">
            <a:extLst>
              <a:ext uri="{FF2B5EF4-FFF2-40B4-BE49-F238E27FC236}">
                <a16:creationId xmlns:a16="http://schemas.microsoft.com/office/drawing/2014/main" id="{46C35790-8698-4C45-B272-A843C595D70F}"/>
              </a:ext>
            </a:extLst>
          </p:cNvPr>
          <p:cNvSpPr>
            <a:spLocks noGrp="1"/>
          </p:cNvSpPr>
          <p:nvPr>
            <p:ph type="ftr" sz="quarter" idx="11"/>
          </p:nvPr>
        </p:nvSpPr>
        <p:spPr/>
        <p:txBody>
          <a:bodyPr/>
          <a:lstStyle>
            <a:lvl1pPr>
              <a:defRPr>
                <a:solidFill>
                  <a:schemeClr val="tx1"/>
                </a:solidFill>
              </a:defRPr>
            </a:lvl1pPr>
          </a:lstStyle>
          <a:p>
            <a:r>
              <a:rPr lang="en-US"/>
              <a:t>nia.nih.gov/sbir</a:t>
            </a:r>
            <a:endParaRPr lang="en-US" dirty="0"/>
          </a:p>
        </p:txBody>
      </p:sp>
      <p:sp>
        <p:nvSpPr>
          <p:cNvPr id="6" name="Slide Number Placeholder 5">
            <a:extLst>
              <a:ext uri="{FF2B5EF4-FFF2-40B4-BE49-F238E27FC236}">
                <a16:creationId xmlns:a16="http://schemas.microsoft.com/office/drawing/2014/main" id="{5AA6E4BE-DB49-874B-BB92-76C456BE3D87}"/>
              </a:ext>
            </a:extLst>
          </p:cNvPr>
          <p:cNvSpPr>
            <a:spLocks noGrp="1"/>
          </p:cNvSpPr>
          <p:nvPr>
            <p:ph type="sldNum" sz="quarter" idx="12"/>
          </p:nvPr>
        </p:nvSpPr>
        <p:spPr/>
        <p:txBody>
          <a:bodyPr/>
          <a:lstStyle>
            <a:lvl1pPr>
              <a:defRPr>
                <a:solidFill>
                  <a:schemeClr val="tx1"/>
                </a:solidFill>
              </a:defRPr>
            </a:lvl1pPr>
          </a:lstStyle>
          <a:p>
            <a:fld id="{DF2B0AD1-0EF7-9D40-8A01-BB783B2218F0}" type="slidenum">
              <a:rPr lang="en-US" smtClean="0"/>
              <a:pPr/>
              <a:t>‹#›</a:t>
            </a:fld>
            <a:endParaRPr lang="en-US" dirty="0"/>
          </a:p>
        </p:txBody>
      </p:sp>
    </p:spTree>
    <p:extLst>
      <p:ext uri="{BB962C8B-B14F-4D97-AF65-F5344CB8AC3E}">
        <p14:creationId xmlns:p14="http://schemas.microsoft.com/office/powerpoint/2010/main" val="3363572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DD0A-5281-4843-B67B-24AEFCD50062}"/>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BC3D38A-243A-E04F-B084-1E402FB41AB2}"/>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37756-4A46-154A-A95F-74C4FEC09DC6}"/>
              </a:ext>
            </a:extLst>
          </p:cNvPr>
          <p:cNvSpPr>
            <a:spLocks noGrp="1"/>
          </p:cNvSpPr>
          <p:nvPr>
            <p:ph type="dt" sz="half" idx="10"/>
          </p:nvPr>
        </p:nvSpPr>
        <p:spPr/>
        <p:txBody>
          <a:bodyPr/>
          <a:lstStyle/>
          <a:p>
            <a:fld id="{AA5ECC62-6600-4B31-B469-BBC64AC8CA9F}" type="datetime1">
              <a:rPr lang="en-US" smtClean="0"/>
              <a:t>6/19/2023</a:t>
            </a:fld>
            <a:endParaRPr lang="en-US"/>
          </a:p>
        </p:txBody>
      </p:sp>
      <p:sp>
        <p:nvSpPr>
          <p:cNvPr id="5" name="Footer Placeholder 4">
            <a:extLst>
              <a:ext uri="{FF2B5EF4-FFF2-40B4-BE49-F238E27FC236}">
                <a16:creationId xmlns:a16="http://schemas.microsoft.com/office/drawing/2014/main" id="{557659E9-3183-C641-8676-722245A7876F}"/>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DE1A1CF2-DD50-AD4B-9786-41688135416C}"/>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1042335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9C8595-856B-5A41-9FB9-673A1BFD7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5F11ADB8-6DA9-9F46-B1A1-D0787EC0E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7466C-E40E-7D43-8580-30A5DC715E41}"/>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3D4BB-D28F-314D-BED3-95B86F38A617}"/>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AC42B-901C-EA4D-97FB-0FAC678E5B27}"/>
              </a:ext>
            </a:extLst>
          </p:cNvPr>
          <p:cNvSpPr>
            <a:spLocks noGrp="1"/>
          </p:cNvSpPr>
          <p:nvPr>
            <p:ph type="dt" sz="half" idx="10"/>
          </p:nvPr>
        </p:nvSpPr>
        <p:spPr/>
        <p:txBody>
          <a:bodyPr/>
          <a:lstStyle/>
          <a:p>
            <a:fld id="{8D1102B2-FF0F-4492-BB3F-876EEE8F49D8}" type="datetime1">
              <a:rPr lang="en-US" smtClean="0"/>
              <a:t>6/19/2023</a:t>
            </a:fld>
            <a:endParaRPr lang="en-US"/>
          </a:p>
        </p:txBody>
      </p:sp>
      <p:sp>
        <p:nvSpPr>
          <p:cNvPr id="6" name="Footer Placeholder 5">
            <a:extLst>
              <a:ext uri="{FF2B5EF4-FFF2-40B4-BE49-F238E27FC236}">
                <a16:creationId xmlns:a16="http://schemas.microsoft.com/office/drawing/2014/main" id="{08A58138-38FB-5140-BB65-B7A97796015D}"/>
              </a:ext>
            </a:extLst>
          </p:cNvPr>
          <p:cNvSpPr>
            <a:spLocks noGrp="1"/>
          </p:cNvSpPr>
          <p:nvPr>
            <p:ph type="ftr" sz="quarter" idx="11"/>
          </p:nvPr>
        </p:nvSpPr>
        <p:spPr/>
        <p:txBody>
          <a:bodyPr/>
          <a:lstStyle>
            <a:lvl1pPr>
              <a:defRPr>
                <a:solidFill>
                  <a:schemeClr val="tx1"/>
                </a:solidFill>
              </a:defRPr>
            </a:lvl1pPr>
          </a:lstStyle>
          <a:p>
            <a:r>
              <a:rPr lang="en-US"/>
              <a:t>nia.nih.gov/sbir</a:t>
            </a:r>
          </a:p>
        </p:txBody>
      </p:sp>
      <p:sp>
        <p:nvSpPr>
          <p:cNvPr id="7" name="Slide Number Placeholder 6">
            <a:extLst>
              <a:ext uri="{FF2B5EF4-FFF2-40B4-BE49-F238E27FC236}">
                <a16:creationId xmlns:a16="http://schemas.microsoft.com/office/drawing/2014/main" id="{13A95B81-9065-2347-B996-3C346488536F}"/>
              </a:ext>
            </a:extLst>
          </p:cNvPr>
          <p:cNvSpPr>
            <a:spLocks noGrp="1"/>
          </p:cNvSpPr>
          <p:nvPr>
            <p:ph type="sldNum" sz="quarter" idx="12"/>
          </p:nvPr>
        </p:nvSpPr>
        <p:spPr/>
        <p:txBody>
          <a:bodyPr/>
          <a:lstStyle>
            <a:lvl1pPr>
              <a:defRPr>
                <a:solidFill>
                  <a:schemeClr val="tx1"/>
                </a:solidFill>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1027979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A9523E-874C-4543-81D1-A6FD57DF8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CFCB9590-0C92-F444-AEF9-5E1A2A41B754}"/>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405E1-3D08-DF41-B901-A6EA147846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8B5CE218-71D4-684D-BD3D-3FBBAFE531F1}"/>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52EC6-0F9C-4D43-ACFB-1DDFD416651C}"/>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4AE5AD9B-653A-7A4C-A900-D820F39D5B36}"/>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55EDCD-E2B4-084C-805C-F28AE334CE31}"/>
              </a:ext>
            </a:extLst>
          </p:cNvPr>
          <p:cNvSpPr>
            <a:spLocks noGrp="1"/>
          </p:cNvSpPr>
          <p:nvPr>
            <p:ph type="dt" sz="half" idx="10"/>
          </p:nvPr>
        </p:nvSpPr>
        <p:spPr/>
        <p:txBody>
          <a:bodyPr/>
          <a:lstStyle/>
          <a:p>
            <a:fld id="{05BED3EF-2B10-4A43-A26F-A53C2117D659}" type="datetime1">
              <a:rPr lang="en-US" smtClean="0"/>
              <a:t>6/19/2023</a:t>
            </a:fld>
            <a:endParaRPr lang="en-US"/>
          </a:p>
        </p:txBody>
      </p:sp>
      <p:sp>
        <p:nvSpPr>
          <p:cNvPr id="8" name="Footer Placeholder 7">
            <a:extLst>
              <a:ext uri="{FF2B5EF4-FFF2-40B4-BE49-F238E27FC236}">
                <a16:creationId xmlns:a16="http://schemas.microsoft.com/office/drawing/2014/main" id="{90914E20-9076-DF46-A992-69D05533DAA1}"/>
              </a:ext>
            </a:extLst>
          </p:cNvPr>
          <p:cNvSpPr>
            <a:spLocks noGrp="1"/>
          </p:cNvSpPr>
          <p:nvPr>
            <p:ph type="ftr" sz="quarter" idx="11"/>
          </p:nvPr>
        </p:nvSpPr>
        <p:spPr/>
        <p:txBody>
          <a:bodyPr/>
          <a:lstStyle/>
          <a:p>
            <a:r>
              <a:rPr lang="en-US"/>
              <a:t>nia.nih.gov/sbir</a:t>
            </a:r>
          </a:p>
        </p:txBody>
      </p:sp>
      <p:sp>
        <p:nvSpPr>
          <p:cNvPr id="9" name="Slide Number Placeholder 8">
            <a:extLst>
              <a:ext uri="{FF2B5EF4-FFF2-40B4-BE49-F238E27FC236}">
                <a16:creationId xmlns:a16="http://schemas.microsoft.com/office/drawing/2014/main" id="{88FCE952-FFD3-9D45-9CFF-4B714E07C50C}"/>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738115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EAC21-E4CA-4248-8AA4-673BD30AB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5C9CA47A-23AE-BA4B-BC79-F4C45A61A11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D468AB0-1F9E-2443-B4C5-007B5D7E7338}"/>
              </a:ext>
            </a:extLst>
          </p:cNvPr>
          <p:cNvSpPr>
            <a:spLocks noGrp="1"/>
          </p:cNvSpPr>
          <p:nvPr>
            <p:ph type="dt" sz="half" idx="10"/>
          </p:nvPr>
        </p:nvSpPr>
        <p:spPr/>
        <p:txBody>
          <a:bodyPr/>
          <a:lstStyle/>
          <a:p>
            <a:fld id="{6B116232-0AE3-40EF-B1F6-B283CBC204DD}" type="datetime1">
              <a:rPr lang="en-US" smtClean="0"/>
              <a:t>6/19/2023</a:t>
            </a:fld>
            <a:endParaRPr lang="en-US"/>
          </a:p>
        </p:txBody>
      </p:sp>
      <p:sp>
        <p:nvSpPr>
          <p:cNvPr id="4" name="Footer Placeholder 3">
            <a:extLst>
              <a:ext uri="{FF2B5EF4-FFF2-40B4-BE49-F238E27FC236}">
                <a16:creationId xmlns:a16="http://schemas.microsoft.com/office/drawing/2014/main" id="{FC60E907-7599-944A-BFA4-FB785A2A58D6}"/>
              </a:ext>
            </a:extLst>
          </p:cNvPr>
          <p:cNvSpPr>
            <a:spLocks noGrp="1"/>
          </p:cNvSpPr>
          <p:nvPr>
            <p:ph type="ftr" sz="quarter" idx="11"/>
          </p:nvPr>
        </p:nvSpPr>
        <p:spPr/>
        <p:txBody>
          <a:bodyPr/>
          <a:lstStyle>
            <a:lvl1pPr>
              <a:defRPr>
                <a:solidFill>
                  <a:schemeClr val="tx1"/>
                </a:solidFill>
              </a:defRPr>
            </a:lvl1pPr>
          </a:lstStyle>
          <a:p>
            <a:r>
              <a:rPr lang="en-US"/>
              <a:t>nia.nih.gov/sbir</a:t>
            </a:r>
            <a:endParaRPr lang="en-US" dirty="0"/>
          </a:p>
        </p:txBody>
      </p:sp>
      <p:sp>
        <p:nvSpPr>
          <p:cNvPr id="5" name="Slide Number Placeholder 4">
            <a:extLst>
              <a:ext uri="{FF2B5EF4-FFF2-40B4-BE49-F238E27FC236}">
                <a16:creationId xmlns:a16="http://schemas.microsoft.com/office/drawing/2014/main" id="{229B9080-9D0F-8A4F-AC9B-FC6C9E51B18F}"/>
              </a:ext>
            </a:extLst>
          </p:cNvPr>
          <p:cNvSpPr>
            <a:spLocks noGrp="1"/>
          </p:cNvSpPr>
          <p:nvPr>
            <p:ph type="sldNum" sz="quarter" idx="12"/>
          </p:nvPr>
        </p:nvSpPr>
        <p:spPr/>
        <p:txBody>
          <a:bodyPr/>
          <a:lstStyle>
            <a:lvl1pPr>
              <a:defRPr>
                <a:solidFill>
                  <a:schemeClr val="tx1"/>
                </a:solidFill>
              </a:defRPr>
            </a:lvl1pPr>
          </a:lstStyle>
          <a:p>
            <a:fld id="{DF2B0AD1-0EF7-9D40-8A01-BB783B2218F0}" type="slidenum">
              <a:rPr lang="en-US" smtClean="0"/>
              <a:pPr/>
              <a:t>‹#›</a:t>
            </a:fld>
            <a:endParaRPr lang="en-US" dirty="0"/>
          </a:p>
        </p:txBody>
      </p:sp>
    </p:spTree>
    <p:extLst>
      <p:ext uri="{BB962C8B-B14F-4D97-AF65-F5344CB8AC3E}">
        <p14:creationId xmlns:p14="http://schemas.microsoft.com/office/powerpoint/2010/main" val="30890546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A47A-23AE-BA4B-BC79-F4C45A61A11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D468AB0-1F9E-2443-B4C5-007B5D7E7338}"/>
              </a:ext>
            </a:extLst>
          </p:cNvPr>
          <p:cNvSpPr>
            <a:spLocks noGrp="1"/>
          </p:cNvSpPr>
          <p:nvPr>
            <p:ph type="dt" sz="half" idx="10"/>
          </p:nvPr>
        </p:nvSpPr>
        <p:spPr/>
        <p:txBody>
          <a:bodyPr/>
          <a:lstStyle/>
          <a:p>
            <a:fld id="{1DC8C92E-5665-4474-AEF3-EB01B7967374}" type="datetime1">
              <a:rPr lang="en-US" smtClean="0"/>
              <a:t>6/19/2023</a:t>
            </a:fld>
            <a:endParaRPr lang="en-US"/>
          </a:p>
        </p:txBody>
      </p:sp>
      <p:sp>
        <p:nvSpPr>
          <p:cNvPr id="4" name="Footer Placeholder 3">
            <a:extLst>
              <a:ext uri="{FF2B5EF4-FFF2-40B4-BE49-F238E27FC236}">
                <a16:creationId xmlns:a16="http://schemas.microsoft.com/office/drawing/2014/main" id="{FC60E907-7599-944A-BFA4-FB785A2A58D6}"/>
              </a:ext>
            </a:extLst>
          </p:cNvPr>
          <p:cNvSpPr>
            <a:spLocks noGrp="1"/>
          </p:cNvSpPr>
          <p:nvPr>
            <p:ph type="ftr" sz="quarter" idx="11"/>
          </p:nvPr>
        </p:nvSpPr>
        <p:spPr/>
        <p:txBody>
          <a:bodyPr/>
          <a:lstStyle>
            <a:lvl1pPr>
              <a:defRPr>
                <a:solidFill>
                  <a:schemeClr val="tx1"/>
                </a:solidFill>
              </a:defRPr>
            </a:lvl1pPr>
          </a:lstStyle>
          <a:p>
            <a:r>
              <a:rPr lang="en-US"/>
              <a:t>nia.nih.gov/sbir</a:t>
            </a:r>
            <a:endParaRPr lang="en-US" dirty="0"/>
          </a:p>
        </p:txBody>
      </p:sp>
      <p:sp>
        <p:nvSpPr>
          <p:cNvPr id="5" name="Slide Number Placeholder 4">
            <a:extLst>
              <a:ext uri="{FF2B5EF4-FFF2-40B4-BE49-F238E27FC236}">
                <a16:creationId xmlns:a16="http://schemas.microsoft.com/office/drawing/2014/main" id="{229B9080-9D0F-8A4F-AC9B-FC6C9E51B18F}"/>
              </a:ext>
            </a:extLst>
          </p:cNvPr>
          <p:cNvSpPr>
            <a:spLocks noGrp="1"/>
          </p:cNvSpPr>
          <p:nvPr>
            <p:ph type="sldNum" sz="quarter" idx="12"/>
          </p:nvPr>
        </p:nvSpPr>
        <p:spPr/>
        <p:txBody>
          <a:bodyPr/>
          <a:lstStyle>
            <a:lvl1pPr>
              <a:defRPr>
                <a:solidFill>
                  <a:schemeClr val="tx1"/>
                </a:solidFill>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2829446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A38E1-DFA6-8A4F-8C45-759F63BA0331}"/>
              </a:ext>
            </a:extLst>
          </p:cNvPr>
          <p:cNvSpPr>
            <a:spLocks noGrp="1"/>
          </p:cNvSpPr>
          <p:nvPr>
            <p:ph type="dt" sz="half" idx="10"/>
          </p:nvPr>
        </p:nvSpPr>
        <p:spPr/>
        <p:txBody>
          <a:bodyPr/>
          <a:lstStyle>
            <a:lvl1pPr>
              <a:defRPr>
                <a:solidFill>
                  <a:schemeClr val="bg1"/>
                </a:solidFill>
              </a:defRPr>
            </a:lvl1pPr>
          </a:lstStyle>
          <a:p>
            <a:fld id="{8E818C91-FC26-46A6-820A-203CC9B21FD2}" type="datetime1">
              <a:rPr lang="en-US" smtClean="0"/>
              <a:t>6/19/2023</a:t>
            </a:fld>
            <a:endParaRPr lang="en-US"/>
          </a:p>
        </p:txBody>
      </p:sp>
      <p:sp>
        <p:nvSpPr>
          <p:cNvPr id="3" name="Footer Placeholder 2">
            <a:extLst>
              <a:ext uri="{FF2B5EF4-FFF2-40B4-BE49-F238E27FC236}">
                <a16:creationId xmlns:a16="http://schemas.microsoft.com/office/drawing/2014/main" id="{E1E17573-B3CE-454F-8D70-E8A676C46F0B}"/>
              </a:ext>
            </a:extLst>
          </p:cNvPr>
          <p:cNvSpPr>
            <a:spLocks noGrp="1"/>
          </p:cNvSpPr>
          <p:nvPr>
            <p:ph type="ftr" sz="quarter" idx="11"/>
          </p:nvPr>
        </p:nvSpPr>
        <p:spPr/>
        <p:txBody>
          <a:bodyPr/>
          <a:lstStyle>
            <a:lvl1pPr>
              <a:defRPr>
                <a:solidFill>
                  <a:schemeClr val="bg1"/>
                </a:solidFill>
              </a:defRPr>
            </a:lvl1pPr>
          </a:lstStyle>
          <a:p>
            <a:r>
              <a:rPr lang="en-US"/>
              <a:t>nia.nih.gov/sbir</a:t>
            </a:r>
          </a:p>
        </p:txBody>
      </p:sp>
      <p:sp>
        <p:nvSpPr>
          <p:cNvPr id="4" name="Slide Number Placeholder 3">
            <a:extLst>
              <a:ext uri="{FF2B5EF4-FFF2-40B4-BE49-F238E27FC236}">
                <a16:creationId xmlns:a16="http://schemas.microsoft.com/office/drawing/2014/main" id="{64A4F3C1-3820-224B-B195-0F6E727418B0}"/>
              </a:ext>
            </a:extLst>
          </p:cNvPr>
          <p:cNvSpPr>
            <a:spLocks noGrp="1"/>
          </p:cNvSpPr>
          <p:nvPr>
            <p:ph type="sldNum" sz="quarter" idx="12"/>
          </p:nvPr>
        </p:nvSpPr>
        <p:spPr/>
        <p:txBody>
          <a:bodyPr/>
          <a:lstStyle>
            <a:lvl1pPr>
              <a:defRPr>
                <a:solidFill>
                  <a:schemeClr val="bg1"/>
                </a:solidFill>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24836943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1DE3CD-61D1-BF4D-91FE-56ED0D6213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3D753E23-7D01-EE4D-BBC3-80F3B1E7C2B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F059225-829F-E546-A7D1-51AD548C0A56}"/>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DA233B-40C2-4D42-8D9B-CDA9A36346C8}"/>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203A81E-190A-A84F-80D0-C3F7677290E1}"/>
              </a:ext>
            </a:extLst>
          </p:cNvPr>
          <p:cNvSpPr>
            <a:spLocks noGrp="1"/>
          </p:cNvSpPr>
          <p:nvPr>
            <p:ph type="dt" sz="half" idx="10"/>
          </p:nvPr>
        </p:nvSpPr>
        <p:spPr/>
        <p:txBody>
          <a:bodyPr/>
          <a:lstStyle/>
          <a:p>
            <a:fld id="{1B78AC17-8B10-481C-B4D1-D442D099FF99}" type="datetime1">
              <a:rPr lang="en-US" smtClean="0"/>
              <a:t>6/19/2023</a:t>
            </a:fld>
            <a:endParaRPr lang="en-US"/>
          </a:p>
        </p:txBody>
      </p:sp>
      <p:sp>
        <p:nvSpPr>
          <p:cNvPr id="6" name="Footer Placeholder 5">
            <a:extLst>
              <a:ext uri="{FF2B5EF4-FFF2-40B4-BE49-F238E27FC236}">
                <a16:creationId xmlns:a16="http://schemas.microsoft.com/office/drawing/2014/main" id="{7F5A00FA-04BC-A84D-ABD8-5E4F38F6D654}"/>
              </a:ext>
            </a:extLst>
          </p:cNvPr>
          <p:cNvSpPr>
            <a:spLocks noGrp="1"/>
          </p:cNvSpPr>
          <p:nvPr>
            <p:ph type="ftr" sz="quarter" idx="11"/>
          </p:nvPr>
        </p:nvSpPr>
        <p:spPr/>
        <p:txBody>
          <a:bodyPr/>
          <a:lstStyle>
            <a:lvl1pPr>
              <a:defRPr>
                <a:solidFill>
                  <a:schemeClr val="tx1"/>
                </a:solidFill>
              </a:defRPr>
            </a:lvl1pPr>
          </a:lstStyle>
          <a:p>
            <a:r>
              <a:rPr lang="en-US"/>
              <a:t>nia.nih.gov/sbir</a:t>
            </a:r>
          </a:p>
        </p:txBody>
      </p:sp>
      <p:sp>
        <p:nvSpPr>
          <p:cNvPr id="7" name="Slide Number Placeholder 6">
            <a:extLst>
              <a:ext uri="{FF2B5EF4-FFF2-40B4-BE49-F238E27FC236}">
                <a16:creationId xmlns:a16="http://schemas.microsoft.com/office/drawing/2014/main" id="{B823CFA1-95C3-F84D-85EF-CD8050E09482}"/>
              </a:ext>
            </a:extLst>
          </p:cNvPr>
          <p:cNvSpPr>
            <a:spLocks noGrp="1"/>
          </p:cNvSpPr>
          <p:nvPr>
            <p:ph type="sldNum" sz="quarter" idx="12"/>
          </p:nvPr>
        </p:nvSpPr>
        <p:spPr/>
        <p:txBody>
          <a:bodyPr/>
          <a:lstStyle>
            <a:lvl1pPr>
              <a:defRPr>
                <a:solidFill>
                  <a:schemeClr val="tx1"/>
                </a:solidFill>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296349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0999" y="990600"/>
            <a:ext cx="2819401"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D399BD-57B3-438F-AF9D-A7CDAF381CC1}" type="datetime1">
              <a:rPr lang="en-US" smtClean="0"/>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10514268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7CB020-F974-4D42-814B-382AED24D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AAB636F0-C992-4B4F-B3DF-93476726D2D8}"/>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CB6026A-2EC1-7342-AF0F-49040127CB1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1DC29B47-1527-9F47-B37C-03CB478AAAC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B9E1B6C-288D-1149-A229-11389DCBCC29}"/>
              </a:ext>
            </a:extLst>
          </p:cNvPr>
          <p:cNvSpPr>
            <a:spLocks noGrp="1"/>
          </p:cNvSpPr>
          <p:nvPr>
            <p:ph type="dt" sz="half" idx="10"/>
          </p:nvPr>
        </p:nvSpPr>
        <p:spPr/>
        <p:txBody>
          <a:bodyPr/>
          <a:lstStyle/>
          <a:p>
            <a:fld id="{946F09DC-695A-48C2-AE7D-48B089794CE7}" type="datetime1">
              <a:rPr lang="en-US" smtClean="0"/>
              <a:t>6/19/2023</a:t>
            </a:fld>
            <a:endParaRPr lang="en-US"/>
          </a:p>
        </p:txBody>
      </p:sp>
      <p:sp>
        <p:nvSpPr>
          <p:cNvPr id="6" name="Footer Placeholder 5">
            <a:extLst>
              <a:ext uri="{FF2B5EF4-FFF2-40B4-BE49-F238E27FC236}">
                <a16:creationId xmlns:a16="http://schemas.microsoft.com/office/drawing/2014/main" id="{CC3209FE-CC05-A544-B51A-4909CCBFCCB8}"/>
              </a:ext>
            </a:extLst>
          </p:cNvPr>
          <p:cNvSpPr>
            <a:spLocks noGrp="1"/>
          </p:cNvSpPr>
          <p:nvPr>
            <p:ph type="ftr" sz="quarter" idx="11"/>
          </p:nvPr>
        </p:nvSpPr>
        <p:spPr/>
        <p:txBody>
          <a:bodyPr/>
          <a:lstStyle/>
          <a:p>
            <a:r>
              <a:rPr lang="en-US"/>
              <a:t>nia.nih.gov/sbir</a:t>
            </a:r>
          </a:p>
        </p:txBody>
      </p:sp>
      <p:sp>
        <p:nvSpPr>
          <p:cNvPr id="7" name="Slide Number Placeholder 6">
            <a:extLst>
              <a:ext uri="{FF2B5EF4-FFF2-40B4-BE49-F238E27FC236}">
                <a16:creationId xmlns:a16="http://schemas.microsoft.com/office/drawing/2014/main" id="{5FC88A9D-491A-2E46-912B-D04940CB89B9}"/>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22414593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594F2-536E-A345-BF68-B5B570AA14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2CCE16CF-D569-8D42-BAC3-4F1FBC3075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39A5D-F055-8A4F-AD38-B0AC86DA21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39536-5DC8-4941-9744-68DF8530FB32}"/>
              </a:ext>
            </a:extLst>
          </p:cNvPr>
          <p:cNvSpPr>
            <a:spLocks noGrp="1"/>
          </p:cNvSpPr>
          <p:nvPr>
            <p:ph type="dt" sz="half" idx="10"/>
          </p:nvPr>
        </p:nvSpPr>
        <p:spPr/>
        <p:txBody>
          <a:bodyPr/>
          <a:lstStyle/>
          <a:p>
            <a:fld id="{DD552592-BF83-4DA9-B97D-1529A546F60D}" type="datetime1">
              <a:rPr lang="en-US" smtClean="0"/>
              <a:t>6/19/2023</a:t>
            </a:fld>
            <a:endParaRPr lang="en-US"/>
          </a:p>
        </p:txBody>
      </p:sp>
      <p:sp>
        <p:nvSpPr>
          <p:cNvPr id="5" name="Footer Placeholder 4">
            <a:extLst>
              <a:ext uri="{FF2B5EF4-FFF2-40B4-BE49-F238E27FC236}">
                <a16:creationId xmlns:a16="http://schemas.microsoft.com/office/drawing/2014/main" id="{CA2134E5-281A-2740-BFB0-76A78C7A43EF}"/>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BC38195B-E7C1-EA4B-855E-AE2A9187CE03}"/>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23539044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6D1473-C658-8B44-B0EA-672228CA0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Vertical Title 1">
            <a:extLst>
              <a:ext uri="{FF2B5EF4-FFF2-40B4-BE49-F238E27FC236}">
                <a16:creationId xmlns:a16="http://schemas.microsoft.com/office/drawing/2014/main" id="{E59A3CF1-5648-0C4E-B995-26CF00F0087B}"/>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0481D4-5665-7048-90AD-2493F903BF60}"/>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A406-5894-5244-9204-047B7ACB5D20}"/>
              </a:ext>
            </a:extLst>
          </p:cNvPr>
          <p:cNvSpPr>
            <a:spLocks noGrp="1"/>
          </p:cNvSpPr>
          <p:nvPr>
            <p:ph type="dt" sz="half" idx="10"/>
          </p:nvPr>
        </p:nvSpPr>
        <p:spPr/>
        <p:txBody>
          <a:bodyPr/>
          <a:lstStyle/>
          <a:p>
            <a:fld id="{DF9338CB-E4EC-44C7-8D00-615BB6C14791}" type="datetime1">
              <a:rPr lang="en-US" smtClean="0"/>
              <a:t>6/19/2023</a:t>
            </a:fld>
            <a:endParaRPr lang="en-US"/>
          </a:p>
        </p:txBody>
      </p:sp>
      <p:sp>
        <p:nvSpPr>
          <p:cNvPr id="5" name="Footer Placeholder 4">
            <a:extLst>
              <a:ext uri="{FF2B5EF4-FFF2-40B4-BE49-F238E27FC236}">
                <a16:creationId xmlns:a16="http://schemas.microsoft.com/office/drawing/2014/main" id="{942CAD81-9816-3944-9852-CA47B1EDB82E}"/>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62B371C1-2F6F-AB4F-9D66-0516357DAC8E}"/>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660757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8595-2FF2-7107-FA54-1E487FBE87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47E39E-3D52-B2B9-301A-68B0EB8EF2D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8137008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5264B-06CE-7E44-6B9B-611397CBC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FF1768DE-1EA8-D4CE-B253-DFEB68EC3EA9}"/>
              </a:ext>
            </a:extLst>
          </p:cNvPr>
          <p:cNvSpPr>
            <a:spLocks noGrp="1"/>
          </p:cNvSpPr>
          <p:nvPr>
            <p:ph type="title"/>
          </p:nvPr>
        </p:nvSpPr>
        <p:spPr>
          <a:xfrm>
            <a:off x="381000" y="381000"/>
            <a:ext cx="11430000" cy="1309688"/>
          </a:xfrm>
          <a:prstGeom prst="rect">
            <a:avLst/>
          </a:prstGeom>
        </p:spPr>
        <p:txBody>
          <a:bodyPr vert="horz" lIns="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972322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759B-1E51-3BA0-C8A6-BD476D68806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B262D3-4C5F-F731-7ED3-CB6DB07C13E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64645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7188-7F42-1B7A-FC8E-99C3F66EDB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A096B-AD11-7E72-B69B-1D4C22B8666A}"/>
              </a:ext>
            </a:extLst>
          </p:cNvPr>
          <p:cNvSpPr>
            <a:spLocks noGrp="1"/>
          </p:cNvSpPr>
          <p:nvPr>
            <p:ph sz="half" idx="1"/>
          </p:nvPr>
        </p:nvSpPr>
        <p:spPr>
          <a:xfrm>
            <a:off x="381000" y="1825626"/>
            <a:ext cx="5638800" cy="457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D90D4E-42E9-78F9-4F9E-160D4AE42442}"/>
              </a:ext>
            </a:extLst>
          </p:cNvPr>
          <p:cNvSpPr>
            <a:spLocks noGrp="1"/>
          </p:cNvSpPr>
          <p:nvPr>
            <p:ph sz="half" idx="2"/>
          </p:nvPr>
        </p:nvSpPr>
        <p:spPr>
          <a:xfrm>
            <a:off x="6172200" y="1825626"/>
            <a:ext cx="5638800" cy="457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877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B98DEC-731F-D852-2DB2-6350255AEEA6}"/>
              </a:ext>
            </a:extLst>
          </p:cNvPr>
          <p:cNvSpPr>
            <a:spLocks noGrp="1"/>
          </p:cNvSpPr>
          <p:nvPr>
            <p:ph type="body" idx="1"/>
          </p:nvPr>
        </p:nvSpPr>
        <p:spPr>
          <a:xfrm>
            <a:off x="381002" y="1828800"/>
            <a:ext cx="561657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811D-9A46-1A2B-0DFA-88ADEF96D85F}"/>
              </a:ext>
            </a:extLst>
          </p:cNvPr>
          <p:cNvSpPr>
            <a:spLocks noGrp="1"/>
          </p:cNvSpPr>
          <p:nvPr>
            <p:ph sz="half" idx="2"/>
          </p:nvPr>
        </p:nvSpPr>
        <p:spPr>
          <a:xfrm>
            <a:off x="381002" y="2743200"/>
            <a:ext cx="5616575"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42512-E715-1E93-A9E0-2938AF6378F3}"/>
              </a:ext>
            </a:extLst>
          </p:cNvPr>
          <p:cNvSpPr>
            <a:spLocks noGrp="1"/>
          </p:cNvSpPr>
          <p:nvPr>
            <p:ph type="body" sz="quarter" idx="3"/>
          </p:nvPr>
        </p:nvSpPr>
        <p:spPr>
          <a:xfrm>
            <a:off x="6172201" y="1828800"/>
            <a:ext cx="561657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5DB399-B729-D084-B812-55F49DDF140B}"/>
              </a:ext>
            </a:extLst>
          </p:cNvPr>
          <p:cNvSpPr>
            <a:spLocks noGrp="1"/>
          </p:cNvSpPr>
          <p:nvPr>
            <p:ph sz="quarter" idx="4"/>
          </p:nvPr>
        </p:nvSpPr>
        <p:spPr>
          <a:xfrm>
            <a:off x="6172201" y="2743200"/>
            <a:ext cx="5616575"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35254A26-576C-804A-5153-D76B77D46D5B}"/>
              </a:ext>
            </a:extLst>
          </p:cNvPr>
          <p:cNvSpPr>
            <a:spLocks noGrp="1"/>
          </p:cNvSpPr>
          <p:nvPr>
            <p:ph type="title"/>
          </p:nvPr>
        </p:nvSpPr>
        <p:spPr>
          <a:xfrm>
            <a:off x="381000" y="381000"/>
            <a:ext cx="11430000" cy="1309688"/>
          </a:xfrm>
          <a:prstGeom prst="rect">
            <a:avLst/>
          </a:prstGeom>
        </p:spPr>
        <p:txBody>
          <a:bodyPr vert="horz" lIns="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448591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text, green&#10;&#10;Description automatically generated">
            <a:extLst>
              <a:ext uri="{FF2B5EF4-FFF2-40B4-BE49-F238E27FC236}">
                <a16:creationId xmlns:a16="http://schemas.microsoft.com/office/drawing/2014/main" id="{3C1B7A39-C07D-8354-4DC0-C1DD496218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EE24ED42-B8F8-24C0-672F-5EF283DCAD1B}"/>
              </a:ext>
            </a:extLst>
          </p:cNvPr>
          <p:cNvSpPr>
            <a:spLocks noGrp="1"/>
          </p:cNvSpPr>
          <p:nvPr>
            <p:ph type="title"/>
          </p:nvPr>
        </p:nvSpPr>
        <p:spPr>
          <a:xfrm>
            <a:off x="381000" y="381000"/>
            <a:ext cx="11430000" cy="1309688"/>
          </a:xfrm>
          <a:prstGeom prst="rect">
            <a:avLst/>
          </a:prstGeom>
        </p:spPr>
        <p:txBody>
          <a:bodyPr vert="horz" lIns="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62726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8BCB8-62EF-0B40-44F0-EFF1F7C085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4BFF9CE8-284A-B213-7001-8ED3D6D2F702}"/>
              </a:ext>
            </a:extLst>
          </p:cNvPr>
          <p:cNvPicPr>
            <a:picLocks noChangeAspect="1"/>
          </p:cNvPicPr>
          <p:nvPr userDrawn="1"/>
        </p:nvPicPr>
        <p:blipFill>
          <a:blip r:embed="rId3"/>
          <a:stretch>
            <a:fillRect/>
          </a:stretch>
        </p:blipFill>
        <p:spPr>
          <a:xfrm>
            <a:off x="-1" y="185629"/>
            <a:ext cx="1713652" cy="1436915"/>
          </a:xfrm>
          <a:prstGeom prst="rect">
            <a:avLst/>
          </a:prstGeom>
        </p:spPr>
      </p:pic>
    </p:spTree>
    <p:extLst>
      <p:ext uri="{BB962C8B-B14F-4D97-AF65-F5344CB8AC3E}">
        <p14:creationId xmlns:p14="http://schemas.microsoft.com/office/powerpoint/2010/main" val="303678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2400" y="1542251"/>
            <a:ext cx="4765200" cy="2303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4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0" name="Google Shape;10;p2"/>
          <p:cNvSpPr txBox="1">
            <a:spLocks noGrp="1"/>
          </p:cNvSpPr>
          <p:nvPr>
            <p:ph type="subTitle" idx="1"/>
          </p:nvPr>
        </p:nvSpPr>
        <p:spPr>
          <a:xfrm>
            <a:off x="-127000" y="4324700"/>
            <a:ext cx="7186800" cy="8228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cxnSp>
        <p:nvCxnSpPr>
          <p:cNvPr id="11" name="Google Shape;11;p2"/>
          <p:cNvCxnSpPr/>
          <p:nvPr/>
        </p:nvCxnSpPr>
        <p:spPr>
          <a:xfrm>
            <a:off x="317400" y="6553200"/>
            <a:ext cx="40260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384076" y="802917"/>
            <a:ext cx="4026000" cy="0"/>
          </a:xfrm>
          <a:prstGeom prst="straightConnector1">
            <a:avLst/>
          </a:prstGeom>
          <a:noFill/>
          <a:ln w="19050" cap="flat" cmpd="sng">
            <a:solidFill>
              <a:schemeClr val="dk2"/>
            </a:solidFill>
            <a:prstDash val="solid"/>
            <a:round/>
            <a:headEnd type="none" w="med" len="med"/>
            <a:tailEnd type="none" w="med" len="med"/>
          </a:ln>
        </p:spPr>
      </p:cxnSp>
      <p:pic>
        <p:nvPicPr>
          <p:cNvPr id="1026" name="Picture 2" descr="Home | National Institute of Neurological Disorders and Stroke">
            <a:extLst>
              <a:ext uri="{FF2B5EF4-FFF2-40B4-BE49-F238E27FC236}">
                <a16:creationId xmlns:a16="http://schemas.microsoft.com/office/drawing/2014/main" id="{FE765BA8-C909-44D5-989D-98D941D90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464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F24BA-986C-82AA-F11C-A69221919A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94" y="0"/>
            <a:ext cx="12173215" cy="6858000"/>
          </a:xfrm>
          <a:prstGeom prst="rect">
            <a:avLst/>
          </a:prstGeom>
        </p:spPr>
      </p:pic>
    </p:spTree>
    <p:extLst>
      <p:ext uri="{BB962C8B-B14F-4D97-AF65-F5344CB8AC3E}">
        <p14:creationId xmlns:p14="http://schemas.microsoft.com/office/powerpoint/2010/main" val="23670270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23AB9A7-8EB9-9FA8-26FE-20D9C033BA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291"/>
            <a:ext cx="12210844" cy="6858000"/>
          </a:xfrm>
          <a:prstGeom prst="rect">
            <a:avLst/>
          </a:prstGeom>
        </p:spPr>
      </p:pic>
    </p:spTree>
    <p:extLst>
      <p:ext uri="{BB962C8B-B14F-4D97-AF65-F5344CB8AC3E}">
        <p14:creationId xmlns:p14="http://schemas.microsoft.com/office/powerpoint/2010/main" val="27629382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923647F-C12B-AF0C-44DB-741B3FA39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81162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6A3F3D6-E6BB-A4AA-9D18-FF35E88140E1}"/>
              </a:ext>
            </a:extLst>
          </p:cNvPr>
          <p:cNvSpPr>
            <a:spLocks noGrp="1"/>
          </p:cNvSpPr>
          <p:nvPr>
            <p:ph type="title"/>
          </p:nvPr>
        </p:nvSpPr>
        <p:spPr>
          <a:xfrm>
            <a:off x="381000" y="381000"/>
            <a:ext cx="11430000" cy="1309688"/>
          </a:xfrm>
          <a:prstGeom prst="rect">
            <a:avLst/>
          </a:prstGeom>
        </p:spPr>
        <p:txBody>
          <a:bodyPr vert="horz" lIns="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83157643"/>
      </p:ext>
    </p:extLst>
  </p:cSld>
  <p:clrMapOvr>
    <a:masterClrMapping/>
  </p:clrMapOvr>
  <p:extLst>
    <p:ext uri="{DCECCB84-F9BA-43D5-87BE-67443E8EF086}">
      <p15:sldGuideLst xmlns:p15="http://schemas.microsoft.com/office/powerpoint/2012/main">
        <p15:guide id="1" pos="11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AAB8-0533-107C-B7BC-D9F9C4B9771D}"/>
              </a:ext>
            </a:extLst>
          </p:cNvPr>
          <p:cNvSpPr>
            <a:spLocks noGrp="1"/>
          </p:cNvSpPr>
          <p:nvPr>
            <p:ph type="title"/>
          </p:nvPr>
        </p:nvSpPr>
        <p:spPr>
          <a:xfrm>
            <a:off x="381001" y="381000"/>
            <a:ext cx="4391025" cy="14478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CFA7FA-8615-9D8D-7DE9-25FF85900E2F}"/>
              </a:ext>
            </a:extLst>
          </p:cNvPr>
          <p:cNvSpPr>
            <a:spLocks noGrp="1"/>
          </p:cNvSpPr>
          <p:nvPr>
            <p:ph idx="1"/>
          </p:nvPr>
        </p:nvSpPr>
        <p:spPr>
          <a:xfrm>
            <a:off x="5183189" y="381001"/>
            <a:ext cx="6627812" cy="6019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0F0350-DD1C-3E1A-20E1-33E24BD5E9FB}"/>
              </a:ext>
            </a:extLst>
          </p:cNvPr>
          <p:cNvSpPr>
            <a:spLocks noGrp="1"/>
          </p:cNvSpPr>
          <p:nvPr>
            <p:ph type="body" sz="half" idx="2"/>
          </p:nvPr>
        </p:nvSpPr>
        <p:spPr>
          <a:xfrm>
            <a:off x="381001" y="2012949"/>
            <a:ext cx="4391025" cy="438785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0027614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D496EE5-5E6D-5C3E-B46D-D163BF45E2DD}"/>
              </a:ext>
            </a:extLst>
          </p:cNvPr>
          <p:cNvSpPr>
            <a:spLocks noGrp="1"/>
          </p:cNvSpPr>
          <p:nvPr>
            <p:ph type="pic" idx="1"/>
          </p:nvPr>
        </p:nvSpPr>
        <p:spPr>
          <a:xfrm>
            <a:off x="5183189" y="381000"/>
            <a:ext cx="6627812" cy="6019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8" name="Title 1">
            <a:extLst>
              <a:ext uri="{FF2B5EF4-FFF2-40B4-BE49-F238E27FC236}">
                <a16:creationId xmlns:a16="http://schemas.microsoft.com/office/drawing/2014/main" id="{0535898E-81CD-92BB-D09E-997953544ECD}"/>
              </a:ext>
            </a:extLst>
          </p:cNvPr>
          <p:cNvSpPr>
            <a:spLocks noGrp="1"/>
          </p:cNvSpPr>
          <p:nvPr>
            <p:ph type="title"/>
          </p:nvPr>
        </p:nvSpPr>
        <p:spPr>
          <a:xfrm>
            <a:off x="381001" y="381000"/>
            <a:ext cx="4391025" cy="1447800"/>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9A1C1446-F6FB-74B5-416B-4C340838EE83}"/>
              </a:ext>
            </a:extLst>
          </p:cNvPr>
          <p:cNvSpPr>
            <a:spLocks noGrp="1"/>
          </p:cNvSpPr>
          <p:nvPr>
            <p:ph type="body" sz="half" idx="2"/>
          </p:nvPr>
        </p:nvSpPr>
        <p:spPr>
          <a:xfrm>
            <a:off x="381001" y="2012949"/>
            <a:ext cx="4391025" cy="438785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0349475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49A2-DDF4-DB4D-A3EA-052FA3CED220}"/>
              </a:ext>
            </a:extLst>
          </p:cNvPr>
          <p:cNvSpPr>
            <a:spLocks noGrp="1"/>
          </p:cNvSpPr>
          <p:nvPr>
            <p:ph type="ctrTitle"/>
          </p:nvPr>
        </p:nvSpPr>
        <p:spPr>
          <a:xfrm>
            <a:off x="1524000" y="1121833"/>
            <a:ext cx="9144000" cy="2387600"/>
          </a:xfrm>
        </p:spPr>
        <p:txBody>
          <a:bodyPr anchor="b"/>
          <a:lstStyle>
            <a:lvl1pPr algn="ctr">
              <a:defRPr sz="8000"/>
            </a:lvl1pPr>
          </a:lstStyle>
          <a:p>
            <a:r>
              <a:rPr lang="en-US" dirty="0"/>
              <a:t>Click to edit Master title style</a:t>
            </a:r>
          </a:p>
        </p:txBody>
      </p:sp>
      <p:sp>
        <p:nvSpPr>
          <p:cNvPr id="3" name="Subtitle 2">
            <a:extLst>
              <a:ext uri="{FF2B5EF4-FFF2-40B4-BE49-F238E27FC236}">
                <a16:creationId xmlns:a16="http://schemas.microsoft.com/office/drawing/2014/main" id="{0A8E1C58-D0EC-CE46-B6FF-9B7BD7CDC7CC}"/>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1948E19-6A7E-7D41-93E6-28586F0060F9}"/>
              </a:ext>
            </a:extLst>
          </p:cNvPr>
          <p:cNvSpPr>
            <a:spLocks noGrp="1"/>
          </p:cNvSpPr>
          <p:nvPr>
            <p:ph type="dt" sz="half" idx="10"/>
          </p:nvPr>
        </p:nvSpPr>
        <p:spPr/>
        <p:txBody>
          <a:bodyPr/>
          <a:lstStyle/>
          <a:p>
            <a:fld id="{6D4AB22E-51B1-714F-B390-1EFB5E2D90D4}" type="datetime1">
              <a:rPr lang="en-US" smtClean="0"/>
              <a:t>6/19/2023</a:t>
            </a:fld>
            <a:endParaRPr lang="en-US"/>
          </a:p>
        </p:txBody>
      </p:sp>
      <p:sp>
        <p:nvSpPr>
          <p:cNvPr id="5" name="Footer Placeholder 4">
            <a:extLst>
              <a:ext uri="{FF2B5EF4-FFF2-40B4-BE49-F238E27FC236}">
                <a16:creationId xmlns:a16="http://schemas.microsoft.com/office/drawing/2014/main" id="{FFE49835-E87A-3C43-953A-26AA9CE7C592}"/>
              </a:ext>
            </a:extLst>
          </p:cNvPr>
          <p:cNvSpPr>
            <a:spLocks noGrp="1"/>
          </p:cNvSpPr>
          <p:nvPr>
            <p:ph type="ftr" sz="quarter" idx="11"/>
          </p:nvPr>
        </p:nvSpPr>
        <p:spPr/>
        <p:txBody>
          <a:bodyPr/>
          <a:lstStyle/>
          <a:p>
            <a:r>
              <a:rPr lang="en-US" dirty="0"/>
              <a:t>nia.nih.gov/</a:t>
            </a:r>
            <a:r>
              <a:rPr lang="en-US" dirty="0" err="1"/>
              <a:t>sbir</a:t>
            </a:r>
            <a:endParaRPr lang="en-US" dirty="0"/>
          </a:p>
        </p:txBody>
      </p:sp>
      <p:sp>
        <p:nvSpPr>
          <p:cNvPr id="6" name="Slide Number Placeholder 5">
            <a:extLst>
              <a:ext uri="{FF2B5EF4-FFF2-40B4-BE49-F238E27FC236}">
                <a16:creationId xmlns:a16="http://schemas.microsoft.com/office/drawing/2014/main" id="{0CE17570-6CE7-5A48-A900-7CB7BF98AE67}"/>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40664707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a:lnSpc>
                <a:spcPct val="100000"/>
              </a:lnSpc>
              <a:defRPr>
                <a:solidFill>
                  <a:schemeClr val="accent6">
                    <a:lumMod val="75000"/>
                  </a:schemeClr>
                </a:solidFill>
              </a:defRPr>
            </a:lvl1pPr>
            <a:lvl2pPr>
              <a:lnSpc>
                <a:spcPct val="100000"/>
              </a:lnSpc>
              <a:defRPr>
                <a:solidFill>
                  <a:schemeClr val="accent6">
                    <a:lumMod val="75000"/>
                  </a:schemeClr>
                </a:solidFill>
              </a:defRPr>
            </a:lvl2pPr>
            <a:lvl3pPr>
              <a:lnSpc>
                <a:spcPct val="100000"/>
              </a:lnSpc>
              <a:defRPr>
                <a:solidFill>
                  <a:schemeClr val="accent6">
                    <a:lumMod val="75000"/>
                  </a:schemeClr>
                </a:solidFill>
              </a:defRPr>
            </a:lvl3pPr>
            <a:lvl4pPr>
              <a:lnSpc>
                <a:spcPct val="100000"/>
              </a:lnSpc>
              <a:defRPr>
                <a:solidFill>
                  <a:schemeClr val="accent6">
                    <a:lumMod val="75000"/>
                  </a:schemeClr>
                </a:solidFill>
              </a:defRPr>
            </a:lvl4pPr>
            <a:lvl5pPr>
              <a:lnSpc>
                <a:spcPct val="100000"/>
              </a:lnSpc>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a:extLst>
              <a:ext uri="{FF2B5EF4-FFF2-40B4-BE49-F238E27FC236}">
                <a16:creationId xmlns:a16="http://schemas.microsoft.com/office/drawing/2014/main" id="{29BC1377-9811-4A43-84DF-271F73D50A0D}"/>
              </a:ext>
            </a:extLst>
          </p:cNvPr>
          <p:cNvSpPr>
            <a:spLocks noGrp="1"/>
          </p:cNvSpPr>
          <p:nvPr>
            <p:ph type="dt" sz="half" idx="2"/>
          </p:nvPr>
        </p:nvSpPr>
        <p:spPr>
          <a:xfrm>
            <a:off x="2032000" y="6321214"/>
            <a:ext cx="1549400" cy="366183"/>
          </a:xfrm>
          <a:prstGeom prst="rect">
            <a:avLst/>
          </a:prstGeom>
        </p:spPr>
        <p:txBody>
          <a:bodyPr vert="horz" lIns="91440" tIns="45720" rIns="91440" bIns="45720" rtlCol="0" anchor="ctr"/>
          <a:lstStyle>
            <a:lvl1pPr algn="l">
              <a:defRPr sz="800">
                <a:solidFill>
                  <a:schemeClr val="tx1">
                    <a:lumMod val="50000"/>
                    <a:lumOff val="50000"/>
                  </a:schemeClr>
                </a:solidFill>
                <a:latin typeface="Arial" panose="020B0604020202020204" pitchFamily="34" charset="0"/>
                <a:cs typeface="Arial" panose="020B0604020202020204" pitchFamily="34" charset="0"/>
              </a:defRPr>
            </a:lvl1pPr>
          </a:lstStyle>
          <a:p>
            <a:fld id="{1773657B-139B-FF45-84F5-2C27B839D43D}" type="datetime1">
              <a:rPr lang="en-US" smtClean="0"/>
              <a:pPr/>
              <a:t>6/19/2023</a:t>
            </a:fld>
            <a:endParaRPr lang="en-US" dirty="0"/>
          </a:p>
        </p:txBody>
      </p:sp>
      <p:sp>
        <p:nvSpPr>
          <p:cNvPr id="16" name="Footer Placeholder 4">
            <a:extLst>
              <a:ext uri="{FF2B5EF4-FFF2-40B4-BE49-F238E27FC236}">
                <a16:creationId xmlns:a16="http://schemas.microsoft.com/office/drawing/2014/main" id="{E2804F90-DA97-094C-9B2E-040D325D43EE}"/>
              </a:ext>
            </a:extLst>
          </p:cNvPr>
          <p:cNvSpPr>
            <a:spLocks noGrp="1"/>
          </p:cNvSpPr>
          <p:nvPr>
            <p:ph type="ftr" sz="quarter" idx="3"/>
          </p:nvPr>
        </p:nvSpPr>
        <p:spPr>
          <a:xfrm>
            <a:off x="3439493" y="6321214"/>
            <a:ext cx="7315200" cy="366183"/>
          </a:xfrm>
          <a:prstGeom prst="rect">
            <a:avLst/>
          </a:prstGeom>
        </p:spPr>
        <p:txBody>
          <a:bodyPr vert="horz" lIns="91440" tIns="45720" rIns="91440" bIns="45720" rtlCol="0" anchor="ctr"/>
          <a:lstStyle>
            <a:lvl1pPr algn="r">
              <a:defRPr sz="800" b="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nia.nih.gov/</a:t>
            </a:r>
            <a:r>
              <a:rPr lang="en-US" dirty="0" err="1"/>
              <a:t>sbir</a:t>
            </a:r>
            <a:endParaRPr lang="en-US" dirty="0"/>
          </a:p>
        </p:txBody>
      </p:sp>
      <p:sp>
        <p:nvSpPr>
          <p:cNvPr id="17" name="Slide Number Placeholder 5">
            <a:extLst>
              <a:ext uri="{FF2B5EF4-FFF2-40B4-BE49-F238E27FC236}">
                <a16:creationId xmlns:a16="http://schemas.microsoft.com/office/drawing/2014/main" id="{B6E2FD22-DAB8-CD4E-B3F8-A540C2B18FC2}"/>
              </a:ext>
            </a:extLst>
          </p:cNvPr>
          <p:cNvSpPr>
            <a:spLocks noGrp="1"/>
          </p:cNvSpPr>
          <p:nvPr>
            <p:ph type="sldNum" sz="quarter" idx="4"/>
          </p:nvPr>
        </p:nvSpPr>
        <p:spPr>
          <a:xfrm>
            <a:off x="10666640" y="6321214"/>
            <a:ext cx="533400" cy="366183"/>
          </a:xfrm>
          <a:prstGeom prst="rect">
            <a:avLst/>
          </a:prstGeom>
        </p:spPr>
        <p:txBody>
          <a:bodyPr vert="horz" lIns="91440" tIns="45720" rIns="91440" bIns="45720" rtlCol="0" anchor="ctr"/>
          <a:lstStyle>
            <a:lvl1pPr algn="r">
              <a:defRPr sz="800" b="1">
                <a:solidFill>
                  <a:schemeClr val="tx1">
                    <a:lumMod val="50000"/>
                    <a:lumOff val="50000"/>
                  </a:schemeClr>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31065425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marL="0" indent="0">
              <a:lnSpc>
                <a:spcPct val="100000"/>
              </a:lnSpc>
              <a:spcAft>
                <a:spcPts val="1600"/>
              </a:spcAft>
              <a:buNone/>
              <a:defRPr sz="2400">
                <a:solidFill>
                  <a:schemeClr val="accent1"/>
                </a:solidFill>
              </a:defRPr>
            </a:lvl1pPr>
            <a:lvl2pPr marL="0" indent="0">
              <a:lnSpc>
                <a:spcPct val="100000"/>
              </a:lnSpc>
              <a:buNone/>
              <a:defRPr sz="1733">
                <a:solidFill>
                  <a:schemeClr val="accent6">
                    <a:lumMod val="75000"/>
                  </a:schemeClr>
                </a:solidFill>
              </a:defRPr>
            </a:lvl2pPr>
            <a:lvl3pPr marL="304792">
              <a:lnSpc>
                <a:spcPct val="100000"/>
              </a:lnSpc>
              <a:defRPr sz="1733">
                <a:solidFill>
                  <a:schemeClr val="accent6">
                    <a:lumMod val="75000"/>
                  </a:schemeClr>
                </a:solidFill>
              </a:defRPr>
            </a:lvl3pPr>
            <a:lvl4pPr marL="914377">
              <a:lnSpc>
                <a:spcPct val="100000"/>
              </a:lnSpc>
              <a:defRPr sz="1467">
                <a:solidFill>
                  <a:schemeClr val="accent6">
                    <a:lumMod val="75000"/>
                  </a:schemeClr>
                </a:solidFill>
              </a:defRPr>
            </a:lvl4pPr>
            <a:lvl5pPr marL="1523962">
              <a:lnSpc>
                <a:spcPct val="100000"/>
              </a:lnSpc>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a:extLst>
              <a:ext uri="{FF2B5EF4-FFF2-40B4-BE49-F238E27FC236}">
                <a16:creationId xmlns:a16="http://schemas.microsoft.com/office/drawing/2014/main" id="{29BC1377-9811-4A43-84DF-271F73D50A0D}"/>
              </a:ext>
            </a:extLst>
          </p:cNvPr>
          <p:cNvSpPr>
            <a:spLocks noGrp="1"/>
          </p:cNvSpPr>
          <p:nvPr>
            <p:ph type="dt" sz="half" idx="2"/>
          </p:nvPr>
        </p:nvSpPr>
        <p:spPr>
          <a:xfrm>
            <a:off x="2032000" y="6321214"/>
            <a:ext cx="1549400" cy="366183"/>
          </a:xfrm>
          <a:prstGeom prst="rect">
            <a:avLst/>
          </a:prstGeom>
        </p:spPr>
        <p:txBody>
          <a:bodyPr vert="horz" lIns="91440" tIns="45720" rIns="91440" bIns="45720" rtlCol="0" anchor="ctr"/>
          <a:lstStyle>
            <a:lvl1pPr algn="l">
              <a:defRPr sz="800">
                <a:solidFill>
                  <a:schemeClr val="tx1">
                    <a:lumMod val="50000"/>
                    <a:lumOff val="50000"/>
                  </a:schemeClr>
                </a:solidFill>
                <a:latin typeface="Arial" panose="020B0604020202020204" pitchFamily="34" charset="0"/>
                <a:cs typeface="Arial" panose="020B0604020202020204" pitchFamily="34" charset="0"/>
              </a:defRPr>
            </a:lvl1pPr>
          </a:lstStyle>
          <a:p>
            <a:fld id="{1773657B-139B-FF45-84F5-2C27B839D43D}" type="datetime1">
              <a:rPr lang="en-US" smtClean="0"/>
              <a:pPr/>
              <a:t>6/19/2023</a:t>
            </a:fld>
            <a:endParaRPr lang="en-US" dirty="0"/>
          </a:p>
        </p:txBody>
      </p:sp>
      <p:sp>
        <p:nvSpPr>
          <p:cNvPr id="16" name="Footer Placeholder 4">
            <a:extLst>
              <a:ext uri="{FF2B5EF4-FFF2-40B4-BE49-F238E27FC236}">
                <a16:creationId xmlns:a16="http://schemas.microsoft.com/office/drawing/2014/main" id="{E2804F90-DA97-094C-9B2E-040D325D43EE}"/>
              </a:ext>
            </a:extLst>
          </p:cNvPr>
          <p:cNvSpPr>
            <a:spLocks noGrp="1"/>
          </p:cNvSpPr>
          <p:nvPr>
            <p:ph type="ftr" sz="quarter" idx="3"/>
          </p:nvPr>
        </p:nvSpPr>
        <p:spPr>
          <a:xfrm>
            <a:off x="3439493" y="6321214"/>
            <a:ext cx="7315200" cy="366183"/>
          </a:xfrm>
          <a:prstGeom prst="rect">
            <a:avLst/>
          </a:prstGeom>
        </p:spPr>
        <p:txBody>
          <a:bodyPr vert="horz" lIns="91440" tIns="45720" rIns="91440" bIns="45720" rtlCol="0" anchor="ctr"/>
          <a:lstStyle>
            <a:lvl1pPr algn="r">
              <a:defRPr sz="800" b="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nia.nih.gov/</a:t>
            </a:r>
            <a:r>
              <a:rPr lang="en-US" dirty="0" err="1"/>
              <a:t>sbir</a:t>
            </a:r>
            <a:endParaRPr lang="en-US" dirty="0"/>
          </a:p>
        </p:txBody>
      </p:sp>
      <p:sp>
        <p:nvSpPr>
          <p:cNvPr id="17" name="Slide Number Placeholder 5">
            <a:extLst>
              <a:ext uri="{FF2B5EF4-FFF2-40B4-BE49-F238E27FC236}">
                <a16:creationId xmlns:a16="http://schemas.microsoft.com/office/drawing/2014/main" id="{B6E2FD22-DAB8-CD4E-B3F8-A540C2B18FC2}"/>
              </a:ext>
            </a:extLst>
          </p:cNvPr>
          <p:cNvSpPr>
            <a:spLocks noGrp="1"/>
          </p:cNvSpPr>
          <p:nvPr>
            <p:ph type="sldNum" sz="quarter" idx="4"/>
          </p:nvPr>
        </p:nvSpPr>
        <p:spPr>
          <a:xfrm>
            <a:off x="10666640" y="6321214"/>
            <a:ext cx="533400" cy="366183"/>
          </a:xfrm>
          <a:prstGeom prst="rect">
            <a:avLst/>
          </a:prstGeom>
        </p:spPr>
        <p:txBody>
          <a:bodyPr vert="horz" lIns="91440" tIns="45720" rIns="91440" bIns="45720" rtlCol="0" anchor="ctr"/>
          <a:lstStyle>
            <a:lvl1pPr algn="r">
              <a:defRPr sz="800" b="1">
                <a:solidFill>
                  <a:schemeClr val="tx1">
                    <a:lumMod val="50000"/>
                    <a:lumOff val="50000"/>
                  </a:schemeClr>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36705576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977E9917-94BE-7747-A8A3-1B1235BABBFC}"/>
              </a:ext>
            </a:extLst>
          </p:cNvPr>
          <p:cNvSpPr>
            <a:spLocks noGrp="1"/>
          </p:cNvSpPr>
          <p:nvPr>
            <p:ph type="dt" sz="half" idx="2"/>
          </p:nvPr>
        </p:nvSpPr>
        <p:spPr>
          <a:xfrm>
            <a:off x="2032000" y="6321214"/>
            <a:ext cx="1549400" cy="366183"/>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1773657B-139B-FF45-84F5-2C27B839D43D}" type="datetime1">
              <a:rPr lang="en-US" smtClean="0"/>
              <a:pPr/>
              <a:t>6/19/2023</a:t>
            </a:fld>
            <a:endParaRPr lang="en-US" dirty="0"/>
          </a:p>
        </p:txBody>
      </p:sp>
      <p:sp>
        <p:nvSpPr>
          <p:cNvPr id="11" name="Footer Placeholder 4">
            <a:extLst>
              <a:ext uri="{FF2B5EF4-FFF2-40B4-BE49-F238E27FC236}">
                <a16:creationId xmlns:a16="http://schemas.microsoft.com/office/drawing/2014/main" id="{2676FA12-9C4C-A543-AFA6-4574A36379DA}"/>
              </a:ext>
            </a:extLst>
          </p:cNvPr>
          <p:cNvSpPr>
            <a:spLocks noGrp="1"/>
          </p:cNvSpPr>
          <p:nvPr>
            <p:ph type="ftr" sz="quarter" idx="3"/>
          </p:nvPr>
        </p:nvSpPr>
        <p:spPr>
          <a:xfrm>
            <a:off x="3439493" y="6321214"/>
            <a:ext cx="7315200" cy="366183"/>
          </a:xfrm>
          <a:prstGeom prst="rect">
            <a:avLst/>
          </a:prstGeom>
        </p:spPr>
        <p:txBody>
          <a:bodyPr vert="horz" lIns="91440" tIns="45720" rIns="91440" bIns="45720" rtlCol="0" anchor="ctr"/>
          <a:lstStyle>
            <a:lvl1pPr algn="r">
              <a:defRPr sz="800" b="0">
                <a:solidFill>
                  <a:schemeClr val="bg1"/>
                </a:solidFill>
                <a:latin typeface="Arial" panose="020B0604020202020204" pitchFamily="34" charset="0"/>
                <a:cs typeface="Arial" panose="020B0604020202020204" pitchFamily="34" charset="0"/>
              </a:defRPr>
            </a:lvl1pPr>
          </a:lstStyle>
          <a:p>
            <a:r>
              <a:rPr lang="en-US" dirty="0"/>
              <a:t>nia.nih.gov/</a:t>
            </a:r>
            <a:r>
              <a:rPr lang="en-US" dirty="0" err="1"/>
              <a:t>sbir</a:t>
            </a:r>
            <a:endParaRPr lang="en-US" dirty="0"/>
          </a:p>
        </p:txBody>
      </p:sp>
      <p:sp>
        <p:nvSpPr>
          <p:cNvPr id="12" name="Slide Number Placeholder 5">
            <a:extLst>
              <a:ext uri="{FF2B5EF4-FFF2-40B4-BE49-F238E27FC236}">
                <a16:creationId xmlns:a16="http://schemas.microsoft.com/office/drawing/2014/main" id="{51BEFE89-8AC1-F240-AB3C-402251E8E2A2}"/>
              </a:ext>
            </a:extLst>
          </p:cNvPr>
          <p:cNvSpPr>
            <a:spLocks noGrp="1"/>
          </p:cNvSpPr>
          <p:nvPr>
            <p:ph type="sldNum" sz="quarter" idx="4"/>
          </p:nvPr>
        </p:nvSpPr>
        <p:spPr>
          <a:xfrm>
            <a:off x="10666640" y="6321214"/>
            <a:ext cx="533400" cy="366183"/>
          </a:xfrm>
          <a:prstGeom prst="rect">
            <a:avLst/>
          </a:prstGeom>
        </p:spPr>
        <p:txBody>
          <a:bodyPr vert="horz" lIns="91440" tIns="45720" rIns="91440" bIns="45720" rtlCol="0" anchor="ctr"/>
          <a:lstStyle>
            <a:lvl1pPr algn="r">
              <a:defRPr sz="800" b="1">
                <a:solidFill>
                  <a:schemeClr val="bg1"/>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a:p>
        </p:txBody>
      </p:sp>
      <p:sp>
        <p:nvSpPr>
          <p:cNvPr id="22" name="Rectangle 21">
            <a:extLst>
              <a:ext uri="{FF2B5EF4-FFF2-40B4-BE49-F238E27FC236}">
                <a16:creationId xmlns:a16="http://schemas.microsoft.com/office/drawing/2014/main" id="{1E6A189A-0E24-DE44-B9E1-557E2638BCDA}"/>
              </a:ext>
            </a:extLst>
          </p:cNvPr>
          <p:cNvSpPr/>
          <p:nvPr userDrawn="1"/>
        </p:nvSpPr>
        <p:spPr>
          <a:xfrm>
            <a:off x="304800" y="0"/>
            <a:ext cx="11582400" cy="148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18">
            <a:extLst>
              <a:ext uri="{FF2B5EF4-FFF2-40B4-BE49-F238E27FC236}">
                <a16:creationId xmlns:a16="http://schemas.microsoft.com/office/drawing/2014/main" id="{0A2ABE4E-3421-5345-A6FC-F3FC21F8551F}"/>
              </a:ext>
            </a:extLst>
          </p:cNvPr>
          <p:cNvSpPr/>
          <p:nvPr userDrawn="1"/>
        </p:nvSpPr>
        <p:spPr>
          <a:xfrm>
            <a:off x="3269533"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18">
            <a:extLst>
              <a:ext uri="{FF2B5EF4-FFF2-40B4-BE49-F238E27FC236}">
                <a16:creationId xmlns:a16="http://schemas.microsoft.com/office/drawing/2014/main" id="{9A99B941-0036-C348-B82D-11FBD326FBD6}"/>
              </a:ext>
            </a:extLst>
          </p:cNvPr>
          <p:cNvSpPr/>
          <p:nvPr userDrawn="1"/>
        </p:nvSpPr>
        <p:spPr>
          <a:xfrm>
            <a:off x="385274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8563A124-E301-AB4B-8796-3C7B50657679}"/>
              </a:ext>
            </a:extLst>
          </p:cNvPr>
          <p:cNvSpPr/>
          <p:nvPr userDrawn="1"/>
        </p:nvSpPr>
        <p:spPr>
          <a:xfrm>
            <a:off x="7848600" y="0"/>
            <a:ext cx="4038600" cy="1486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18">
            <a:extLst>
              <a:ext uri="{FF2B5EF4-FFF2-40B4-BE49-F238E27FC236}">
                <a16:creationId xmlns:a16="http://schemas.microsoft.com/office/drawing/2014/main" id="{1FEC42CF-5062-D94C-96D1-010CB2ECB63F}"/>
              </a:ext>
            </a:extLst>
          </p:cNvPr>
          <p:cNvSpPr/>
          <p:nvPr userDrawn="1"/>
        </p:nvSpPr>
        <p:spPr>
          <a:xfrm>
            <a:off x="542371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18">
            <a:extLst>
              <a:ext uri="{FF2B5EF4-FFF2-40B4-BE49-F238E27FC236}">
                <a16:creationId xmlns:a16="http://schemas.microsoft.com/office/drawing/2014/main" id="{7EF0E11C-00C9-A048-9253-C11431BBB037}"/>
              </a:ext>
            </a:extLst>
          </p:cNvPr>
          <p:cNvSpPr/>
          <p:nvPr userDrawn="1"/>
        </p:nvSpPr>
        <p:spPr>
          <a:xfrm>
            <a:off x="78305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18">
            <a:extLst>
              <a:ext uri="{FF2B5EF4-FFF2-40B4-BE49-F238E27FC236}">
                <a16:creationId xmlns:a16="http://schemas.microsoft.com/office/drawing/2014/main" id="{583A36B4-19EE-7A4A-A0E6-682F9086F52B}"/>
              </a:ext>
            </a:extLst>
          </p:cNvPr>
          <p:cNvSpPr/>
          <p:nvPr userDrawn="1"/>
        </p:nvSpPr>
        <p:spPr>
          <a:xfrm>
            <a:off x="972387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18">
            <a:extLst>
              <a:ext uri="{FF2B5EF4-FFF2-40B4-BE49-F238E27FC236}">
                <a16:creationId xmlns:a16="http://schemas.microsoft.com/office/drawing/2014/main" id="{ADDFC0ED-C17A-9D48-852A-2151EFCE8D90}"/>
              </a:ext>
            </a:extLst>
          </p:cNvPr>
          <p:cNvSpPr/>
          <p:nvPr userDrawn="1"/>
        </p:nvSpPr>
        <p:spPr>
          <a:xfrm>
            <a:off x="567790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18">
            <a:extLst>
              <a:ext uri="{FF2B5EF4-FFF2-40B4-BE49-F238E27FC236}">
                <a16:creationId xmlns:a16="http://schemas.microsoft.com/office/drawing/2014/main" id="{C83E6976-FFB4-D64A-A75E-532DB664427E}"/>
              </a:ext>
            </a:extLst>
          </p:cNvPr>
          <p:cNvSpPr/>
          <p:nvPr userDrawn="1"/>
        </p:nvSpPr>
        <p:spPr>
          <a:xfrm>
            <a:off x="75638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95540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156400" y="2397317"/>
            <a:ext cx="6083200" cy="20852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5" name="Google Shape;15;p3"/>
          <p:cNvSpPr txBox="1">
            <a:spLocks noGrp="1"/>
          </p:cNvSpPr>
          <p:nvPr>
            <p:ph type="title" idx="2" hasCustomPrompt="1"/>
          </p:nvPr>
        </p:nvSpPr>
        <p:spPr>
          <a:xfrm>
            <a:off x="9313567" y="885213"/>
            <a:ext cx="2049200" cy="14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None/>
              <a:defRPr sz="6933">
                <a:solidFill>
                  <a:schemeClr val="dk1"/>
                </a:solidFill>
              </a:defRPr>
            </a:lvl1pPr>
            <a:lvl2pPr lvl="1" algn="ctr" rtl="0">
              <a:spcBef>
                <a:spcPts val="0"/>
              </a:spcBef>
              <a:spcAft>
                <a:spcPts val="0"/>
              </a:spcAft>
              <a:buSzPts val="10000"/>
              <a:buNone/>
              <a:defRPr sz="13333"/>
            </a:lvl2pPr>
            <a:lvl3pPr lvl="2" algn="ctr" rtl="0">
              <a:spcBef>
                <a:spcPts val="0"/>
              </a:spcBef>
              <a:spcAft>
                <a:spcPts val="0"/>
              </a:spcAft>
              <a:buSzPts val="10000"/>
              <a:buNone/>
              <a:defRPr sz="13333"/>
            </a:lvl3pPr>
            <a:lvl4pPr lvl="3" algn="ctr" rtl="0">
              <a:spcBef>
                <a:spcPts val="0"/>
              </a:spcBef>
              <a:spcAft>
                <a:spcPts val="0"/>
              </a:spcAft>
              <a:buSzPts val="10000"/>
              <a:buNone/>
              <a:defRPr sz="13333"/>
            </a:lvl4pPr>
            <a:lvl5pPr lvl="4" algn="ctr" rtl="0">
              <a:spcBef>
                <a:spcPts val="0"/>
              </a:spcBef>
              <a:spcAft>
                <a:spcPts val="0"/>
              </a:spcAft>
              <a:buSzPts val="10000"/>
              <a:buNone/>
              <a:defRPr sz="13333"/>
            </a:lvl5pPr>
            <a:lvl6pPr lvl="5" algn="ctr" rtl="0">
              <a:spcBef>
                <a:spcPts val="0"/>
              </a:spcBef>
              <a:spcAft>
                <a:spcPts val="0"/>
              </a:spcAft>
              <a:buSzPts val="10000"/>
              <a:buNone/>
              <a:defRPr sz="13333"/>
            </a:lvl6pPr>
            <a:lvl7pPr lvl="6" algn="ctr" rtl="0">
              <a:spcBef>
                <a:spcPts val="0"/>
              </a:spcBef>
              <a:spcAft>
                <a:spcPts val="0"/>
              </a:spcAft>
              <a:buSzPts val="10000"/>
              <a:buNone/>
              <a:defRPr sz="13333"/>
            </a:lvl7pPr>
            <a:lvl8pPr lvl="7" algn="ctr" rtl="0">
              <a:spcBef>
                <a:spcPts val="0"/>
              </a:spcBef>
              <a:spcAft>
                <a:spcPts val="0"/>
              </a:spcAft>
              <a:buSzPts val="10000"/>
              <a:buNone/>
              <a:defRPr sz="13333"/>
            </a:lvl8pPr>
            <a:lvl9pPr lvl="8" algn="ctr" rtl="0">
              <a:spcBef>
                <a:spcPts val="0"/>
              </a:spcBef>
              <a:spcAft>
                <a:spcPts val="0"/>
              </a:spcAft>
              <a:buSzPts val="10000"/>
              <a:buNone/>
              <a:defRPr sz="13333"/>
            </a:lvl9pPr>
          </a:lstStyle>
          <a:p>
            <a:r>
              <a:t>xx%</a:t>
            </a:r>
          </a:p>
        </p:txBody>
      </p:sp>
      <p:sp>
        <p:nvSpPr>
          <p:cNvPr id="16" name="Google Shape;16;p3"/>
          <p:cNvSpPr txBox="1">
            <a:spLocks noGrp="1"/>
          </p:cNvSpPr>
          <p:nvPr>
            <p:ph type="subTitle" idx="1"/>
          </p:nvPr>
        </p:nvSpPr>
        <p:spPr>
          <a:xfrm>
            <a:off x="5156400" y="5110200"/>
            <a:ext cx="7186400" cy="8228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r>
              <a:rPr lang="en-US"/>
              <a:t>Click to edit Master subtitle style</a:t>
            </a:r>
            <a:endParaRPr/>
          </a:p>
        </p:txBody>
      </p:sp>
      <p:cxnSp>
        <p:nvCxnSpPr>
          <p:cNvPr id="17" name="Google Shape;17;p3"/>
          <p:cNvCxnSpPr/>
          <p:nvPr/>
        </p:nvCxnSpPr>
        <p:spPr>
          <a:xfrm>
            <a:off x="7915400" y="826460"/>
            <a:ext cx="4026000" cy="0"/>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18;p3"/>
          <p:cNvCxnSpPr/>
          <p:nvPr/>
        </p:nvCxnSpPr>
        <p:spPr>
          <a:xfrm>
            <a:off x="7839200" y="6553200"/>
            <a:ext cx="4026000" cy="0"/>
          </a:xfrm>
          <a:prstGeom prst="straightConnector1">
            <a:avLst/>
          </a:prstGeom>
          <a:noFill/>
          <a:ln w="19050" cap="flat" cmpd="sng">
            <a:solidFill>
              <a:schemeClr val="dk2"/>
            </a:solidFill>
            <a:prstDash val="solid"/>
            <a:round/>
            <a:headEnd type="none" w="med" len="med"/>
            <a:tailEnd type="none" w="med" len="med"/>
          </a:ln>
        </p:spPr>
      </p:cxnSp>
      <p:pic>
        <p:nvPicPr>
          <p:cNvPr id="8" name="Picture 2" descr="Home | National Institute of Neurological Disorders and Stroke">
            <a:extLst>
              <a:ext uri="{FF2B5EF4-FFF2-40B4-BE49-F238E27FC236}">
                <a16:creationId xmlns:a16="http://schemas.microsoft.com/office/drawing/2014/main" id="{68005EAB-AE87-44C4-B30D-B77E2F97A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400" y="28874"/>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9157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DD0A-5281-4843-B67B-24AEFCD50062}"/>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BC3D38A-243A-E04F-B084-1E402FB41AB2}"/>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37756-4A46-154A-A95F-74C4FEC09DC6}"/>
              </a:ext>
            </a:extLst>
          </p:cNvPr>
          <p:cNvSpPr>
            <a:spLocks noGrp="1"/>
          </p:cNvSpPr>
          <p:nvPr>
            <p:ph type="dt" sz="half" idx="10"/>
          </p:nvPr>
        </p:nvSpPr>
        <p:spPr/>
        <p:txBody>
          <a:bodyPr/>
          <a:lstStyle/>
          <a:p>
            <a:fld id="{914561D4-C5FE-C446-97FB-BC3161E1658E}" type="datetime1">
              <a:rPr lang="en-US" smtClean="0"/>
              <a:t>6/19/2023</a:t>
            </a:fld>
            <a:endParaRPr lang="en-US"/>
          </a:p>
        </p:txBody>
      </p:sp>
      <p:sp>
        <p:nvSpPr>
          <p:cNvPr id="5" name="Footer Placeholder 4">
            <a:extLst>
              <a:ext uri="{FF2B5EF4-FFF2-40B4-BE49-F238E27FC236}">
                <a16:creationId xmlns:a16="http://schemas.microsoft.com/office/drawing/2014/main" id="{557659E9-3183-C641-8676-722245A7876F}"/>
              </a:ext>
            </a:extLst>
          </p:cNvPr>
          <p:cNvSpPr>
            <a:spLocks noGrp="1"/>
          </p:cNvSpPr>
          <p:nvPr>
            <p:ph type="ftr" sz="quarter" idx="11"/>
          </p:nvPr>
        </p:nvSpPr>
        <p:spPr/>
        <p:txBody>
          <a:bodyPr/>
          <a:lstStyle/>
          <a:p>
            <a:r>
              <a:rPr lang="en-US" dirty="0"/>
              <a:t>nia.nih.gov/</a:t>
            </a:r>
            <a:r>
              <a:rPr lang="en-US" dirty="0" err="1"/>
              <a:t>sbir</a:t>
            </a:r>
            <a:endParaRPr lang="en-US" dirty="0"/>
          </a:p>
        </p:txBody>
      </p:sp>
      <p:sp>
        <p:nvSpPr>
          <p:cNvPr id="6" name="Slide Number Placeholder 5">
            <a:extLst>
              <a:ext uri="{FF2B5EF4-FFF2-40B4-BE49-F238E27FC236}">
                <a16:creationId xmlns:a16="http://schemas.microsoft.com/office/drawing/2014/main" id="{DE1A1CF2-DD50-AD4B-9786-41688135416C}"/>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7690196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ADB8-6DA9-9F46-B1A1-D0787EC0E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7466C-E40E-7D43-8580-30A5DC715E41}"/>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3D4BB-D28F-314D-BED3-95B86F38A617}"/>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0D24EA88-E5C1-3A47-939B-98AFDD41256D}"/>
              </a:ext>
            </a:extLst>
          </p:cNvPr>
          <p:cNvSpPr>
            <a:spLocks noGrp="1"/>
          </p:cNvSpPr>
          <p:nvPr>
            <p:ph type="dt" sz="half" idx="10"/>
          </p:nvPr>
        </p:nvSpPr>
        <p:spPr>
          <a:xfrm>
            <a:off x="2032000" y="6321214"/>
            <a:ext cx="1549400" cy="366183"/>
          </a:xfrm>
          <a:prstGeom prst="rect">
            <a:avLst/>
          </a:prstGeom>
        </p:spPr>
        <p:txBody>
          <a:bodyPr vert="horz" lIns="91440" tIns="45720" rIns="91440" bIns="45720" rtlCol="0" anchor="ctr"/>
          <a:lstStyle>
            <a:lvl1pPr algn="l">
              <a:defRPr sz="800">
                <a:solidFill>
                  <a:schemeClr val="tx1">
                    <a:lumMod val="50000"/>
                    <a:lumOff val="50000"/>
                  </a:schemeClr>
                </a:solidFill>
                <a:latin typeface="Arial" panose="020B0604020202020204" pitchFamily="34" charset="0"/>
                <a:cs typeface="Arial" panose="020B0604020202020204" pitchFamily="34" charset="0"/>
              </a:defRPr>
            </a:lvl1pPr>
          </a:lstStyle>
          <a:p>
            <a:fld id="{1773657B-139B-FF45-84F5-2C27B839D43D}" type="datetime1">
              <a:rPr lang="en-US" smtClean="0"/>
              <a:pPr/>
              <a:t>6/19/2023</a:t>
            </a:fld>
            <a:endParaRPr lang="en-US" dirty="0"/>
          </a:p>
        </p:txBody>
      </p:sp>
      <p:sp>
        <p:nvSpPr>
          <p:cNvPr id="11" name="Footer Placeholder 4">
            <a:extLst>
              <a:ext uri="{FF2B5EF4-FFF2-40B4-BE49-F238E27FC236}">
                <a16:creationId xmlns:a16="http://schemas.microsoft.com/office/drawing/2014/main" id="{274F15D8-6D9D-2449-BFC0-18899B58B4E0}"/>
              </a:ext>
            </a:extLst>
          </p:cNvPr>
          <p:cNvSpPr>
            <a:spLocks noGrp="1"/>
          </p:cNvSpPr>
          <p:nvPr>
            <p:ph type="ftr" sz="quarter" idx="3"/>
          </p:nvPr>
        </p:nvSpPr>
        <p:spPr>
          <a:xfrm>
            <a:off x="3439493" y="6321214"/>
            <a:ext cx="7315200" cy="366183"/>
          </a:xfrm>
          <a:prstGeom prst="rect">
            <a:avLst/>
          </a:prstGeom>
        </p:spPr>
        <p:txBody>
          <a:bodyPr vert="horz" lIns="91440" tIns="45720" rIns="91440" bIns="45720" rtlCol="0" anchor="ctr"/>
          <a:lstStyle>
            <a:lvl1pPr algn="r">
              <a:defRPr sz="800" b="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nia.nih.gov/</a:t>
            </a:r>
            <a:r>
              <a:rPr lang="en-US" dirty="0" err="1"/>
              <a:t>sbir</a:t>
            </a:r>
            <a:endParaRPr lang="en-US" dirty="0"/>
          </a:p>
        </p:txBody>
      </p:sp>
      <p:sp>
        <p:nvSpPr>
          <p:cNvPr id="12" name="Slide Number Placeholder 5">
            <a:extLst>
              <a:ext uri="{FF2B5EF4-FFF2-40B4-BE49-F238E27FC236}">
                <a16:creationId xmlns:a16="http://schemas.microsoft.com/office/drawing/2014/main" id="{10EC827C-C205-B441-BBFD-60D01215087A}"/>
              </a:ext>
            </a:extLst>
          </p:cNvPr>
          <p:cNvSpPr>
            <a:spLocks noGrp="1"/>
          </p:cNvSpPr>
          <p:nvPr>
            <p:ph type="sldNum" sz="quarter" idx="4"/>
          </p:nvPr>
        </p:nvSpPr>
        <p:spPr>
          <a:xfrm>
            <a:off x="10666640" y="6321214"/>
            <a:ext cx="533400" cy="366183"/>
          </a:xfrm>
          <a:prstGeom prst="rect">
            <a:avLst/>
          </a:prstGeom>
        </p:spPr>
        <p:txBody>
          <a:bodyPr vert="horz" lIns="91440" tIns="45720" rIns="91440" bIns="45720" rtlCol="0" anchor="ctr"/>
          <a:lstStyle>
            <a:lvl1pPr algn="r">
              <a:defRPr sz="800" b="1">
                <a:solidFill>
                  <a:schemeClr val="tx1">
                    <a:lumMod val="50000"/>
                    <a:lumOff val="50000"/>
                  </a:schemeClr>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28473655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9590-0C92-F444-AEF9-5E1A2A41B754}"/>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405E1-3D08-DF41-B901-A6EA147846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8B5CE218-71D4-684D-BD3D-3FBBAFE531F1}"/>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52EC6-0F9C-4D43-ACFB-1DDFD416651C}"/>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4AE5AD9B-653A-7A4C-A900-D820F39D5B36}"/>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55EDCD-E2B4-084C-805C-F28AE334CE31}"/>
              </a:ext>
            </a:extLst>
          </p:cNvPr>
          <p:cNvSpPr>
            <a:spLocks noGrp="1"/>
          </p:cNvSpPr>
          <p:nvPr>
            <p:ph type="dt" sz="half" idx="10"/>
          </p:nvPr>
        </p:nvSpPr>
        <p:spPr/>
        <p:txBody>
          <a:bodyPr/>
          <a:lstStyle/>
          <a:p>
            <a:fld id="{2E797148-C2B3-8C42-9DC9-B7B7F4FA79E3}" type="datetime1">
              <a:rPr lang="en-US" smtClean="0"/>
              <a:t>6/19/2023</a:t>
            </a:fld>
            <a:endParaRPr lang="en-US"/>
          </a:p>
        </p:txBody>
      </p:sp>
      <p:sp>
        <p:nvSpPr>
          <p:cNvPr id="8" name="Footer Placeholder 7">
            <a:extLst>
              <a:ext uri="{FF2B5EF4-FFF2-40B4-BE49-F238E27FC236}">
                <a16:creationId xmlns:a16="http://schemas.microsoft.com/office/drawing/2014/main" id="{90914E20-9076-DF46-A992-69D05533DAA1}"/>
              </a:ext>
            </a:extLst>
          </p:cNvPr>
          <p:cNvSpPr>
            <a:spLocks noGrp="1"/>
          </p:cNvSpPr>
          <p:nvPr>
            <p:ph type="ftr" sz="quarter" idx="11"/>
          </p:nvPr>
        </p:nvSpPr>
        <p:spPr/>
        <p:txBody>
          <a:bodyPr/>
          <a:lstStyle/>
          <a:p>
            <a:r>
              <a:rPr lang="en-US" dirty="0"/>
              <a:t>nia.nih.gov/</a:t>
            </a:r>
            <a:r>
              <a:rPr lang="en-US" dirty="0" err="1"/>
              <a:t>sbir</a:t>
            </a:r>
            <a:endParaRPr lang="en-US" dirty="0"/>
          </a:p>
        </p:txBody>
      </p:sp>
      <p:sp>
        <p:nvSpPr>
          <p:cNvPr id="9" name="Slide Number Placeholder 8">
            <a:extLst>
              <a:ext uri="{FF2B5EF4-FFF2-40B4-BE49-F238E27FC236}">
                <a16:creationId xmlns:a16="http://schemas.microsoft.com/office/drawing/2014/main" id="{88FCE952-FFD3-9D45-9CFF-4B714E07C50C}"/>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17824356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A47A-23AE-BA4B-BC79-F4C45A61A11C}"/>
              </a:ext>
            </a:extLst>
          </p:cNvPr>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0E508D22-439A-9543-B78E-C2F9518229AE}"/>
              </a:ext>
            </a:extLst>
          </p:cNvPr>
          <p:cNvSpPr>
            <a:spLocks noGrp="1"/>
          </p:cNvSpPr>
          <p:nvPr>
            <p:ph type="dt" sz="half" idx="2"/>
          </p:nvPr>
        </p:nvSpPr>
        <p:spPr>
          <a:xfrm>
            <a:off x="2032000" y="6321214"/>
            <a:ext cx="1549400" cy="366183"/>
          </a:xfrm>
          <a:prstGeom prst="rect">
            <a:avLst/>
          </a:prstGeom>
        </p:spPr>
        <p:txBody>
          <a:bodyPr vert="horz" lIns="91440" tIns="45720" rIns="91440" bIns="45720" rtlCol="0" anchor="ctr"/>
          <a:lstStyle>
            <a:lvl1pPr algn="l">
              <a:defRPr sz="800">
                <a:solidFill>
                  <a:schemeClr val="tx1">
                    <a:lumMod val="50000"/>
                    <a:lumOff val="50000"/>
                  </a:schemeClr>
                </a:solidFill>
                <a:latin typeface="Arial" panose="020B0604020202020204" pitchFamily="34" charset="0"/>
                <a:cs typeface="Arial" panose="020B0604020202020204" pitchFamily="34" charset="0"/>
              </a:defRPr>
            </a:lvl1pPr>
          </a:lstStyle>
          <a:p>
            <a:fld id="{1773657B-139B-FF45-84F5-2C27B839D43D}" type="datetime1">
              <a:rPr lang="en-US" smtClean="0"/>
              <a:pPr/>
              <a:t>6/19/2023</a:t>
            </a:fld>
            <a:endParaRPr lang="en-US" dirty="0"/>
          </a:p>
        </p:txBody>
      </p:sp>
      <p:sp>
        <p:nvSpPr>
          <p:cNvPr id="8" name="Footer Placeholder 4">
            <a:extLst>
              <a:ext uri="{FF2B5EF4-FFF2-40B4-BE49-F238E27FC236}">
                <a16:creationId xmlns:a16="http://schemas.microsoft.com/office/drawing/2014/main" id="{6194812C-05C1-AD4E-8141-8B5DBA18F797}"/>
              </a:ext>
            </a:extLst>
          </p:cNvPr>
          <p:cNvSpPr>
            <a:spLocks noGrp="1"/>
          </p:cNvSpPr>
          <p:nvPr>
            <p:ph type="ftr" sz="quarter" idx="3"/>
          </p:nvPr>
        </p:nvSpPr>
        <p:spPr>
          <a:xfrm>
            <a:off x="3439493" y="6321214"/>
            <a:ext cx="7315200" cy="366183"/>
          </a:xfrm>
          <a:prstGeom prst="rect">
            <a:avLst/>
          </a:prstGeom>
        </p:spPr>
        <p:txBody>
          <a:bodyPr vert="horz" lIns="91440" tIns="45720" rIns="91440" bIns="45720" rtlCol="0" anchor="ctr"/>
          <a:lstStyle>
            <a:lvl1pPr algn="r">
              <a:defRPr sz="800" b="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nia.nih.gov/</a:t>
            </a:r>
            <a:r>
              <a:rPr lang="en-US" dirty="0" err="1"/>
              <a:t>sbir</a:t>
            </a:r>
            <a:endParaRPr lang="en-US" dirty="0"/>
          </a:p>
        </p:txBody>
      </p:sp>
      <p:sp>
        <p:nvSpPr>
          <p:cNvPr id="9" name="Slide Number Placeholder 5">
            <a:extLst>
              <a:ext uri="{FF2B5EF4-FFF2-40B4-BE49-F238E27FC236}">
                <a16:creationId xmlns:a16="http://schemas.microsoft.com/office/drawing/2014/main" id="{DD7D2D11-B2D2-A147-BCD1-DD7D6D74577F}"/>
              </a:ext>
            </a:extLst>
          </p:cNvPr>
          <p:cNvSpPr>
            <a:spLocks noGrp="1"/>
          </p:cNvSpPr>
          <p:nvPr>
            <p:ph type="sldNum" sz="quarter" idx="4"/>
          </p:nvPr>
        </p:nvSpPr>
        <p:spPr>
          <a:xfrm>
            <a:off x="10666640" y="6321214"/>
            <a:ext cx="533400" cy="366183"/>
          </a:xfrm>
          <a:prstGeom prst="rect">
            <a:avLst/>
          </a:prstGeom>
        </p:spPr>
        <p:txBody>
          <a:bodyPr vert="horz" lIns="91440" tIns="45720" rIns="91440" bIns="45720" rtlCol="0" anchor="ctr"/>
          <a:lstStyle>
            <a:lvl1pPr algn="r">
              <a:defRPr sz="800" b="1">
                <a:solidFill>
                  <a:schemeClr val="tx1">
                    <a:lumMod val="50000"/>
                    <a:lumOff val="50000"/>
                  </a:schemeClr>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3077906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A47A-23AE-BA4B-BC79-F4C45A61A11C}"/>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6D468AB0-1F9E-2443-B4C5-007B5D7E7338}"/>
              </a:ext>
            </a:extLst>
          </p:cNvPr>
          <p:cNvSpPr>
            <a:spLocks noGrp="1"/>
          </p:cNvSpPr>
          <p:nvPr>
            <p:ph type="dt" sz="half" idx="10"/>
          </p:nvPr>
        </p:nvSpPr>
        <p:spPr/>
        <p:txBody>
          <a:bodyPr/>
          <a:lstStyle>
            <a:lvl1pPr>
              <a:defRPr>
                <a:solidFill>
                  <a:schemeClr val="bg1"/>
                </a:solidFill>
              </a:defRPr>
            </a:lvl1pPr>
          </a:lstStyle>
          <a:p>
            <a:fld id="{4E10CB5E-39C7-0947-A064-C8E0147122EB}" type="datetime1">
              <a:rPr lang="en-US" smtClean="0"/>
              <a:t>6/19/2023</a:t>
            </a:fld>
            <a:endParaRPr lang="en-US"/>
          </a:p>
        </p:txBody>
      </p:sp>
      <p:sp>
        <p:nvSpPr>
          <p:cNvPr id="4" name="Footer Placeholder 3">
            <a:extLst>
              <a:ext uri="{FF2B5EF4-FFF2-40B4-BE49-F238E27FC236}">
                <a16:creationId xmlns:a16="http://schemas.microsoft.com/office/drawing/2014/main" id="{FC60E907-7599-944A-BFA4-FB785A2A58D6}"/>
              </a:ext>
            </a:extLst>
          </p:cNvPr>
          <p:cNvSpPr>
            <a:spLocks noGrp="1"/>
          </p:cNvSpPr>
          <p:nvPr>
            <p:ph type="ftr" sz="quarter" idx="11"/>
          </p:nvPr>
        </p:nvSpPr>
        <p:spPr/>
        <p:txBody>
          <a:bodyPr/>
          <a:lstStyle>
            <a:lvl1pPr>
              <a:defRPr>
                <a:solidFill>
                  <a:schemeClr val="bg1"/>
                </a:solidFill>
              </a:defRPr>
            </a:lvl1pPr>
          </a:lstStyle>
          <a:p>
            <a:r>
              <a:rPr lang="en-US" dirty="0"/>
              <a:t>nia.nih.gov/</a:t>
            </a:r>
            <a:r>
              <a:rPr lang="en-US" dirty="0" err="1"/>
              <a:t>sbir</a:t>
            </a:r>
            <a:endParaRPr lang="en-US" dirty="0"/>
          </a:p>
        </p:txBody>
      </p:sp>
      <p:sp>
        <p:nvSpPr>
          <p:cNvPr id="5" name="Slide Number Placeholder 4">
            <a:extLst>
              <a:ext uri="{FF2B5EF4-FFF2-40B4-BE49-F238E27FC236}">
                <a16:creationId xmlns:a16="http://schemas.microsoft.com/office/drawing/2014/main" id="{229B9080-9D0F-8A4F-AC9B-FC6C9E51B18F}"/>
              </a:ext>
            </a:extLst>
          </p:cNvPr>
          <p:cNvSpPr>
            <a:spLocks noGrp="1"/>
          </p:cNvSpPr>
          <p:nvPr>
            <p:ph type="sldNum" sz="quarter" idx="12"/>
          </p:nvPr>
        </p:nvSpPr>
        <p:spPr/>
        <p:txBody>
          <a:bodyPr/>
          <a:lstStyle>
            <a:lvl1pPr>
              <a:defRPr>
                <a:solidFill>
                  <a:schemeClr val="bg1"/>
                </a:solidFill>
              </a:defRPr>
            </a:lvl1pPr>
          </a:lstStyle>
          <a:p>
            <a:fld id="{DF2B0AD1-0EF7-9D40-8A01-BB783B2218F0}" type="slidenum">
              <a:rPr lang="en-US" smtClean="0"/>
              <a:pPr/>
              <a:t>‹#›</a:t>
            </a:fld>
            <a:endParaRPr lang="en-US"/>
          </a:p>
        </p:txBody>
      </p:sp>
      <p:sp>
        <p:nvSpPr>
          <p:cNvPr id="26" name="Rectangle 25">
            <a:extLst>
              <a:ext uri="{FF2B5EF4-FFF2-40B4-BE49-F238E27FC236}">
                <a16:creationId xmlns:a16="http://schemas.microsoft.com/office/drawing/2014/main" id="{BBBB37CB-51FE-D84A-A2A5-C3DAAE301E3E}"/>
              </a:ext>
            </a:extLst>
          </p:cNvPr>
          <p:cNvSpPr/>
          <p:nvPr userDrawn="1"/>
        </p:nvSpPr>
        <p:spPr>
          <a:xfrm>
            <a:off x="304800" y="0"/>
            <a:ext cx="11582400" cy="148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18">
            <a:extLst>
              <a:ext uri="{FF2B5EF4-FFF2-40B4-BE49-F238E27FC236}">
                <a16:creationId xmlns:a16="http://schemas.microsoft.com/office/drawing/2014/main" id="{D6BD10E4-E7AF-0D4C-8923-3DC695262A9E}"/>
              </a:ext>
            </a:extLst>
          </p:cNvPr>
          <p:cNvSpPr/>
          <p:nvPr userDrawn="1"/>
        </p:nvSpPr>
        <p:spPr>
          <a:xfrm>
            <a:off x="3269533"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18">
            <a:extLst>
              <a:ext uri="{FF2B5EF4-FFF2-40B4-BE49-F238E27FC236}">
                <a16:creationId xmlns:a16="http://schemas.microsoft.com/office/drawing/2014/main" id="{53A82DA1-D6FB-B240-842E-5644F1FCEDE9}"/>
              </a:ext>
            </a:extLst>
          </p:cNvPr>
          <p:cNvSpPr/>
          <p:nvPr userDrawn="1"/>
        </p:nvSpPr>
        <p:spPr>
          <a:xfrm>
            <a:off x="385274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618BDCE7-4820-E341-82E9-13E2A22DE297}"/>
              </a:ext>
            </a:extLst>
          </p:cNvPr>
          <p:cNvSpPr/>
          <p:nvPr userDrawn="1"/>
        </p:nvSpPr>
        <p:spPr>
          <a:xfrm>
            <a:off x="7848600" y="0"/>
            <a:ext cx="4038600" cy="1486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18">
            <a:extLst>
              <a:ext uri="{FF2B5EF4-FFF2-40B4-BE49-F238E27FC236}">
                <a16:creationId xmlns:a16="http://schemas.microsoft.com/office/drawing/2014/main" id="{42D09326-1FE2-F64C-B77B-011C2BE4F897}"/>
              </a:ext>
            </a:extLst>
          </p:cNvPr>
          <p:cNvSpPr/>
          <p:nvPr userDrawn="1"/>
        </p:nvSpPr>
        <p:spPr>
          <a:xfrm>
            <a:off x="542371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18">
            <a:extLst>
              <a:ext uri="{FF2B5EF4-FFF2-40B4-BE49-F238E27FC236}">
                <a16:creationId xmlns:a16="http://schemas.microsoft.com/office/drawing/2014/main" id="{1BB58307-53C7-D243-AED5-0D2679F4683D}"/>
              </a:ext>
            </a:extLst>
          </p:cNvPr>
          <p:cNvSpPr/>
          <p:nvPr userDrawn="1"/>
        </p:nvSpPr>
        <p:spPr>
          <a:xfrm>
            <a:off x="78305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18">
            <a:extLst>
              <a:ext uri="{FF2B5EF4-FFF2-40B4-BE49-F238E27FC236}">
                <a16:creationId xmlns:a16="http://schemas.microsoft.com/office/drawing/2014/main" id="{9831F6BD-6B08-324E-9C3C-57FB703B3B64}"/>
              </a:ext>
            </a:extLst>
          </p:cNvPr>
          <p:cNvSpPr/>
          <p:nvPr userDrawn="1"/>
        </p:nvSpPr>
        <p:spPr>
          <a:xfrm>
            <a:off x="972387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18">
            <a:extLst>
              <a:ext uri="{FF2B5EF4-FFF2-40B4-BE49-F238E27FC236}">
                <a16:creationId xmlns:a16="http://schemas.microsoft.com/office/drawing/2014/main" id="{B7942E31-38E2-5C4C-80BD-74268A889CEA}"/>
              </a:ext>
            </a:extLst>
          </p:cNvPr>
          <p:cNvSpPr/>
          <p:nvPr userDrawn="1"/>
        </p:nvSpPr>
        <p:spPr>
          <a:xfrm>
            <a:off x="567790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18">
            <a:extLst>
              <a:ext uri="{FF2B5EF4-FFF2-40B4-BE49-F238E27FC236}">
                <a16:creationId xmlns:a16="http://schemas.microsoft.com/office/drawing/2014/main" id="{938017A7-9C9F-034B-B7EC-C5C5B8B39D2A}"/>
              </a:ext>
            </a:extLst>
          </p:cNvPr>
          <p:cNvSpPr/>
          <p:nvPr userDrawn="1"/>
        </p:nvSpPr>
        <p:spPr>
          <a:xfrm>
            <a:off x="75638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296696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A38E1-DFA6-8A4F-8C45-759F63BA0331}"/>
              </a:ext>
            </a:extLst>
          </p:cNvPr>
          <p:cNvSpPr>
            <a:spLocks noGrp="1"/>
          </p:cNvSpPr>
          <p:nvPr>
            <p:ph type="dt" sz="half" idx="10"/>
          </p:nvPr>
        </p:nvSpPr>
        <p:spPr/>
        <p:txBody>
          <a:bodyPr/>
          <a:lstStyle>
            <a:lvl1pPr>
              <a:defRPr>
                <a:solidFill>
                  <a:schemeClr val="bg1"/>
                </a:solidFill>
              </a:defRPr>
            </a:lvl1pPr>
          </a:lstStyle>
          <a:p>
            <a:fld id="{BE27A1EA-F408-BC40-B3A9-4A36976771A6}" type="datetime1">
              <a:rPr lang="en-US" smtClean="0"/>
              <a:t>6/19/2023</a:t>
            </a:fld>
            <a:endParaRPr lang="en-US"/>
          </a:p>
        </p:txBody>
      </p:sp>
      <p:sp>
        <p:nvSpPr>
          <p:cNvPr id="3" name="Footer Placeholder 2">
            <a:extLst>
              <a:ext uri="{FF2B5EF4-FFF2-40B4-BE49-F238E27FC236}">
                <a16:creationId xmlns:a16="http://schemas.microsoft.com/office/drawing/2014/main" id="{E1E17573-B3CE-454F-8D70-E8A676C46F0B}"/>
              </a:ext>
            </a:extLst>
          </p:cNvPr>
          <p:cNvSpPr>
            <a:spLocks noGrp="1"/>
          </p:cNvSpPr>
          <p:nvPr>
            <p:ph type="ftr" sz="quarter" idx="11"/>
          </p:nvPr>
        </p:nvSpPr>
        <p:spPr/>
        <p:txBody>
          <a:bodyPr/>
          <a:lstStyle>
            <a:lvl1pPr>
              <a:defRPr>
                <a:solidFill>
                  <a:schemeClr val="bg1"/>
                </a:solidFill>
              </a:defRPr>
            </a:lvl1pPr>
          </a:lstStyle>
          <a:p>
            <a:r>
              <a:rPr lang="en-US" dirty="0"/>
              <a:t>nia.nih.gov/</a:t>
            </a:r>
            <a:r>
              <a:rPr lang="en-US" dirty="0" err="1"/>
              <a:t>sbir</a:t>
            </a:r>
            <a:endParaRPr lang="en-US" dirty="0"/>
          </a:p>
        </p:txBody>
      </p:sp>
      <p:sp>
        <p:nvSpPr>
          <p:cNvPr id="4" name="Slide Number Placeholder 3">
            <a:extLst>
              <a:ext uri="{FF2B5EF4-FFF2-40B4-BE49-F238E27FC236}">
                <a16:creationId xmlns:a16="http://schemas.microsoft.com/office/drawing/2014/main" id="{64A4F3C1-3820-224B-B195-0F6E727418B0}"/>
              </a:ext>
            </a:extLst>
          </p:cNvPr>
          <p:cNvSpPr>
            <a:spLocks noGrp="1"/>
          </p:cNvSpPr>
          <p:nvPr>
            <p:ph type="sldNum" sz="quarter" idx="12"/>
          </p:nvPr>
        </p:nvSpPr>
        <p:spPr/>
        <p:txBody>
          <a:bodyPr/>
          <a:lstStyle>
            <a:lvl1pPr>
              <a:defRPr>
                <a:solidFill>
                  <a:schemeClr val="bg1"/>
                </a:solidFill>
              </a:defRPr>
            </a:lvl1pPr>
          </a:lstStyle>
          <a:p>
            <a:fld id="{DF2B0AD1-0EF7-9D40-8A01-BB783B2218F0}" type="slidenum">
              <a:rPr lang="en-US" smtClean="0"/>
              <a:pPr/>
              <a:t>‹#›</a:t>
            </a:fld>
            <a:endParaRPr lang="en-US"/>
          </a:p>
        </p:txBody>
      </p:sp>
      <p:sp>
        <p:nvSpPr>
          <p:cNvPr id="9" name="Rectangle 8">
            <a:extLst>
              <a:ext uri="{FF2B5EF4-FFF2-40B4-BE49-F238E27FC236}">
                <a16:creationId xmlns:a16="http://schemas.microsoft.com/office/drawing/2014/main" id="{04259697-F18D-8844-8CDB-DDF7463756DA}"/>
              </a:ext>
            </a:extLst>
          </p:cNvPr>
          <p:cNvSpPr/>
          <p:nvPr userDrawn="1"/>
        </p:nvSpPr>
        <p:spPr>
          <a:xfrm>
            <a:off x="304800" y="0"/>
            <a:ext cx="11582400" cy="148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18">
            <a:extLst>
              <a:ext uri="{FF2B5EF4-FFF2-40B4-BE49-F238E27FC236}">
                <a16:creationId xmlns:a16="http://schemas.microsoft.com/office/drawing/2014/main" id="{3FEC7643-81F5-574C-A118-5ABCAF18F3D8}"/>
              </a:ext>
            </a:extLst>
          </p:cNvPr>
          <p:cNvSpPr/>
          <p:nvPr userDrawn="1"/>
        </p:nvSpPr>
        <p:spPr>
          <a:xfrm>
            <a:off x="3269533"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8">
            <a:extLst>
              <a:ext uri="{FF2B5EF4-FFF2-40B4-BE49-F238E27FC236}">
                <a16:creationId xmlns:a16="http://schemas.microsoft.com/office/drawing/2014/main" id="{D2694274-5388-5B4E-AC81-193AC5392ACA}"/>
              </a:ext>
            </a:extLst>
          </p:cNvPr>
          <p:cNvSpPr/>
          <p:nvPr userDrawn="1"/>
        </p:nvSpPr>
        <p:spPr>
          <a:xfrm>
            <a:off x="385274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833B7BFE-494A-DE47-897E-C7C49AE78DB1}"/>
              </a:ext>
            </a:extLst>
          </p:cNvPr>
          <p:cNvSpPr/>
          <p:nvPr userDrawn="1"/>
        </p:nvSpPr>
        <p:spPr>
          <a:xfrm>
            <a:off x="7848600" y="0"/>
            <a:ext cx="4038600" cy="1486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8">
            <a:extLst>
              <a:ext uri="{FF2B5EF4-FFF2-40B4-BE49-F238E27FC236}">
                <a16:creationId xmlns:a16="http://schemas.microsoft.com/office/drawing/2014/main" id="{F0C9CE02-CF75-BE45-8CA8-6E9550D2C33B}"/>
              </a:ext>
            </a:extLst>
          </p:cNvPr>
          <p:cNvSpPr/>
          <p:nvPr userDrawn="1"/>
        </p:nvSpPr>
        <p:spPr>
          <a:xfrm>
            <a:off x="542371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8">
            <a:extLst>
              <a:ext uri="{FF2B5EF4-FFF2-40B4-BE49-F238E27FC236}">
                <a16:creationId xmlns:a16="http://schemas.microsoft.com/office/drawing/2014/main" id="{054EF9F4-5A0B-4C41-899F-E54DB9683D59}"/>
              </a:ext>
            </a:extLst>
          </p:cNvPr>
          <p:cNvSpPr/>
          <p:nvPr userDrawn="1"/>
        </p:nvSpPr>
        <p:spPr>
          <a:xfrm>
            <a:off x="78305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8">
            <a:extLst>
              <a:ext uri="{FF2B5EF4-FFF2-40B4-BE49-F238E27FC236}">
                <a16:creationId xmlns:a16="http://schemas.microsoft.com/office/drawing/2014/main" id="{7D4FD395-C1FD-0846-BD5F-4A308F8269C2}"/>
              </a:ext>
            </a:extLst>
          </p:cNvPr>
          <p:cNvSpPr/>
          <p:nvPr userDrawn="1"/>
        </p:nvSpPr>
        <p:spPr>
          <a:xfrm>
            <a:off x="972387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8">
            <a:extLst>
              <a:ext uri="{FF2B5EF4-FFF2-40B4-BE49-F238E27FC236}">
                <a16:creationId xmlns:a16="http://schemas.microsoft.com/office/drawing/2014/main" id="{020B552F-4751-8C44-A38E-9C522CC1E529}"/>
              </a:ext>
            </a:extLst>
          </p:cNvPr>
          <p:cNvSpPr/>
          <p:nvPr userDrawn="1"/>
        </p:nvSpPr>
        <p:spPr>
          <a:xfrm>
            <a:off x="567790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8">
            <a:extLst>
              <a:ext uri="{FF2B5EF4-FFF2-40B4-BE49-F238E27FC236}">
                <a16:creationId xmlns:a16="http://schemas.microsoft.com/office/drawing/2014/main" id="{9D120494-8E4C-DB49-8875-217F9AD0BD52}"/>
              </a:ext>
            </a:extLst>
          </p:cNvPr>
          <p:cNvSpPr/>
          <p:nvPr userDrawn="1"/>
        </p:nvSpPr>
        <p:spPr>
          <a:xfrm>
            <a:off x="75638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85869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4616" y="251747"/>
            <a:ext cx="7524115" cy="387799"/>
          </a:xfrm>
          <a:prstGeom prst="rect">
            <a:avLst/>
          </a:prstGeom>
        </p:spPr>
        <p:txBody>
          <a:bodyPr wrap="square" lIns="0" tIns="0" rIns="0" bIns="0">
            <a:spAutoFit/>
          </a:bodyPr>
          <a:lstStyle>
            <a:lvl1pPr>
              <a:defRPr sz="2800" b="1" i="0">
                <a:solidFill>
                  <a:srgbClr val="005486"/>
                </a:solidFill>
                <a:latin typeface="Century Gothic"/>
                <a:cs typeface="Century Gothic"/>
              </a:defRPr>
            </a:lvl1pPr>
          </a:lstStyle>
          <a:p>
            <a:endParaRPr/>
          </a:p>
        </p:txBody>
      </p:sp>
      <p:sp>
        <p:nvSpPr>
          <p:cNvPr id="3" name="Holder 3"/>
          <p:cNvSpPr>
            <a:spLocks noGrp="1"/>
          </p:cNvSpPr>
          <p:nvPr>
            <p:ph type="subTitle" idx="4"/>
          </p:nvPr>
        </p:nvSpPr>
        <p:spPr>
          <a:xfrm>
            <a:off x="1828800" y="3840481"/>
            <a:ext cx="8534400" cy="2667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07847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8EFC93-6169-C64D-BCB7-98D1B91389A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F5AD7F7-4606-5244-9BED-0E5930FFEAA7}"/>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576232" y="3419414"/>
            <a:ext cx="11024168" cy="502148"/>
          </a:xfrm>
        </p:spPr>
        <p:txBody>
          <a:bodyPr lIns="0"/>
          <a:lstStyle>
            <a:lvl1pPr marL="0" indent="0">
              <a:buNone/>
              <a:defRPr sz="4000" b="1">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7" name="Text Placeholder 2"/>
          <p:cNvSpPr>
            <a:spLocks noGrp="1"/>
          </p:cNvSpPr>
          <p:nvPr>
            <p:ph type="body" idx="13" hasCustomPrompt="1"/>
          </p:nvPr>
        </p:nvSpPr>
        <p:spPr>
          <a:xfrm>
            <a:off x="576232" y="3997750"/>
            <a:ext cx="11024168" cy="1012739"/>
          </a:xfrm>
        </p:spPr>
        <p:txBody>
          <a:bodyPr lIns="0">
            <a:noAutofit/>
          </a:bodyPr>
          <a:lstStyle>
            <a:lvl1pPr marL="0" indent="0">
              <a:buNone/>
              <a:defRPr sz="3600" b="0">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Professional Title, Branch or Division</a:t>
            </a:r>
          </a:p>
        </p:txBody>
      </p:sp>
      <p:sp>
        <p:nvSpPr>
          <p:cNvPr id="14" name="Text Placeholder 2"/>
          <p:cNvSpPr>
            <a:spLocks noGrp="1"/>
          </p:cNvSpPr>
          <p:nvPr>
            <p:ph type="body" idx="14" hasCustomPrompt="1"/>
          </p:nvPr>
        </p:nvSpPr>
        <p:spPr>
          <a:xfrm>
            <a:off x="576232" y="5086676"/>
            <a:ext cx="11024168" cy="450687"/>
          </a:xfrm>
        </p:spPr>
        <p:txBody>
          <a:bodyPr lIns="0">
            <a:noAutofit/>
          </a:bodyPr>
          <a:lstStyle>
            <a:lvl1pPr marL="0" indent="0">
              <a:buNone/>
              <a:defRPr sz="3200" b="0">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Date</a:t>
            </a:r>
          </a:p>
        </p:txBody>
      </p:sp>
      <p:sp>
        <p:nvSpPr>
          <p:cNvPr id="2" name="Title 1"/>
          <p:cNvSpPr>
            <a:spLocks noGrp="1"/>
          </p:cNvSpPr>
          <p:nvPr>
            <p:ph type="title" hasCustomPrompt="1"/>
          </p:nvPr>
        </p:nvSpPr>
        <p:spPr>
          <a:xfrm>
            <a:off x="576071" y="880713"/>
            <a:ext cx="11039858" cy="2447855"/>
          </a:xfrm>
        </p:spPr>
        <p:txBody>
          <a:bodyPr lIns="0" anchor="b" anchorCtr="0">
            <a:normAutofit/>
          </a:bodyPr>
          <a:lstStyle>
            <a:lvl1pPr>
              <a:defRPr sz="5400" b="1">
                <a:ln>
                  <a:noFill/>
                </a:ln>
                <a:solidFill>
                  <a:schemeClr val="accent6"/>
                </a:solidFill>
              </a:defRPr>
            </a:lvl1pPr>
          </a:lstStyle>
          <a:p>
            <a:r>
              <a:rPr lang="en-US"/>
              <a:t>Talk Title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071" y="5604370"/>
            <a:ext cx="900103" cy="90430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52012" y="5844456"/>
            <a:ext cx="2157819" cy="45068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33871" y="5700983"/>
            <a:ext cx="1530351" cy="711277"/>
          </a:xfrm>
          <a:prstGeom prst="rect">
            <a:avLst/>
          </a:prstGeom>
        </p:spPr>
      </p:pic>
    </p:spTree>
    <p:extLst>
      <p:ext uri="{BB962C8B-B14F-4D97-AF65-F5344CB8AC3E}">
        <p14:creationId xmlns:p14="http://schemas.microsoft.com/office/powerpoint/2010/main" val="2014020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5400">
                <a:solidFill>
                  <a:schemeClr val="accent6"/>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6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8"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Tree>
    <p:extLst>
      <p:ext uri="{BB962C8B-B14F-4D97-AF65-F5344CB8AC3E}">
        <p14:creationId xmlns:p14="http://schemas.microsoft.com/office/powerpoint/2010/main" val="2767400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6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8"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Tree>
    <p:extLst>
      <p:ext uri="{BB962C8B-B14F-4D97-AF65-F5344CB8AC3E}">
        <p14:creationId xmlns:p14="http://schemas.microsoft.com/office/powerpoint/2010/main" val="4117283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subTitle" idx="1"/>
          </p:nvPr>
        </p:nvSpPr>
        <p:spPr>
          <a:xfrm>
            <a:off x="952400" y="1371600"/>
            <a:ext cx="10287200" cy="47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Font typeface="Cabin"/>
              <a:buAutoNum type="arabicPeriod"/>
              <a:defRPr sz="1733">
                <a:latin typeface="Cabin"/>
                <a:ea typeface="Cabin"/>
                <a:cs typeface="Cabin"/>
                <a:sym typeface="Cabin"/>
              </a:defRPr>
            </a:lvl1pPr>
            <a:lvl2pPr lvl="1" rtl="0">
              <a:lnSpc>
                <a:spcPct val="100000"/>
              </a:lnSpc>
              <a:spcBef>
                <a:spcPts val="0"/>
              </a:spcBef>
              <a:spcAft>
                <a:spcPts val="0"/>
              </a:spcAft>
              <a:buClr>
                <a:srgbClr val="434343"/>
              </a:buClr>
              <a:buSzPts val="1200"/>
              <a:buFont typeface="Roboto Condensed Light"/>
              <a:buAutoNum type="alphaLcPeriod"/>
              <a:defRPr sz="1600">
                <a:latin typeface="Cabin"/>
                <a:ea typeface="Cabin"/>
                <a:cs typeface="Cabin"/>
                <a:sym typeface="Cabin"/>
              </a:defRPr>
            </a:lvl2pPr>
            <a:lvl3pPr lvl="2" rtl="0">
              <a:lnSpc>
                <a:spcPct val="100000"/>
              </a:lnSpc>
              <a:spcBef>
                <a:spcPts val="0"/>
              </a:spcBef>
              <a:spcAft>
                <a:spcPts val="0"/>
              </a:spcAft>
              <a:buClr>
                <a:srgbClr val="434343"/>
              </a:buClr>
              <a:buSzPts val="1200"/>
              <a:buFont typeface="Roboto Condensed Light"/>
              <a:buAutoNum type="romanLcPeriod"/>
              <a:defRPr sz="1600">
                <a:latin typeface="Cabin"/>
                <a:ea typeface="Cabin"/>
                <a:cs typeface="Cabin"/>
                <a:sym typeface="Cabin"/>
              </a:defRPr>
            </a:lvl3pPr>
            <a:lvl4pPr lvl="3" rtl="0">
              <a:lnSpc>
                <a:spcPct val="100000"/>
              </a:lnSpc>
              <a:spcBef>
                <a:spcPts val="0"/>
              </a:spcBef>
              <a:spcAft>
                <a:spcPts val="0"/>
              </a:spcAft>
              <a:buClr>
                <a:srgbClr val="434343"/>
              </a:buClr>
              <a:buSzPts val="1200"/>
              <a:buFont typeface="Roboto Condensed Light"/>
              <a:buAutoNum type="arabicPeriod"/>
              <a:defRPr sz="1600">
                <a:latin typeface="Cabin"/>
                <a:ea typeface="Cabin"/>
                <a:cs typeface="Cabin"/>
                <a:sym typeface="Cabin"/>
              </a:defRPr>
            </a:lvl4pPr>
            <a:lvl5pPr lvl="4" rtl="0">
              <a:lnSpc>
                <a:spcPct val="100000"/>
              </a:lnSpc>
              <a:spcBef>
                <a:spcPts val="0"/>
              </a:spcBef>
              <a:spcAft>
                <a:spcPts val="0"/>
              </a:spcAft>
              <a:buClr>
                <a:srgbClr val="434343"/>
              </a:buClr>
              <a:buSzPts val="1200"/>
              <a:buFont typeface="Roboto Condensed Light"/>
              <a:buAutoNum type="alphaLcPeriod"/>
              <a:defRPr sz="1600">
                <a:latin typeface="Cabin"/>
                <a:ea typeface="Cabin"/>
                <a:cs typeface="Cabin"/>
                <a:sym typeface="Cabin"/>
              </a:defRPr>
            </a:lvl5pPr>
            <a:lvl6pPr lvl="5" rtl="0">
              <a:lnSpc>
                <a:spcPct val="100000"/>
              </a:lnSpc>
              <a:spcBef>
                <a:spcPts val="0"/>
              </a:spcBef>
              <a:spcAft>
                <a:spcPts val="0"/>
              </a:spcAft>
              <a:buClr>
                <a:srgbClr val="434343"/>
              </a:buClr>
              <a:buSzPts val="1200"/>
              <a:buFont typeface="Roboto Condensed Light"/>
              <a:buAutoNum type="romanLcPeriod"/>
              <a:defRPr sz="1600">
                <a:latin typeface="Cabin"/>
                <a:ea typeface="Cabin"/>
                <a:cs typeface="Cabin"/>
                <a:sym typeface="Cabin"/>
              </a:defRPr>
            </a:lvl6pPr>
            <a:lvl7pPr lvl="6" rtl="0">
              <a:lnSpc>
                <a:spcPct val="100000"/>
              </a:lnSpc>
              <a:spcBef>
                <a:spcPts val="0"/>
              </a:spcBef>
              <a:spcAft>
                <a:spcPts val="0"/>
              </a:spcAft>
              <a:buClr>
                <a:srgbClr val="434343"/>
              </a:buClr>
              <a:buSzPts val="1200"/>
              <a:buFont typeface="Roboto Condensed Light"/>
              <a:buAutoNum type="arabicPeriod"/>
              <a:defRPr sz="1600">
                <a:latin typeface="Cabin"/>
                <a:ea typeface="Cabin"/>
                <a:cs typeface="Cabin"/>
                <a:sym typeface="Cabin"/>
              </a:defRPr>
            </a:lvl7pPr>
            <a:lvl8pPr lvl="7" rtl="0">
              <a:lnSpc>
                <a:spcPct val="100000"/>
              </a:lnSpc>
              <a:spcBef>
                <a:spcPts val="0"/>
              </a:spcBef>
              <a:spcAft>
                <a:spcPts val="0"/>
              </a:spcAft>
              <a:buClr>
                <a:srgbClr val="434343"/>
              </a:buClr>
              <a:buSzPts val="1200"/>
              <a:buFont typeface="Roboto Condensed Light"/>
              <a:buAutoNum type="alphaLcPeriod"/>
              <a:defRPr sz="1600">
                <a:latin typeface="Cabin"/>
                <a:ea typeface="Cabin"/>
                <a:cs typeface="Cabin"/>
                <a:sym typeface="Cabin"/>
              </a:defRPr>
            </a:lvl8pPr>
            <a:lvl9pPr lvl="8" rtl="0">
              <a:lnSpc>
                <a:spcPct val="100000"/>
              </a:lnSpc>
              <a:spcBef>
                <a:spcPts val="0"/>
              </a:spcBef>
              <a:spcAft>
                <a:spcPts val="0"/>
              </a:spcAft>
              <a:buClr>
                <a:srgbClr val="434343"/>
              </a:buClr>
              <a:buSzPts val="1200"/>
              <a:buFont typeface="Roboto Condensed Light"/>
              <a:buAutoNum type="romanLcPeriod"/>
              <a:defRPr sz="1600">
                <a:latin typeface="Cabin"/>
                <a:ea typeface="Cabin"/>
                <a:cs typeface="Cabin"/>
                <a:sym typeface="Cabin"/>
              </a:defRPr>
            </a:lvl9pPr>
          </a:lstStyle>
          <a:p>
            <a:r>
              <a:rPr lang="en-US"/>
              <a:t>Click to edit Master subtitle style</a:t>
            </a:r>
            <a:endParaRPr/>
          </a:p>
        </p:txBody>
      </p:sp>
      <p:sp>
        <p:nvSpPr>
          <p:cNvPr id="21" name="Google Shape;21;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cxnSp>
        <p:nvCxnSpPr>
          <p:cNvPr id="22" name="Google Shape;22;p4"/>
          <p:cNvCxnSpPr/>
          <p:nvPr/>
        </p:nvCxnSpPr>
        <p:spPr>
          <a:xfrm rot="10800000">
            <a:off x="304800" y="326800"/>
            <a:ext cx="0" cy="2082800"/>
          </a:xfrm>
          <a:prstGeom prst="straightConnector1">
            <a:avLst/>
          </a:prstGeom>
          <a:noFill/>
          <a:ln w="19050" cap="flat" cmpd="sng">
            <a:solidFill>
              <a:schemeClr val="dk2"/>
            </a:solidFill>
            <a:prstDash val="solid"/>
            <a:round/>
            <a:headEnd type="none" w="med" len="med"/>
            <a:tailEnd type="none" w="med" len="med"/>
          </a:ln>
        </p:spPr>
      </p:cxnSp>
      <p:cxnSp>
        <p:nvCxnSpPr>
          <p:cNvPr id="23" name="Google Shape;23;p4"/>
          <p:cNvCxnSpPr/>
          <p:nvPr/>
        </p:nvCxnSpPr>
        <p:spPr>
          <a:xfrm rot="-5400000">
            <a:off x="9852200" y="4518200"/>
            <a:ext cx="4026000" cy="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490525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lIns="0" anchor="b">
            <a:noAutofit/>
          </a:bodyPr>
          <a:lstStyle>
            <a:lvl1pPr algn="l">
              <a:defRPr sz="5400">
                <a:solidFill>
                  <a:schemeClr val="accent6"/>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lIns="0"/>
          <a:lstStyle>
            <a:lvl1pPr marL="0" indent="0" algn="l">
              <a:buNone/>
              <a:defRPr sz="36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11"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Tree>
    <p:extLst>
      <p:ext uri="{BB962C8B-B14F-4D97-AF65-F5344CB8AC3E}">
        <p14:creationId xmlns:p14="http://schemas.microsoft.com/office/powerpoint/2010/main" val="39107301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3560"/>
            <a:ext cx="11039856" cy="4362873"/>
          </a:xfrm>
        </p:spPr>
        <p:txBody>
          <a:bodyPr/>
          <a:lstStyle/>
          <a:p>
            <a:pPr lvl="0"/>
            <a:r>
              <a:rPr lang="en-US"/>
              <a:t>Click to edit Master text styles</a:t>
            </a:r>
          </a:p>
          <a:p>
            <a:pPr lvl="1"/>
            <a:r>
              <a:rPr lang="en-US"/>
              <a:t>Second level</a:t>
            </a:r>
          </a:p>
        </p:txBody>
      </p:sp>
      <p:sp>
        <p:nvSpPr>
          <p:cNvPr id="7" name="Title 1"/>
          <p:cNvSpPr>
            <a:spLocks noGrp="1"/>
          </p:cNvSpPr>
          <p:nvPr>
            <p:ph type="title"/>
          </p:nvPr>
        </p:nvSpPr>
        <p:spPr>
          <a:xfrm>
            <a:off x="576071" y="350520"/>
            <a:ext cx="11039858" cy="1356360"/>
          </a:xfrm>
        </p:spPr>
        <p:txBody>
          <a:bodyPr lIns="0" anchor="ctr" anchorCtr="0">
            <a:noAutofit/>
          </a:bodyPr>
          <a:lstStyle>
            <a:lvl1pPr>
              <a:defRPr sz="4400"/>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11"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Tree>
    <p:extLst>
      <p:ext uri="{BB962C8B-B14F-4D97-AF65-F5344CB8AC3E}">
        <p14:creationId xmlns:p14="http://schemas.microsoft.com/office/powerpoint/2010/main" val="1660800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
        <p:nvSpPr>
          <p:cNvPr id="6" name="Title 1"/>
          <p:cNvSpPr>
            <a:spLocks noGrp="1"/>
          </p:cNvSpPr>
          <p:nvPr>
            <p:ph type="title"/>
          </p:nvPr>
        </p:nvSpPr>
        <p:spPr>
          <a:xfrm>
            <a:off x="576071" y="350520"/>
            <a:ext cx="11039858" cy="1356360"/>
          </a:xfrm>
        </p:spPr>
        <p:txBody>
          <a:bodyPr lIns="0" anchor="ctr" anchorCtr="0">
            <a:noAutofit/>
          </a:bodyPr>
          <a:lstStyle>
            <a:lvl1pPr>
              <a:defRPr sz="4400"/>
            </a:lvl1pPr>
          </a:lstStyle>
          <a:p>
            <a:r>
              <a:rPr lang="en-US"/>
              <a:t>Click to edit Master title style</a:t>
            </a:r>
          </a:p>
        </p:txBody>
      </p:sp>
    </p:spTree>
    <p:extLst>
      <p:ext uri="{BB962C8B-B14F-4D97-AF65-F5344CB8AC3E}">
        <p14:creationId xmlns:p14="http://schemas.microsoft.com/office/powerpoint/2010/main" val="42136830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276088" cy="4362873"/>
          </a:xfrm>
        </p:spPr>
        <p:txBody>
          <a:bodyPr anchor="t" anchorCtr="0">
            <a:noAutofit/>
          </a:bodyPr>
          <a:lstStyle>
            <a:lvl1pPr>
              <a:defRPr sz="3600"/>
            </a:lvl1pPr>
            <a:lvl2pPr>
              <a:defRPr sz="3600"/>
            </a:lvl2pPr>
            <a:lvl3pPr>
              <a:defRPr sz="1800"/>
            </a:lvl3pPr>
            <a:lvl4pPr>
              <a:defRPr sz="1600"/>
            </a:lvl4pPr>
            <a:lvl5pPr>
              <a:defRPr sz="1600"/>
            </a:lvl5pPr>
          </a:lstStyle>
          <a:p>
            <a:pPr lvl="0"/>
            <a:r>
              <a:rPr lang="en-US"/>
              <a:t>Click to edit Master text styles</a:t>
            </a:r>
          </a:p>
        </p:txBody>
      </p:sp>
      <p:sp>
        <p:nvSpPr>
          <p:cNvPr id="4" name="Content Placeholder 3"/>
          <p:cNvSpPr>
            <a:spLocks noGrp="1"/>
          </p:cNvSpPr>
          <p:nvPr>
            <p:ph sz="half" idx="2"/>
          </p:nvPr>
        </p:nvSpPr>
        <p:spPr>
          <a:xfrm>
            <a:off x="6061166" y="1813560"/>
            <a:ext cx="5554762" cy="4362873"/>
          </a:xfrm>
        </p:spPr>
        <p:txBody>
          <a:bodyPr anchor="t" anchorCtr="0">
            <a:noAutofit/>
          </a:bodyPr>
          <a:lstStyle>
            <a:lvl1pPr>
              <a:defRPr sz="3600"/>
            </a:lvl1pPr>
            <a:lvl2pPr>
              <a:defRPr sz="3600"/>
            </a:lvl2pPr>
            <a:lvl3pPr>
              <a:defRPr sz="1800"/>
            </a:lvl3pPr>
            <a:lvl4pPr>
              <a:defRPr sz="1600"/>
            </a:lvl4pPr>
            <a:lvl5pPr>
              <a:defRPr sz="1600"/>
            </a:lvl5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12"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
        <p:nvSpPr>
          <p:cNvPr id="9" name="Title 1"/>
          <p:cNvSpPr>
            <a:spLocks noGrp="1"/>
          </p:cNvSpPr>
          <p:nvPr>
            <p:ph type="title"/>
          </p:nvPr>
        </p:nvSpPr>
        <p:spPr>
          <a:xfrm>
            <a:off x="576071" y="350520"/>
            <a:ext cx="11039858" cy="1356360"/>
          </a:xfrm>
        </p:spPr>
        <p:txBody>
          <a:bodyPr lIns="0" anchor="ctr" anchorCtr="0">
            <a:noAutofit/>
          </a:bodyPr>
          <a:lstStyle>
            <a:lvl1pPr>
              <a:defRPr sz="4400"/>
            </a:lvl1pPr>
          </a:lstStyle>
          <a:p>
            <a:r>
              <a:rPr lang="en-US"/>
              <a:t>Click to edit Master title style</a:t>
            </a:r>
          </a:p>
        </p:txBody>
      </p:sp>
    </p:spTree>
    <p:extLst>
      <p:ext uri="{BB962C8B-B14F-4D97-AF65-F5344CB8AC3E}">
        <p14:creationId xmlns:p14="http://schemas.microsoft.com/office/powerpoint/2010/main" val="3107817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Tree>
    <p:extLst>
      <p:ext uri="{BB962C8B-B14F-4D97-AF65-F5344CB8AC3E}">
        <p14:creationId xmlns:p14="http://schemas.microsoft.com/office/powerpoint/2010/main" val="955816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375163-AF84-6849-9335-82327FCC3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190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952" y="0"/>
            <a:ext cx="1219104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D61058E-B601-3749-9031-E63F7427F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 y="-11951"/>
            <a:ext cx="12213244" cy="6869949"/>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76071" y="2163931"/>
            <a:ext cx="11039857" cy="1604433"/>
          </a:xfrm>
        </p:spPr>
        <p:txBody>
          <a:bodyPr lIns="0" anchor="t" anchorCtr="0">
            <a:noAutofit/>
          </a:bodyPr>
          <a:lstStyle>
            <a:lvl1pPr algn="l">
              <a:defRPr sz="5400">
                <a:solidFill>
                  <a:schemeClr val="bg1"/>
                </a:solidFill>
              </a:defRPr>
            </a:lvl1p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bg1"/>
                </a:solidFill>
              </a:defRPr>
            </a:lvl1pPr>
          </a:lstStyle>
          <a:p>
            <a:fld id="{A59FB69D-9E19-4FB8-BEAE-20F88589C44A}" type="slidenum">
              <a:rPr lang="en-US" smtClean="0"/>
              <a:pPr/>
              <a:t>‹#›</a:t>
            </a:fld>
            <a:endParaRPr lang="en-US"/>
          </a:p>
        </p:txBody>
      </p:sp>
      <p:sp>
        <p:nvSpPr>
          <p:cNvPr id="2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bg1"/>
                </a:solidFill>
              </a:defRPr>
            </a:lvl1pPr>
          </a:lstStyle>
          <a:p>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4" name="Header Rule">
            <a:extLst>
              <a:ext uri="{FF2B5EF4-FFF2-40B4-BE49-F238E27FC236}">
                <a16:creationId xmlns:a16="http://schemas.microsoft.com/office/drawing/2014/main" id="{4DF04FB6-DC97-4C1D-9A00-6E8187CF934D}"/>
              </a:ext>
            </a:extLst>
          </p:cNvPr>
          <p:cNvSpPr/>
          <p:nvPr userDrawn="1"/>
        </p:nvSpPr>
        <p:spPr>
          <a:xfrm>
            <a:off x="576071" y="1757368"/>
            <a:ext cx="402336" cy="11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7220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Divider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81B150-4294-A540-9584-113DBC1B7E1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3091587-48C9-924A-A7C7-10A399C46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76071" y="2163931"/>
            <a:ext cx="11039857" cy="1604433"/>
          </a:xfrm>
        </p:spPr>
        <p:txBody>
          <a:bodyPr lIns="0" anchor="t" anchorCtr="0">
            <a:noAutofit/>
          </a:bodyPr>
          <a:lstStyle>
            <a:lvl1pPr algn="l">
              <a:defRPr sz="5400">
                <a:solidFill>
                  <a:schemeClr val="tx1"/>
                </a:solidFill>
              </a:defRPr>
            </a:lvl1p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5"/>
                </a:solidFill>
              </a:defRPr>
            </a:lvl1pPr>
          </a:lstStyle>
          <a:p>
            <a:fld id="{A59FB69D-9E19-4FB8-BEAE-20F88589C44A}" type="slidenum">
              <a:rPr lang="en-US" smtClean="0"/>
              <a:pPr/>
              <a:t>‹#›</a:t>
            </a:fld>
            <a:endParaRPr lang="en-US"/>
          </a:p>
        </p:txBody>
      </p:sp>
      <p:sp>
        <p:nvSpPr>
          <p:cNvPr id="2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5"/>
                </a:solidFill>
              </a:defRPr>
            </a:lvl1pPr>
          </a:lstStyle>
          <a:p>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4" name="Header Rule">
            <a:extLst>
              <a:ext uri="{FF2B5EF4-FFF2-40B4-BE49-F238E27FC236}">
                <a16:creationId xmlns:a16="http://schemas.microsoft.com/office/drawing/2014/main" id="{4DF04FB6-DC97-4C1D-9A00-6E8187CF934D}"/>
              </a:ext>
            </a:extLst>
          </p:cNvPr>
          <p:cNvSpPr/>
          <p:nvPr userDrawn="1"/>
        </p:nvSpPr>
        <p:spPr>
          <a:xfrm>
            <a:off x="576071" y="1757368"/>
            <a:ext cx="402336"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7596" y="6333350"/>
            <a:ext cx="392641" cy="373944"/>
          </a:xfrm>
          <a:prstGeom prst="rect">
            <a:avLst/>
          </a:prstGeom>
        </p:spPr>
      </p:pic>
    </p:spTree>
    <p:extLst>
      <p:ext uri="{BB962C8B-B14F-4D97-AF65-F5344CB8AC3E}">
        <p14:creationId xmlns:p14="http://schemas.microsoft.com/office/powerpoint/2010/main" val="9450408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8"/>
          <p:cNvSpPr>
            <a:spLocks noGrp="1"/>
          </p:cNvSpPr>
          <p:nvPr>
            <p:ph type="ctrTitle"/>
          </p:nvPr>
        </p:nvSpPr>
        <p:spPr bwMode="auto">
          <a:xfrm>
            <a:off x="1011936" y="1984248"/>
            <a:ext cx="8631936"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l" rtl="0">
              <a:spcBef>
                <a:spcPct val="0"/>
              </a:spcBef>
              <a:buNone/>
              <a:defRPr sz="3600" b="1">
                <a:ln>
                  <a:noFill/>
                </a:ln>
                <a:solidFill>
                  <a:schemeClr val="tx1"/>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1011936" y="1371600"/>
            <a:ext cx="8631936" cy="457200"/>
          </a:xfrm>
        </p:spPr>
        <p:txBody>
          <a:bodyPr lIns="0" rIns="18288">
            <a:normAutofit/>
          </a:bodyPr>
          <a:lstStyle>
            <a:lvl1pPr marL="0" marR="45720" indent="0" algn="l">
              <a:buNone/>
              <a:defRPr sz="2400">
                <a:solidFill>
                  <a:schemeClr val="tx1"/>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8" name="Text Placeholder 7"/>
          <p:cNvSpPr>
            <a:spLocks noGrp="1"/>
          </p:cNvSpPr>
          <p:nvPr>
            <p:ph type="body" sz="quarter" idx="13"/>
          </p:nvPr>
        </p:nvSpPr>
        <p:spPr>
          <a:xfrm>
            <a:off x="1011936" y="4416552"/>
            <a:ext cx="8631936" cy="457200"/>
          </a:xfrm>
        </p:spPr>
        <p:txBody>
          <a:bodyPr>
            <a:noAutofit/>
          </a:bodyPr>
          <a:lstStyle>
            <a:lvl1pPr>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10" name="Text Placeholder 7"/>
          <p:cNvSpPr>
            <a:spLocks noGrp="1"/>
          </p:cNvSpPr>
          <p:nvPr>
            <p:ph type="body" sz="quarter" idx="14"/>
          </p:nvPr>
        </p:nvSpPr>
        <p:spPr bwMode="gray">
          <a:xfrm>
            <a:off x="4876800" y="5943600"/>
            <a:ext cx="6912864" cy="301752"/>
          </a:xfrm>
        </p:spPr>
        <p:txBody>
          <a:bodyPr>
            <a:noAutofit/>
          </a:bodyPr>
          <a:lstStyle>
            <a:lvl1pPr>
              <a:buNone/>
              <a:defRPr sz="1800" b="1">
                <a:solidFill>
                  <a:schemeClr val="bg1"/>
                </a:solidFill>
              </a:defRPr>
            </a:lvl1pPr>
            <a:lvl2pPr>
              <a:defRPr sz="1600"/>
            </a:lvl2pPr>
            <a:lvl3pPr>
              <a:defRPr sz="1600"/>
            </a:lvl3pPr>
            <a:lvl4pPr>
              <a:defRPr sz="1600"/>
            </a:lvl4pPr>
            <a:lvl5pPr>
              <a:defRPr sz="1600"/>
            </a:lvl5pPr>
          </a:lstStyle>
          <a:p>
            <a:pPr lvl="0"/>
            <a:r>
              <a:rPr lang="en-US"/>
              <a:t>Click to edit Master text styles</a:t>
            </a:r>
          </a:p>
        </p:txBody>
      </p:sp>
      <p:sp>
        <p:nvSpPr>
          <p:cNvPr id="11" name="Text Placeholder 7"/>
          <p:cNvSpPr>
            <a:spLocks noGrp="1"/>
          </p:cNvSpPr>
          <p:nvPr>
            <p:ph type="body" sz="quarter" idx="15"/>
          </p:nvPr>
        </p:nvSpPr>
        <p:spPr bwMode="gray">
          <a:xfrm>
            <a:off x="4876800" y="6236208"/>
            <a:ext cx="6912864" cy="539496"/>
          </a:xfrm>
        </p:spPr>
        <p:txBody>
          <a:bodyPr>
            <a:noAutofit/>
          </a:bodyPr>
          <a:lstStyle>
            <a:lvl1pPr>
              <a:buNone/>
              <a:defRPr sz="1400" b="0">
                <a:solidFill>
                  <a:schemeClr val="bg1"/>
                </a:solidFill>
              </a:defRPr>
            </a:lvl1pPr>
            <a:lvl2pPr>
              <a:defRPr sz="1600"/>
            </a:lvl2pPr>
            <a:lvl3pPr>
              <a:defRPr sz="1600"/>
            </a:lvl3pPr>
            <a:lvl4pPr>
              <a:defRPr sz="1600"/>
            </a:lvl4pPr>
            <a:lvl5pPr>
              <a:defRPr sz="1600"/>
            </a:lvl5pPr>
          </a:lstStyle>
          <a:p>
            <a:pPr lvl="0"/>
            <a:r>
              <a:rPr lang="en-US"/>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1" y="6013864"/>
            <a:ext cx="2974855" cy="573025"/>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28402" y="3333750"/>
            <a:ext cx="902209" cy="2164274"/>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041" y="533401"/>
            <a:ext cx="6354619" cy="274321"/>
          </a:xfrm>
          <a:prstGeom prst="rect">
            <a:avLst/>
          </a:prstGeom>
        </p:spPr>
      </p:pic>
    </p:spTree>
    <p:extLst>
      <p:ext uri="{BB962C8B-B14F-4D97-AF65-F5344CB8AC3E}">
        <p14:creationId xmlns:p14="http://schemas.microsoft.com/office/powerpoint/2010/main" val="41202263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Slide Number Placeholder 5"/>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414936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952400" y="1040959"/>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cxnSp>
        <p:nvCxnSpPr>
          <p:cNvPr id="33" name="Google Shape;33;p6"/>
          <p:cNvCxnSpPr/>
          <p:nvPr/>
        </p:nvCxnSpPr>
        <p:spPr>
          <a:xfrm>
            <a:off x="345849" y="869724"/>
            <a:ext cx="4026000" cy="0"/>
          </a:xfrm>
          <a:prstGeom prst="straightConnector1">
            <a:avLst/>
          </a:prstGeom>
          <a:noFill/>
          <a:ln w="19050" cap="flat" cmpd="sng">
            <a:solidFill>
              <a:schemeClr val="dk2"/>
            </a:solidFill>
            <a:prstDash val="solid"/>
            <a:round/>
            <a:headEnd type="none" w="med" len="med"/>
            <a:tailEnd type="none" w="med" len="med"/>
          </a:ln>
        </p:spPr>
      </p:cxnSp>
      <p:pic>
        <p:nvPicPr>
          <p:cNvPr id="5" name="Picture 2" descr="Home | National Institute of Neurological Disorders and Stroke">
            <a:extLst>
              <a:ext uri="{FF2B5EF4-FFF2-40B4-BE49-F238E27FC236}">
                <a16:creationId xmlns:a16="http://schemas.microsoft.com/office/drawing/2014/main" id="{64FAAA76-57CC-400A-A883-20C2C8AC7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624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bwMode="gray"/>
        <p:txBody>
          <a:bodyPr/>
          <a:lstStyle/>
          <a:p>
            <a:fld id="{0235576B-7F3C-4840-ADD7-A9DF1158E3A5}" type="slidenum">
              <a:rPr lang="en-US" smtClean="0"/>
              <a:pPr/>
              <a:t>‹#›</a:t>
            </a:fld>
            <a:endParaRPr lang="en-US" dirty="0"/>
          </a:p>
        </p:txBody>
      </p:sp>
      <p:sp>
        <p:nvSpPr>
          <p:cNvPr id="2" name="Title 1"/>
          <p:cNvSpPr>
            <a:spLocks noGrp="1"/>
          </p:cNvSpPr>
          <p:nvPr>
            <p:ph type="title"/>
          </p:nvPr>
        </p:nvSpPr>
        <p:spPr>
          <a:xfrm>
            <a:off x="1011936" y="1984248"/>
            <a:ext cx="8631936" cy="1371600"/>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3600" b="1" cap="none" baseline="0" dirty="0">
                <a:ln w="635">
                  <a:noFill/>
                </a:ln>
                <a:solidFill>
                  <a:schemeClr val="tx1"/>
                </a:solidFill>
                <a:effectLst/>
                <a:latin typeface="+mj-lt"/>
                <a:ea typeface="+mj-ea"/>
                <a:cs typeface="+mj-cs"/>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1011936" y="3429000"/>
            <a:ext cx="8631936" cy="1371600"/>
          </a:xfrm>
        </p:spPr>
        <p:txBody>
          <a:bodyPr lIns="0" rIns="0" anchor="t">
            <a:normAutofit/>
          </a:bodyPr>
          <a:lstStyle>
            <a:lvl1pPr marL="0" indent="0">
              <a:buNone/>
              <a:defRPr sz="24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9606" y="4203193"/>
            <a:ext cx="902209" cy="2164274"/>
          </a:xfrm>
          <a:prstGeom prst="rect">
            <a:avLst/>
          </a:prstGeom>
        </p:spPr>
      </p:pic>
    </p:spTree>
    <p:extLst>
      <p:ext uri="{BB962C8B-B14F-4D97-AF65-F5344CB8AC3E}">
        <p14:creationId xmlns:p14="http://schemas.microsoft.com/office/powerpoint/2010/main" val="24947576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5448"/>
            <a:ext cx="10058400" cy="914400"/>
          </a:xfrm>
        </p:spPr>
        <p:txBody>
          <a:bodyPr/>
          <a:lstStyle/>
          <a:p>
            <a:r>
              <a:rPr kumimoji="0" lang="en-US"/>
              <a:t>Click to edit Master title style</a:t>
            </a:r>
            <a:endParaRPr kumimoji="0" lang="en-US" dirty="0"/>
          </a:p>
        </p:txBody>
      </p:sp>
      <p:sp>
        <p:nvSpPr>
          <p:cNvPr id="3" name="Content Placeholder 2"/>
          <p:cNvSpPr>
            <a:spLocks noGrp="1"/>
          </p:cNvSpPr>
          <p:nvPr>
            <p:ph sz="half" idx="1"/>
          </p:nvPr>
        </p:nvSpPr>
        <p:spPr>
          <a:xfrm>
            <a:off x="304800" y="1527048"/>
            <a:ext cx="4876800" cy="4416552"/>
          </a:xfrm>
        </p:spPr>
        <p:txBody>
          <a:bodyPr/>
          <a:lstStyle>
            <a:lvl1pPr>
              <a:defRPr sz="2400"/>
            </a:lvl1pPr>
            <a:lvl2pPr>
              <a:defRPr sz="2400"/>
            </a:lvl2pPr>
            <a:lvl3pPr>
              <a:defRPr sz="20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5384800" y="1527048"/>
            <a:ext cx="4876800" cy="4416552"/>
          </a:xfrm>
        </p:spPr>
        <p:txBody>
          <a:bodyPr/>
          <a:lstStyle>
            <a:lvl1pPr>
              <a:defRPr sz="2400"/>
            </a:lvl1pPr>
            <a:lvl2pPr>
              <a:defRPr sz="2400"/>
            </a:lvl2pPr>
            <a:lvl3pPr>
              <a:defRPr sz="20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4766702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55448"/>
            <a:ext cx="10058400" cy="914400"/>
          </a:xfrm>
        </p:spPr>
        <p:txBody>
          <a:bodyPr tIns="45720" anchor="b"/>
          <a:lstStyle>
            <a:lvl1pPr>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304800" y="1447800"/>
            <a:ext cx="487680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388864" y="1452310"/>
            <a:ext cx="487680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04800" y="2107152"/>
            <a:ext cx="4876800" cy="3836448"/>
          </a:xfrm>
        </p:spPr>
        <p:txBody>
          <a:bodyPr tIns="0"/>
          <a:lstStyle>
            <a:lvl1pPr>
              <a:defRPr sz="2400"/>
            </a:lvl1pPr>
            <a:lvl2pPr>
              <a:defRPr sz="2400"/>
            </a:lvl2pPr>
            <a:lvl3pPr>
              <a:defRPr sz="20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Content Placeholder 5"/>
          <p:cNvSpPr>
            <a:spLocks noGrp="1"/>
          </p:cNvSpPr>
          <p:nvPr>
            <p:ph sz="quarter" idx="4"/>
          </p:nvPr>
        </p:nvSpPr>
        <p:spPr>
          <a:xfrm>
            <a:off x="5388864" y="2107152"/>
            <a:ext cx="4876800" cy="3836448"/>
          </a:xfrm>
        </p:spPr>
        <p:txBody>
          <a:bodyPr tIns="0"/>
          <a:lstStyle>
            <a:lvl1pPr>
              <a:defRPr sz="2400"/>
            </a:lvl1pPr>
            <a:lvl2pPr>
              <a:defRPr sz="2400"/>
            </a:lvl2pPr>
            <a:lvl3pPr>
              <a:defRPr sz="20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9" name="Slide Number Placeholder 8"/>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41775266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55448"/>
            <a:ext cx="10058400" cy="9144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200" b="1">
                <a:ln>
                  <a:noFill/>
                </a:ln>
                <a:solidFill>
                  <a:schemeClr val="tx1"/>
                </a:solidFill>
                <a:effectLst/>
                <a:latin typeface="+mj-lt"/>
                <a:ea typeface="+mj-ea"/>
                <a:cs typeface="+mj-cs"/>
              </a:defRPr>
            </a:lvl1pPr>
          </a:lstStyle>
          <a:p>
            <a:r>
              <a:rPr kumimoji="0" lang="en-US"/>
              <a:t>Click to edit Master title style</a:t>
            </a:r>
            <a:endParaRPr kumimoji="0" lang="en-US" dirty="0"/>
          </a:p>
        </p:txBody>
      </p:sp>
      <p:sp>
        <p:nvSpPr>
          <p:cNvPr id="5" name="Slide Number Placeholder 4"/>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6942107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41137109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6"/>
          <p:cNvSpPr>
            <a:spLocks noGrp="1"/>
          </p:cNvSpPr>
          <p:nvPr>
            <p:ph type="sldNum" sz="quarter" idx="12"/>
          </p:nvPr>
        </p:nvSpPr>
        <p:spPr>
          <a:xfrm>
            <a:off x="10838688" y="6419088"/>
            <a:ext cx="1219200" cy="384048"/>
          </a:xfrm>
        </p:spPr>
        <p:txBody>
          <a:bodyPr/>
          <a:lstStyle/>
          <a:p>
            <a:fld id="{0235576B-7F3C-4840-ADD7-A9DF1158E3A5}" type="slidenum">
              <a:rPr lang="en-US" smtClean="0"/>
              <a:pPr/>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9606" y="4203193"/>
            <a:ext cx="902209" cy="2164274"/>
          </a:xfrm>
          <a:prstGeom prst="rect">
            <a:avLst/>
          </a:prstGeom>
        </p:spPr>
      </p:pic>
      <p:sp>
        <p:nvSpPr>
          <p:cNvPr id="11" name="Content Placeholder 3"/>
          <p:cNvSpPr>
            <a:spLocks noGrp="1"/>
          </p:cNvSpPr>
          <p:nvPr>
            <p:ph sz="half" idx="1"/>
          </p:nvPr>
        </p:nvSpPr>
        <p:spPr>
          <a:xfrm>
            <a:off x="4165600" y="594360"/>
            <a:ext cx="6299200" cy="5349240"/>
          </a:xfrm>
        </p:spPr>
        <p:txBody>
          <a:bodyPr tIns="0"/>
          <a:lstStyle>
            <a:lvl1pPr>
              <a:defRPr sz="2400"/>
            </a:lvl1pPr>
            <a:lvl2pPr>
              <a:defRPr sz="2400"/>
            </a:lvl2pPr>
            <a:lvl3pPr>
              <a:defRPr sz="20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Title 1"/>
          <p:cNvSpPr>
            <a:spLocks noGrp="1"/>
          </p:cNvSpPr>
          <p:nvPr>
            <p:ph type="title"/>
          </p:nvPr>
        </p:nvSpPr>
        <p:spPr>
          <a:xfrm>
            <a:off x="304800" y="590552"/>
            <a:ext cx="3657600" cy="1162050"/>
          </a:xfrm>
        </p:spPr>
        <p:txBody>
          <a:bodyPr lIns="0" anchor="b">
            <a:noAutofit/>
          </a:bodyPr>
          <a:lstStyle>
            <a:lvl1pPr algn="l" rtl="0">
              <a:spcBef>
                <a:spcPct val="0"/>
              </a:spcBef>
              <a:buNone/>
              <a:defRPr sz="24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4" name="Text Placeholder 2"/>
          <p:cNvSpPr>
            <a:spLocks noGrp="1"/>
          </p:cNvSpPr>
          <p:nvPr>
            <p:ph type="body" idx="2"/>
          </p:nvPr>
        </p:nvSpPr>
        <p:spPr>
          <a:xfrm>
            <a:off x="304800" y="1752601"/>
            <a:ext cx="3657600" cy="4207213"/>
          </a:xfrm>
        </p:spPr>
        <p:txBody>
          <a:bodyPr lIns="18288" rIns="18288">
            <a:normAutofit/>
          </a:bodyPr>
          <a:lstStyle>
            <a:lvl1pPr marL="0" indent="0" algn="l">
              <a:buNone/>
              <a:defRPr sz="20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1452355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Slide Number Placeholder 5"/>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35250225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371600"/>
            <a:ext cx="1219200" cy="4572000"/>
          </a:xfrm>
        </p:spPr>
        <p:txBody>
          <a:bodyPr vert="eaVert"/>
          <a:lstStyle/>
          <a:p>
            <a:r>
              <a:rPr kumimoji="0" lang="en-US"/>
              <a:t>Click to edit Master title style</a:t>
            </a:r>
            <a:endParaRPr kumimoji="0" lang="en-US" dirty="0"/>
          </a:p>
        </p:txBody>
      </p:sp>
      <p:sp>
        <p:nvSpPr>
          <p:cNvPr id="3" name="Vertical Text Placeholder 2"/>
          <p:cNvSpPr>
            <a:spLocks noGrp="1"/>
          </p:cNvSpPr>
          <p:nvPr>
            <p:ph type="body" orient="vert" idx="1"/>
          </p:nvPr>
        </p:nvSpPr>
        <p:spPr>
          <a:xfrm>
            <a:off x="304800" y="1371600"/>
            <a:ext cx="8331200" cy="45720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Slide Number Placeholder 5"/>
          <p:cNvSpPr>
            <a:spLocks noGrp="1"/>
          </p:cNvSpPr>
          <p:nvPr>
            <p:ph type="sldNum" sz="quarter" idx="12"/>
          </p:nvPr>
        </p:nvSpPr>
        <p:spPr/>
        <p:txBody>
          <a:bodyPr/>
          <a:lstStyle/>
          <a:p>
            <a:fld id="{0235576B-7F3C-4840-ADD7-A9DF1158E3A5}" type="slidenum">
              <a:rPr lang="en-US" smtClean="0"/>
              <a:pPr/>
              <a:t>‹#›</a:t>
            </a:fld>
            <a:endParaRPr lang="en-US" dirty="0"/>
          </a:p>
        </p:txBody>
      </p:sp>
    </p:spTree>
    <p:extLst>
      <p:ext uri="{BB962C8B-B14F-4D97-AF65-F5344CB8AC3E}">
        <p14:creationId xmlns:p14="http://schemas.microsoft.com/office/powerpoint/2010/main" val="1330715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E6DB-79AA-4F9E-958E-04A3E2EB80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832A86-54A4-4ECF-916A-30C608204A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7768E-08CF-446A-99E8-A15E043ED094}"/>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5" name="Footer Placeholder 4">
            <a:extLst>
              <a:ext uri="{FF2B5EF4-FFF2-40B4-BE49-F238E27FC236}">
                <a16:creationId xmlns:a16="http://schemas.microsoft.com/office/drawing/2014/main" id="{B8B55F12-79E4-411D-BA4B-8EFAE2372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050A3-9AC8-4B6C-BF78-6DA208B18AEA}"/>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201386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911C4-2971-4FB2-AAFC-4EDAD9CC3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7AD7B-6073-44A8-B467-E0F80EA7D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136ED-93DB-4883-83B0-076EDC043749}"/>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5" name="Footer Placeholder 4">
            <a:extLst>
              <a:ext uri="{FF2B5EF4-FFF2-40B4-BE49-F238E27FC236}">
                <a16:creationId xmlns:a16="http://schemas.microsoft.com/office/drawing/2014/main" id="{5B5402CB-DA30-4F74-8E85-6F9D8EC45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1E1CB-41B6-4516-A6F0-0E791D55791D}"/>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166334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952400" y="1322133"/>
            <a:ext cx="47044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 name="Google Shape;37;p7"/>
          <p:cNvSpPr txBox="1">
            <a:spLocks noGrp="1"/>
          </p:cNvSpPr>
          <p:nvPr>
            <p:ph type="subTitle" idx="1"/>
          </p:nvPr>
        </p:nvSpPr>
        <p:spPr>
          <a:xfrm>
            <a:off x="952400" y="2373500"/>
            <a:ext cx="4704400" cy="31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r>
              <a:rPr lang="en-US"/>
              <a:t>Click to edit Master subtitle style</a:t>
            </a:r>
            <a:endParaRPr/>
          </a:p>
        </p:txBody>
      </p:sp>
      <p:cxnSp>
        <p:nvCxnSpPr>
          <p:cNvPr id="38" name="Google Shape;38;p7"/>
          <p:cNvCxnSpPr/>
          <p:nvPr/>
        </p:nvCxnSpPr>
        <p:spPr>
          <a:xfrm rot="10800000">
            <a:off x="304800" y="323200"/>
            <a:ext cx="0" cy="2082800"/>
          </a:xfrm>
          <a:prstGeom prst="straightConnector1">
            <a:avLst/>
          </a:prstGeom>
          <a:noFill/>
          <a:ln w="19050" cap="flat" cmpd="sng">
            <a:solidFill>
              <a:schemeClr val="dk2"/>
            </a:solidFill>
            <a:prstDash val="solid"/>
            <a:round/>
            <a:headEnd type="none" w="med" len="med"/>
            <a:tailEnd type="none" w="med" len="med"/>
          </a:ln>
        </p:spPr>
      </p:cxnSp>
      <p:pic>
        <p:nvPicPr>
          <p:cNvPr id="5" name="Picture 2" descr="Home | National Institute of Neurological Disorders and Stroke">
            <a:extLst>
              <a:ext uri="{FF2B5EF4-FFF2-40B4-BE49-F238E27FC236}">
                <a16:creationId xmlns:a16="http://schemas.microsoft.com/office/drawing/2014/main" id="{BF86E64A-F9F4-48DF-AFBC-BC8D465F7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3582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F9C3-CC0B-4710-A8F0-6495ECD04F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3A4E57-F15B-41D5-B266-732504602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ECA4ED-7754-41A4-90CD-5CC7BA373F59}"/>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5" name="Footer Placeholder 4">
            <a:extLst>
              <a:ext uri="{FF2B5EF4-FFF2-40B4-BE49-F238E27FC236}">
                <a16:creationId xmlns:a16="http://schemas.microsoft.com/office/drawing/2014/main" id="{EE14C905-4E37-4760-AAB7-E077E4243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4E725-74A9-425D-A351-74F727A71F79}"/>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39263230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9175-7182-4AE7-A373-8E4264D145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16289-16B6-4019-A468-E5B255F53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BC88E8-B088-4BF7-A90A-90F4267372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C9F13E-F8C4-41D1-8107-C1B51FB36D3F}"/>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6" name="Footer Placeholder 5">
            <a:extLst>
              <a:ext uri="{FF2B5EF4-FFF2-40B4-BE49-F238E27FC236}">
                <a16:creationId xmlns:a16="http://schemas.microsoft.com/office/drawing/2014/main" id="{4571FCE8-C16D-4788-B3BC-39A26B156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1C567-0225-40A3-8E28-DA0B5E59DA4F}"/>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35278573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EDDF-E9CC-4657-B17C-13B52A1735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FD30AF-1217-4656-BDF3-639A1D9A4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40BCF-818D-4AB6-987B-7083AE764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1D04A3-8702-4A2A-808F-C7823755B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521CB-42D7-46C7-8A35-FCC3695425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430BA-8277-4C88-82C9-29AE99D5D11D}"/>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8" name="Footer Placeholder 7">
            <a:extLst>
              <a:ext uri="{FF2B5EF4-FFF2-40B4-BE49-F238E27FC236}">
                <a16:creationId xmlns:a16="http://schemas.microsoft.com/office/drawing/2014/main" id="{9074DB56-A983-45C3-B8E7-E2CB79B14D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32F021-F70A-4337-AFF7-26076B2FFB8C}"/>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10268956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387C-E424-42AA-A89B-C2FC26EA2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7634EA-BE44-4C84-AB49-6D96C1CD569F}"/>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4" name="Footer Placeholder 3">
            <a:extLst>
              <a:ext uri="{FF2B5EF4-FFF2-40B4-BE49-F238E27FC236}">
                <a16:creationId xmlns:a16="http://schemas.microsoft.com/office/drawing/2014/main" id="{81750884-A846-4D52-89E2-8E63120E64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938BF-DB6E-42EA-B092-C5C9D35052BC}"/>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17282578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DED34-D3FA-4FE1-9E41-2140FDD5C599}"/>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3" name="Footer Placeholder 2">
            <a:extLst>
              <a:ext uri="{FF2B5EF4-FFF2-40B4-BE49-F238E27FC236}">
                <a16:creationId xmlns:a16="http://schemas.microsoft.com/office/drawing/2014/main" id="{AAC4D366-9228-4870-9B06-D34F2F1A20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688A9-ED6E-4EFE-B15F-7566148BA5DD}"/>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15328632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AC05-2009-447B-A91B-08F7D797D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5976B3-4BA1-45A6-91BC-5BA895A059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9950C-0E6D-4F4F-AFAA-5976F02D1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ABCAC-CCE9-407E-8688-08E8AB5039FD}"/>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6" name="Footer Placeholder 5">
            <a:extLst>
              <a:ext uri="{FF2B5EF4-FFF2-40B4-BE49-F238E27FC236}">
                <a16:creationId xmlns:a16="http://schemas.microsoft.com/office/drawing/2014/main" id="{4E2033D6-B5DE-445D-95E8-11A36EBE0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E5814-2410-45F9-9779-B69EA7F54A92}"/>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8915318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207A-EF06-496C-863C-3E9DEAABA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031B4-4910-40E6-BC4B-6C5C96784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22E961-5DF1-4624-B14D-77F6CE703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BA750-9C52-4490-9FB2-E4FE727A8E00}"/>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6" name="Footer Placeholder 5">
            <a:extLst>
              <a:ext uri="{FF2B5EF4-FFF2-40B4-BE49-F238E27FC236}">
                <a16:creationId xmlns:a16="http://schemas.microsoft.com/office/drawing/2014/main" id="{F2E18FB5-1B80-4533-B4A4-C9811059A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7B9C7-6F1C-4119-992C-6141B319CC36}"/>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41075388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9CD-2443-4DC5-97A5-4CCB4201B6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A1B6D4-DFEA-4A23-AF62-8F12621C72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7CB98-F35D-40CA-BA75-8AD03C707CA5}"/>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5" name="Footer Placeholder 4">
            <a:extLst>
              <a:ext uri="{FF2B5EF4-FFF2-40B4-BE49-F238E27FC236}">
                <a16:creationId xmlns:a16="http://schemas.microsoft.com/office/drawing/2014/main" id="{161DB4B8-B62D-4097-B086-CE6783DB3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77A2E8-7BDA-45EE-A776-8B1795F7E466}"/>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9017370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C5A9AF-34FE-4A77-8B3B-77B6C9872C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823F38-4872-4513-91DD-EF03C7D2EE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C673E-5644-4F6E-8434-E9DE1F792221}"/>
              </a:ext>
            </a:extLst>
          </p:cNvPr>
          <p:cNvSpPr>
            <a:spLocks noGrp="1"/>
          </p:cNvSpPr>
          <p:nvPr>
            <p:ph type="dt" sz="half" idx="10"/>
          </p:nvPr>
        </p:nvSpPr>
        <p:spPr/>
        <p:txBody>
          <a:bodyPr/>
          <a:lstStyle/>
          <a:p>
            <a:fld id="{E2390EBA-916E-4225-ADEA-69FC162AA728}" type="datetimeFigureOut">
              <a:rPr lang="en-US" smtClean="0"/>
              <a:t>6/19/2023</a:t>
            </a:fld>
            <a:endParaRPr lang="en-US"/>
          </a:p>
        </p:txBody>
      </p:sp>
      <p:sp>
        <p:nvSpPr>
          <p:cNvPr id="5" name="Footer Placeholder 4">
            <a:extLst>
              <a:ext uri="{FF2B5EF4-FFF2-40B4-BE49-F238E27FC236}">
                <a16:creationId xmlns:a16="http://schemas.microsoft.com/office/drawing/2014/main" id="{62B82748-1CC7-4DB3-ADD3-7FDFD0D48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B81CE-2FC9-4AE9-AFA6-889EE88F71DB}"/>
              </a:ext>
            </a:extLst>
          </p:cNvPr>
          <p:cNvSpPr>
            <a:spLocks noGrp="1"/>
          </p:cNvSpPr>
          <p:nvPr>
            <p:ph type="sldNum" sz="quarter" idx="12"/>
          </p:nvPr>
        </p:nvSpPr>
        <p:spPr/>
        <p:txBody>
          <a:bodyPr/>
          <a:lstStyle/>
          <a:p>
            <a:fld id="{55091A48-A1DB-4039-9521-C35C91617834}" type="slidenum">
              <a:rPr lang="en-US" smtClean="0"/>
              <a:t>‹#›</a:t>
            </a:fld>
            <a:endParaRPr lang="en-US"/>
          </a:p>
        </p:txBody>
      </p:sp>
    </p:spTree>
    <p:extLst>
      <p:ext uri="{BB962C8B-B14F-4D97-AF65-F5344CB8AC3E}">
        <p14:creationId xmlns:p14="http://schemas.microsoft.com/office/powerpoint/2010/main" val="5832118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8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2400" y="2028567"/>
            <a:ext cx="5753200" cy="11176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49" name="Google Shape;49;p9"/>
          <p:cNvSpPr txBox="1">
            <a:spLocks noGrp="1"/>
          </p:cNvSpPr>
          <p:nvPr>
            <p:ph type="subTitle" idx="1"/>
          </p:nvPr>
        </p:nvSpPr>
        <p:spPr>
          <a:xfrm>
            <a:off x="952400" y="3236933"/>
            <a:ext cx="5753200" cy="16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cxnSp>
        <p:nvCxnSpPr>
          <p:cNvPr id="50" name="Google Shape;50;p9"/>
          <p:cNvCxnSpPr/>
          <p:nvPr/>
        </p:nvCxnSpPr>
        <p:spPr>
          <a:xfrm>
            <a:off x="384076" y="814117"/>
            <a:ext cx="4026000" cy="0"/>
          </a:xfrm>
          <a:prstGeom prst="straightConnector1">
            <a:avLst/>
          </a:prstGeom>
          <a:noFill/>
          <a:ln w="19050" cap="flat" cmpd="sng">
            <a:solidFill>
              <a:schemeClr val="dk2"/>
            </a:solidFill>
            <a:prstDash val="solid"/>
            <a:round/>
            <a:headEnd type="none" w="med" len="med"/>
            <a:tailEnd type="none" w="med" len="med"/>
          </a:ln>
        </p:spPr>
      </p:cxnSp>
      <p:cxnSp>
        <p:nvCxnSpPr>
          <p:cNvPr id="51" name="Google Shape;51;p9"/>
          <p:cNvCxnSpPr/>
          <p:nvPr/>
        </p:nvCxnSpPr>
        <p:spPr>
          <a:xfrm>
            <a:off x="326800" y="6531200"/>
            <a:ext cx="4026000" cy="0"/>
          </a:xfrm>
          <a:prstGeom prst="straightConnector1">
            <a:avLst/>
          </a:prstGeom>
          <a:noFill/>
          <a:ln w="19050" cap="flat" cmpd="sng">
            <a:solidFill>
              <a:schemeClr val="dk2"/>
            </a:solidFill>
            <a:prstDash val="solid"/>
            <a:round/>
            <a:headEnd type="none" w="med" len="med"/>
            <a:tailEnd type="none" w="med" len="med"/>
          </a:ln>
        </p:spPr>
      </p:cxnSp>
      <p:pic>
        <p:nvPicPr>
          <p:cNvPr id="6" name="Picture 2" descr="Home | National Institute of Neurological Disorders and Stroke">
            <a:extLst>
              <a:ext uri="{FF2B5EF4-FFF2-40B4-BE49-F238E27FC236}">
                <a16:creationId xmlns:a16="http://schemas.microsoft.com/office/drawing/2014/main" id="{DFECD362-C51C-45DC-B9B5-83AFED241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79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AAA785-DBD0-0E41-A470-4460AF3A10AC}"/>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0" y="0"/>
            <a:ext cx="12192000" cy="6858000"/>
          </a:xfrm>
          <a:prstGeom prst="rect">
            <a:avLst/>
          </a:prstGeom>
          <a:solidFill>
            <a:schemeClr val="bg1"/>
          </a:solidFill>
        </p:spPr>
      </p:pic>
      <p:sp>
        <p:nvSpPr>
          <p:cNvPr id="3" name="Slide Number Placeholder 2">
            <a:extLst>
              <a:ext uri="{FF2B5EF4-FFF2-40B4-BE49-F238E27FC236}">
                <a16:creationId xmlns:a16="http://schemas.microsoft.com/office/drawing/2014/main" id="{D7590E3E-78B0-B44A-B79C-50F3D1D2DBA8}"/>
              </a:ext>
            </a:extLst>
          </p:cNvPr>
          <p:cNvSpPr>
            <a:spLocks noGrp="1"/>
          </p:cNvSpPr>
          <p:nvPr>
            <p:ph type="sldNum" sz="quarter" idx="10"/>
          </p:nvPr>
        </p:nvSpPr>
        <p:spPr/>
        <p:txBody>
          <a:bodyPr/>
          <a:lstStyle/>
          <a:p>
            <a:fld id="{AC0AD1B0-384D-1E40-8504-5B10EF06743F}" type="slidenum">
              <a:rPr lang="en-US" smtClean="0"/>
              <a:pPr/>
              <a:t>‹#›</a:t>
            </a:fld>
            <a:r>
              <a:rPr lang="en-US"/>
              <a:t>.</a:t>
            </a:r>
            <a:endParaRPr lang="en-US" dirty="0"/>
          </a:p>
        </p:txBody>
      </p:sp>
      <p:cxnSp>
        <p:nvCxnSpPr>
          <p:cNvPr id="5" name="Straight Connector 4">
            <a:extLst>
              <a:ext uri="{FF2B5EF4-FFF2-40B4-BE49-F238E27FC236}">
                <a16:creationId xmlns:a16="http://schemas.microsoft.com/office/drawing/2014/main" id="{CACB14E5-ADBE-F240-BD91-ACBCFAB4370B}"/>
              </a:ext>
            </a:extLst>
          </p:cNvPr>
          <p:cNvCxnSpPr>
            <a:cxnSpLocks/>
          </p:cNvCxnSpPr>
          <p:nvPr userDrawn="1"/>
        </p:nvCxnSpPr>
        <p:spPr>
          <a:xfrm>
            <a:off x="872318" y="4539602"/>
            <a:ext cx="1967969" cy="0"/>
          </a:xfrm>
          <a:prstGeom prst="line">
            <a:avLst/>
          </a:prstGeom>
          <a:ln w="28575">
            <a:solidFill>
              <a:srgbClr val="FF5F0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85883F9-F5FD-4049-A9C5-622DD27623D8}"/>
              </a:ext>
            </a:extLst>
          </p:cNvPr>
          <p:cNvSpPr>
            <a:spLocks noGrp="1"/>
          </p:cNvSpPr>
          <p:nvPr>
            <p:ph type="title" hasCustomPrompt="1"/>
          </p:nvPr>
        </p:nvSpPr>
        <p:spPr>
          <a:xfrm>
            <a:off x="872318" y="1698787"/>
            <a:ext cx="6685770" cy="2316004"/>
          </a:xfrm>
        </p:spPr>
        <p:txBody>
          <a:bodyPr anchor="t"/>
          <a:lstStyle>
            <a:lvl1pPr>
              <a:defRPr sz="6000" spc="300"/>
            </a:lvl1pPr>
          </a:lstStyle>
          <a:p>
            <a:r>
              <a:rPr lang="en-US" dirty="0"/>
              <a:t>CLICK TO EDIT MASTER TITLE STYLE</a:t>
            </a:r>
          </a:p>
        </p:txBody>
      </p:sp>
    </p:spTree>
    <p:extLst>
      <p:ext uri="{BB962C8B-B14F-4D97-AF65-F5344CB8AC3E}">
        <p14:creationId xmlns:p14="http://schemas.microsoft.com/office/powerpoint/2010/main" val="1030058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7A0573E-F401-F942-9415-AD2005838B98}"/>
              </a:ext>
            </a:extLst>
          </p:cNvPr>
          <p:cNvSpPr>
            <a:spLocks noGrp="1"/>
          </p:cNvSpPr>
          <p:nvPr>
            <p:ph type="sldNum" sz="quarter" idx="12"/>
          </p:nvPr>
        </p:nvSpPr>
        <p:spPr/>
        <p:txBody>
          <a:bodyPr/>
          <a:lstStyle/>
          <a:p>
            <a:fld id="{AC0AD1B0-384D-1E40-8504-5B10EF06743F}" type="slidenum">
              <a:rPr lang="en-US" smtClean="0"/>
              <a:t>‹#›</a:t>
            </a:fld>
            <a:r>
              <a:rPr lang="en-US" dirty="0"/>
              <a:t>.</a:t>
            </a:r>
          </a:p>
        </p:txBody>
      </p:sp>
      <p:sp>
        <p:nvSpPr>
          <p:cNvPr id="13" name="Content Placeholder 9">
            <a:extLst>
              <a:ext uri="{FF2B5EF4-FFF2-40B4-BE49-F238E27FC236}">
                <a16:creationId xmlns:a16="http://schemas.microsoft.com/office/drawing/2014/main" id="{40C33E6B-BEE6-1048-9911-2E608F35FD65}"/>
              </a:ext>
            </a:extLst>
          </p:cNvPr>
          <p:cNvSpPr>
            <a:spLocks noGrp="1"/>
          </p:cNvSpPr>
          <p:nvPr>
            <p:ph sz="quarter" idx="13"/>
          </p:nvPr>
        </p:nvSpPr>
        <p:spPr>
          <a:xfrm>
            <a:off x="709614" y="2762319"/>
            <a:ext cx="3200400" cy="2714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5CB4670-DC64-D84B-BE51-FB5D6A52117F}"/>
              </a:ext>
            </a:extLst>
          </p:cNvPr>
          <p:cNvSpPr>
            <a:spLocks noGrp="1"/>
          </p:cNvSpPr>
          <p:nvPr>
            <p:ph type="title" hasCustomPrompt="1"/>
          </p:nvPr>
        </p:nvSpPr>
        <p:spPr>
          <a:xfrm>
            <a:off x="709128" y="541171"/>
            <a:ext cx="3200400" cy="1325563"/>
          </a:xfrm>
        </p:spPr>
        <p:txBody>
          <a:bodyPr anchor="t"/>
          <a:lstStyle>
            <a:lvl1pPr>
              <a:defRPr spc="300"/>
            </a:lvl1pPr>
          </a:lstStyle>
          <a:p>
            <a:r>
              <a:rPr lang="en-US" dirty="0"/>
              <a:t>CLICK TO EDIT MASTER TITLE STYLE</a:t>
            </a:r>
          </a:p>
        </p:txBody>
      </p:sp>
      <p:sp>
        <p:nvSpPr>
          <p:cNvPr id="3" name="Text Placeholder 2">
            <a:extLst>
              <a:ext uri="{FF2B5EF4-FFF2-40B4-BE49-F238E27FC236}">
                <a16:creationId xmlns:a16="http://schemas.microsoft.com/office/drawing/2014/main" id="{457C79F6-C610-44A5-A196-6445D8EC8727}"/>
              </a:ext>
            </a:extLst>
          </p:cNvPr>
          <p:cNvSpPr>
            <a:spLocks noGrp="1"/>
          </p:cNvSpPr>
          <p:nvPr>
            <p:ph type="body" sz="quarter" idx="15"/>
          </p:nvPr>
        </p:nvSpPr>
        <p:spPr>
          <a:xfrm>
            <a:off x="4397375" y="541338"/>
            <a:ext cx="7082154"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3332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1710-711D-D140-9F10-F0BA5C220CB8}"/>
              </a:ext>
            </a:extLst>
          </p:cNvPr>
          <p:cNvSpPr>
            <a:spLocks noGrp="1"/>
          </p:cNvSpPr>
          <p:nvPr>
            <p:ph type="title" hasCustomPrompt="1"/>
          </p:nvPr>
        </p:nvSpPr>
        <p:spPr>
          <a:xfrm>
            <a:off x="709127" y="542402"/>
            <a:ext cx="10770402" cy="404650"/>
          </a:xfrm>
        </p:spPr>
        <p:txBody>
          <a:bodyPr anchor="t"/>
          <a:lstStyle/>
          <a:p>
            <a:r>
              <a:rPr lang="en-US" dirty="0"/>
              <a:t>CLICK TO EDIT MASTER TITLE STYLE</a:t>
            </a:r>
          </a:p>
        </p:txBody>
      </p:sp>
      <p:sp>
        <p:nvSpPr>
          <p:cNvPr id="7" name="Slide Number Placeholder 6">
            <a:extLst>
              <a:ext uri="{FF2B5EF4-FFF2-40B4-BE49-F238E27FC236}">
                <a16:creationId xmlns:a16="http://schemas.microsoft.com/office/drawing/2014/main" id="{DE530523-F8D7-EA40-B0AC-D3B528634E6F}"/>
              </a:ext>
            </a:extLst>
          </p:cNvPr>
          <p:cNvSpPr>
            <a:spLocks noGrp="1"/>
          </p:cNvSpPr>
          <p:nvPr>
            <p:ph type="sldNum" sz="quarter" idx="12"/>
          </p:nvPr>
        </p:nvSpPr>
        <p:spPr/>
        <p:txBody>
          <a:bodyPr/>
          <a:lstStyle/>
          <a:p>
            <a:fld id="{AC0AD1B0-384D-1E40-8504-5B10EF06743F}" type="slidenum">
              <a:rPr lang="en-US" smtClean="0"/>
              <a:t>‹#›</a:t>
            </a:fld>
            <a:r>
              <a:rPr lang="en-US" dirty="0"/>
              <a:t>.</a:t>
            </a:r>
          </a:p>
        </p:txBody>
      </p:sp>
      <p:cxnSp>
        <p:nvCxnSpPr>
          <p:cNvPr id="8" name="Straight Connector 7">
            <a:extLst>
              <a:ext uri="{FF2B5EF4-FFF2-40B4-BE49-F238E27FC236}">
                <a16:creationId xmlns:a16="http://schemas.microsoft.com/office/drawing/2014/main" id="{4D2E9DC6-BE17-BB40-96F9-B16F30D6C123}"/>
              </a:ext>
            </a:extLst>
          </p:cNvPr>
          <p:cNvCxnSpPr>
            <a:cxnSpLocks/>
          </p:cNvCxnSpPr>
          <p:nvPr userDrawn="1"/>
        </p:nvCxnSpPr>
        <p:spPr>
          <a:xfrm>
            <a:off x="709127" y="1336973"/>
            <a:ext cx="876605" cy="0"/>
          </a:xfrm>
          <a:prstGeom prst="line">
            <a:avLst/>
          </a:prstGeom>
          <a:ln w="12700">
            <a:solidFill>
              <a:srgbClr val="606060">
                <a:alpha val="50196"/>
              </a:srgb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D1EC5ED-3AD6-4E35-8B39-61F6E23C3AFE}"/>
              </a:ext>
            </a:extLst>
          </p:cNvPr>
          <p:cNvSpPr>
            <a:spLocks noGrp="1"/>
          </p:cNvSpPr>
          <p:nvPr>
            <p:ph type="body" sz="quarter" idx="13"/>
          </p:nvPr>
        </p:nvSpPr>
        <p:spPr>
          <a:xfrm>
            <a:off x="709613" y="1782763"/>
            <a:ext cx="10769600" cy="3738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35022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9D23D-32B8-E942-8D11-E6599828583B}"/>
              </a:ext>
            </a:extLst>
          </p:cNvPr>
          <p:cNvSpPr>
            <a:spLocks noGrp="1"/>
          </p:cNvSpPr>
          <p:nvPr>
            <p:ph idx="1"/>
          </p:nvPr>
        </p:nvSpPr>
        <p:spPr>
          <a:xfrm>
            <a:off x="4397339" y="541171"/>
            <a:ext cx="7085676" cy="4935898"/>
          </a:xfrm>
        </p:spPr>
        <p:txBody>
          <a:bodyPr/>
          <a:lstStyle>
            <a:lvl1pPr>
              <a:lnSpc>
                <a:spcPct val="100000"/>
              </a:lnSpc>
              <a:spcBef>
                <a:spcPts val="1800"/>
              </a:spcBef>
              <a:defRPr/>
            </a:lvl1pPr>
            <a:lvl2pPr>
              <a:lnSpc>
                <a:spcPct val="100000"/>
              </a:lnSpc>
              <a:spcBef>
                <a:spcPts val="1800"/>
              </a:spcBef>
              <a:defRPr/>
            </a:lvl2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07A0573E-F401-F942-9415-AD2005838B98}"/>
              </a:ext>
            </a:extLst>
          </p:cNvPr>
          <p:cNvSpPr>
            <a:spLocks noGrp="1"/>
          </p:cNvSpPr>
          <p:nvPr>
            <p:ph type="sldNum" sz="quarter" idx="12"/>
          </p:nvPr>
        </p:nvSpPr>
        <p:spPr/>
        <p:txBody>
          <a:bodyPr/>
          <a:lstStyle/>
          <a:p>
            <a:fld id="{AC0AD1B0-384D-1E40-8504-5B10EF06743F}" type="slidenum">
              <a:rPr lang="en-US" smtClean="0"/>
              <a:t>‹#›</a:t>
            </a:fld>
            <a:r>
              <a:rPr lang="en-US" dirty="0"/>
              <a:t>.</a:t>
            </a:r>
          </a:p>
        </p:txBody>
      </p:sp>
      <p:sp>
        <p:nvSpPr>
          <p:cNvPr id="10" name="Content Placeholder 9">
            <a:extLst>
              <a:ext uri="{FF2B5EF4-FFF2-40B4-BE49-F238E27FC236}">
                <a16:creationId xmlns:a16="http://schemas.microsoft.com/office/drawing/2014/main" id="{106D2693-A502-AD40-839A-A6B78030F21B}"/>
              </a:ext>
            </a:extLst>
          </p:cNvPr>
          <p:cNvSpPr>
            <a:spLocks noGrp="1"/>
          </p:cNvSpPr>
          <p:nvPr>
            <p:ph sz="quarter" idx="13"/>
          </p:nvPr>
        </p:nvSpPr>
        <p:spPr>
          <a:xfrm>
            <a:off x="709614" y="2762319"/>
            <a:ext cx="3200400" cy="271474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76145D0A-B309-4A41-A25B-322E3608B272}"/>
              </a:ext>
            </a:extLst>
          </p:cNvPr>
          <p:cNvSpPr>
            <a:spLocks noGrp="1"/>
          </p:cNvSpPr>
          <p:nvPr>
            <p:ph type="title" hasCustomPrompt="1"/>
          </p:nvPr>
        </p:nvSpPr>
        <p:spPr>
          <a:xfrm>
            <a:off x="709128" y="541171"/>
            <a:ext cx="3200400" cy="1325563"/>
          </a:xfrm>
        </p:spPr>
        <p:txBody>
          <a:bodyPr anchor="t"/>
          <a:lstStyle>
            <a:lvl1pPr>
              <a:defRPr spc="300"/>
            </a:lvl1pPr>
          </a:lstStyle>
          <a:p>
            <a:r>
              <a:rPr lang="en-US" dirty="0"/>
              <a:t>CLICK TO EDIT MASTER TITLE STYLE</a:t>
            </a:r>
          </a:p>
        </p:txBody>
      </p:sp>
      <p:cxnSp>
        <p:nvCxnSpPr>
          <p:cNvPr id="13" name="Straight Connector 12">
            <a:extLst>
              <a:ext uri="{FF2B5EF4-FFF2-40B4-BE49-F238E27FC236}">
                <a16:creationId xmlns:a16="http://schemas.microsoft.com/office/drawing/2014/main" id="{7E0651E4-CF1E-DA47-B1C4-95F7B39AECD2}"/>
              </a:ext>
            </a:extLst>
          </p:cNvPr>
          <p:cNvCxnSpPr>
            <a:cxnSpLocks/>
          </p:cNvCxnSpPr>
          <p:nvPr userDrawn="1"/>
        </p:nvCxnSpPr>
        <p:spPr>
          <a:xfrm>
            <a:off x="709127" y="2314527"/>
            <a:ext cx="876605" cy="0"/>
          </a:xfrm>
          <a:prstGeom prst="line">
            <a:avLst/>
          </a:prstGeom>
          <a:ln w="12700">
            <a:solidFill>
              <a:srgbClr val="606060">
                <a:alpha val="501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5013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1710-711D-D140-9F10-F0BA5C220CB8}"/>
              </a:ext>
            </a:extLst>
          </p:cNvPr>
          <p:cNvSpPr>
            <a:spLocks noGrp="1"/>
          </p:cNvSpPr>
          <p:nvPr>
            <p:ph type="title" hasCustomPrompt="1"/>
          </p:nvPr>
        </p:nvSpPr>
        <p:spPr>
          <a:xfrm>
            <a:off x="709127" y="542402"/>
            <a:ext cx="10770402" cy="404650"/>
          </a:xfrm>
        </p:spPr>
        <p:txBody>
          <a:bodyPr anchor="t"/>
          <a:lstStyle/>
          <a:p>
            <a:r>
              <a:rPr lang="en-US" dirty="0"/>
              <a:t>CLICK TO EDIT MASTER TITLE STYLE</a:t>
            </a:r>
          </a:p>
        </p:txBody>
      </p:sp>
      <p:sp>
        <p:nvSpPr>
          <p:cNvPr id="7" name="Slide Number Placeholder 6">
            <a:extLst>
              <a:ext uri="{FF2B5EF4-FFF2-40B4-BE49-F238E27FC236}">
                <a16:creationId xmlns:a16="http://schemas.microsoft.com/office/drawing/2014/main" id="{DE530523-F8D7-EA40-B0AC-D3B528634E6F}"/>
              </a:ext>
            </a:extLst>
          </p:cNvPr>
          <p:cNvSpPr>
            <a:spLocks noGrp="1"/>
          </p:cNvSpPr>
          <p:nvPr>
            <p:ph type="sldNum" sz="quarter" idx="12"/>
          </p:nvPr>
        </p:nvSpPr>
        <p:spPr/>
        <p:txBody>
          <a:bodyPr/>
          <a:lstStyle/>
          <a:p>
            <a:fld id="{AC0AD1B0-384D-1E40-8504-5B10EF06743F}" type="slidenum">
              <a:rPr lang="en-US" smtClean="0"/>
              <a:t>‹#›</a:t>
            </a:fld>
            <a:r>
              <a:rPr lang="en-US" dirty="0"/>
              <a:t>.</a:t>
            </a:r>
          </a:p>
        </p:txBody>
      </p:sp>
      <p:cxnSp>
        <p:nvCxnSpPr>
          <p:cNvPr id="8" name="Straight Connector 7">
            <a:extLst>
              <a:ext uri="{FF2B5EF4-FFF2-40B4-BE49-F238E27FC236}">
                <a16:creationId xmlns:a16="http://schemas.microsoft.com/office/drawing/2014/main" id="{4D2E9DC6-BE17-BB40-96F9-B16F30D6C123}"/>
              </a:ext>
            </a:extLst>
          </p:cNvPr>
          <p:cNvCxnSpPr>
            <a:cxnSpLocks/>
          </p:cNvCxnSpPr>
          <p:nvPr userDrawn="1"/>
        </p:nvCxnSpPr>
        <p:spPr>
          <a:xfrm>
            <a:off x="709127" y="1336973"/>
            <a:ext cx="876605" cy="0"/>
          </a:xfrm>
          <a:prstGeom prst="line">
            <a:avLst/>
          </a:prstGeom>
          <a:ln w="12700">
            <a:solidFill>
              <a:srgbClr val="606060">
                <a:alpha val="50196"/>
              </a:srgb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BA87A3DE-1A1A-4D40-A739-5FDF095A29A6}"/>
              </a:ext>
            </a:extLst>
          </p:cNvPr>
          <p:cNvSpPr>
            <a:spLocks noGrp="1"/>
          </p:cNvSpPr>
          <p:nvPr>
            <p:ph type="tbl" sz="quarter" idx="13"/>
          </p:nvPr>
        </p:nvSpPr>
        <p:spPr>
          <a:xfrm>
            <a:off x="709613" y="1782606"/>
            <a:ext cx="10769600" cy="3543458"/>
          </a:xfrm>
        </p:spPr>
        <p:txBody>
          <a:bodyPr/>
          <a:lstStyle/>
          <a:p>
            <a:endParaRPr lang="en-US"/>
          </a:p>
        </p:txBody>
      </p:sp>
    </p:spTree>
    <p:extLst>
      <p:ext uri="{BB962C8B-B14F-4D97-AF65-F5344CB8AC3E}">
        <p14:creationId xmlns:p14="http://schemas.microsoft.com/office/powerpoint/2010/main" val="21472376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ackground">
            <a:extLst>
              <a:ext uri="{FF2B5EF4-FFF2-40B4-BE49-F238E27FC236}">
                <a16:creationId xmlns:a16="http://schemas.microsoft.com/office/drawing/2014/main" id="{0794F741-73E5-AD9D-33C2-49BFCB3123D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764478" y="0"/>
            <a:ext cx="8427522" cy="6858000"/>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NIGMS Logo" descr="Logo for the National Institute of General Medical Sciences at the National Institutes of Health.">
            <a:extLst>
              <a:ext uri="{FF2B5EF4-FFF2-40B4-BE49-F238E27FC236}">
                <a16:creationId xmlns:a16="http://schemas.microsoft.com/office/drawing/2014/main" id="{A0CDDD09-A895-354C-5820-2D99C278A4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865" y="356568"/>
            <a:ext cx="2120458" cy="432573"/>
          </a:xfrm>
          <a:prstGeom prst="rect">
            <a:avLst/>
          </a:prstGeom>
        </p:spPr>
      </p:pic>
      <p:pic>
        <p:nvPicPr>
          <p:cNvPr id="8" name="HHS Logo" descr="Logo for the Department of Health and Human Services.">
            <a:extLst>
              <a:ext uri="{FF2B5EF4-FFF2-40B4-BE49-F238E27FC236}">
                <a16:creationId xmlns:a16="http://schemas.microsoft.com/office/drawing/2014/main" id="{1AFA18E4-4F88-CB2E-4726-52AF86515EF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7143" y="148400"/>
            <a:ext cx="848910" cy="848910"/>
          </a:xfrm>
          <a:prstGeom prst="rect">
            <a:avLst/>
          </a:prstGeom>
        </p:spPr>
      </p:pic>
      <p:sp>
        <p:nvSpPr>
          <p:cNvPr id="2" name="Title">
            <a:extLst>
              <a:ext uri="{FF2B5EF4-FFF2-40B4-BE49-F238E27FC236}">
                <a16:creationId xmlns:a16="http://schemas.microsoft.com/office/drawing/2014/main" id="{3EDE8A1E-6C2B-E52D-B23D-9582296F4F38}"/>
              </a:ext>
            </a:extLst>
          </p:cNvPr>
          <p:cNvSpPr>
            <a:spLocks noGrp="1"/>
          </p:cNvSpPr>
          <p:nvPr>
            <p:ph type="ctrTitle"/>
          </p:nvPr>
        </p:nvSpPr>
        <p:spPr>
          <a:xfrm>
            <a:off x="3975541" y="148400"/>
            <a:ext cx="7963117" cy="4866052"/>
          </a:xfrm>
          <a:noFill/>
        </p:spPr>
        <p:txBody>
          <a:bodyPr anchor="ctr">
            <a:normAutofit/>
          </a:bodyPr>
          <a:lstStyle>
            <a:lvl1pPr algn="ctr">
              <a:defRPr sz="4800">
                <a:solidFill>
                  <a:schemeClr val="accent1">
                    <a:lumMod val="50000"/>
                  </a:schemeClr>
                </a:solidFill>
                <a:latin typeface="Arial Black" panose="020B0A04020102020204" pitchFamily="34" charset="0"/>
              </a:defRPr>
            </a:lvl1pPr>
          </a:lstStyle>
          <a:p>
            <a:r>
              <a:rPr lang="en-US"/>
              <a:t>Click to edit Master title style</a:t>
            </a:r>
            <a:endParaRPr lang="en-US" dirty="0"/>
          </a:p>
        </p:txBody>
      </p:sp>
      <p:sp>
        <p:nvSpPr>
          <p:cNvPr id="7" name="Subtitle">
            <a:extLst>
              <a:ext uri="{FF2B5EF4-FFF2-40B4-BE49-F238E27FC236}">
                <a16:creationId xmlns:a16="http://schemas.microsoft.com/office/drawing/2014/main" id="{39030F5F-1C0C-8755-0B0E-8CE5CF1C47E1}"/>
              </a:ext>
            </a:extLst>
          </p:cNvPr>
          <p:cNvSpPr>
            <a:spLocks noGrp="1"/>
          </p:cNvSpPr>
          <p:nvPr>
            <p:ph type="body" sz="quarter" idx="11" hasCustomPrompt="1"/>
          </p:nvPr>
        </p:nvSpPr>
        <p:spPr>
          <a:xfrm>
            <a:off x="3975539" y="5132438"/>
            <a:ext cx="7963117" cy="1414485"/>
          </a:xfrm>
        </p:spPr>
        <p:txBody>
          <a:bodyPr anchor="ctr"/>
          <a:lstStyle>
            <a:lvl1pPr marL="0" indent="0" algn="ctr">
              <a:buNone/>
              <a:defRPr/>
            </a:lvl1pPr>
          </a:lstStyle>
          <a:p>
            <a:pPr lvl="0"/>
            <a:r>
              <a:rPr lang="en-US" dirty="0"/>
              <a:t>Subtitle</a:t>
            </a:r>
          </a:p>
        </p:txBody>
      </p:sp>
      <p:sp>
        <p:nvSpPr>
          <p:cNvPr id="3" name="Authors">
            <a:extLst>
              <a:ext uri="{FF2B5EF4-FFF2-40B4-BE49-F238E27FC236}">
                <a16:creationId xmlns:a16="http://schemas.microsoft.com/office/drawing/2014/main" id="{D3D4882C-ACF3-79A2-AE34-159240766EF2}"/>
              </a:ext>
            </a:extLst>
          </p:cNvPr>
          <p:cNvSpPr>
            <a:spLocks noGrp="1"/>
          </p:cNvSpPr>
          <p:nvPr>
            <p:ph type="subTitle" idx="1" hasCustomPrompt="1"/>
          </p:nvPr>
        </p:nvSpPr>
        <p:spPr>
          <a:xfrm>
            <a:off x="176865" y="1411983"/>
            <a:ext cx="3410750" cy="3015856"/>
          </a:xfrm>
          <a:noFill/>
        </p:spPr>
        <p:txBody>
          <a:bodyPr anchor="ct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6" name="Date">
            <a:extLst>
              <a:ext uri="{FF2B5EF4-FFF2-40B4-BE49-F238E27FC236}">
                <a16:creationId xmlns:a16="http://schemas.microsoft.com/office/drawing/2014/main" id="{D2EB78E1-A040-F9CA-B902-DE8986302B01}"/>
              </a:ext>
            </a:extLst>
          </p:cNvPr>
          <p:cNvSpPr>
            <a:spLocks noGrp="1"/>
          </p:cNvSpPr>
          <p:nvPr>
            <p:ph type="body" sz="quarter" idx="10"/>
          </p:nvPr>
        </p:nvSpPr>
        <p:spPr>
          <a:xfrm>
            <a:off x="176865" y="5889621"/>
            <a:ext cx="3334271" cy="657303"/>
          </a:xfrm>
          <a:noFill/>
        </p:spPr>
        <p:txBody>
          <a:bodyPr anchor="ctr">
            <a:normAutofit/>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71782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943D6C-DD71-F3EF-890B-B1D3FC067D57}"/>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A1218694-2A5F-1E8D-3BEB-EDF8FD52EC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ge Number">
            <a:extLst>
              <a:ext uri="{FF2B5EF4-FFF2-40B4-BE49-F238E27FC236}">
                <a16:creationId xmlns:a16="http://schemas.microsoft.com/office/drawing/2014/main" id="{1FE7CFF8-2384-0D50-12BD-82C3AB93ECBD}"/>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4" name="Logo" descr="Logo for the National Institute of General Medical Sciences at the National Institutes of Health.">
            <a:extLst>
              <a:ext uri="{FF2B5EF4-FFF2-40B4-BE49-F238E27FC236}">
                <a16:creationId xmlns:a16="http://schemas.microsoft.com/office/drawing/2014/main" id="{D4FA2883-1B65-0417-6EF4-6667ACD200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7624098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22F9F82-1C05-D696-7AB6-5AEC5F7BC2FB}"/>
              </a:ext>
            </a:extLst>
          </p:cNvPr>
          <p:cNvSpPr>
            <a:spLocks noGrp="1"/>
          </p:cNvSpPr>
          <p:nvPr>
            <p:ph type="title"/>
          </p:nvPr>
        </p:nvSpPr>
        <p:spPr>
          <a:xfrm>
            <a:off x="831850" y="621792"/>
            <a:ext cx="10515600" cy="4398264"/>
          </a:xfrm>
        </p:spPr>
        <p:txBody>
          <a:bodyPr anchor="ctr"/>
          <a:lstStyle>
            <a:lvl1pPr algn="ctr">
              <a:defRPr sz="6000"/>
            </a:lvl1pPr>
          </a:lstStyle>
          <a:p>
            <a:r>
              <a:rPr lang="en-US"/>
              <a:t>Click to edit Master title style</a:t>
            </a:r>
            <a:endParaRPr lang="en-US" dirty="0"/>
          </a:p>
        </p:txBody>
      </p:sp>
      <p:sp>
        <p:nvSpPr>
          <p:cNvPr id="3" name="Text Placeholder">
            <a:extLst>
              <a:ext uri="{FF2B5EF4-FFF2-40B4-BE49-F238E27FC236}">
                <a16:creationId xmlns:a16="http://schemas.microsoft.com/office/drawing/2014/main" id="{BCFD56A2-A856-EDAC-B70E-99040A5A1C12}"/>
              </a:ext>
            </a:extLst>
          </p:cNvPr>
          <p:cNvSpPr>
            <a:spLocks noGrp="1"/>
          </p:cNvSpPr>
          <p:nvPr>
            <p:ph type="body" idx="1"/>
          </p:nvPr>
        </p:nvSpPr>
        <p:spPr>
          <a:xfrm>
            <a:off x="831850" y="5020056"/>
            <a:ext cx="10515600" cy="1069594"/>
          </a:xfrm>
        </p:spPr>
        <p:txBody>
          <a:bodyPr/>
          <a:lstStyle>
            <a:lvl1pPr marL="0" indent="0" algn="ctr">
              <a:buNone/>
              <a:defRPr sz="240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Page Number">
            <a:extLst>
              <a:ext uri="{FF2B5EF4-FFF2-40B4-BE49-F238E27FC236}">
                <a16:creationId xmlns:a16="http://schemas.microsoft.com/office/drawing/2014/main" id="{4C774888-9AFD-1D0C-FEC1-137F8944F44F}"/>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4" name="Logo" descr="Logo for the National Institute of General Medical Sciences at the National Institutes of Health.">
            <a:extLst>
              <a:ext uri="{FF2B5EF4-FFF2-40B4-BE49-F238E27FC236}">
                <a16:creationId xmlns:a16="http://schemas.microsoft.com/office/drawing/2014/main" id="{08D1CE77-E9BE-D18C-3D05-ABC670393E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34043237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9E27E6-9678-D74E-B6EA-29E483B33C16}"/>
              </a:ext>
            </a:extLst>
          </p:cNvPr>
          <p:cNvSpPr>
            <a:spLocks noGrp="1"/>
          </p:cNvSpPr>
          <p:nvPr>
            <p:ph type="title"/>
          </p:nvPr>
        </p:nvSpPr>
        <p:spPr/>
        <p:txBody>
          <a:bodyPr/>
          <a:lstStyle/>
          <a:p>
            <a:r>
              <a:rPr lang="en-US"/>
              <a:t>Click to edit Master title style</a:t>
            </a:r>
          </a:p>
        </p:txBody>
      </p:sp>
      <p:sp>
        <p:nvSpPr>
          <p:cNvPr id="4" name="Presenter Info 1 Placeholder">
            <a:extLst>
              <a:ext uri="{FF2B5EF4-FFF2-40B4-BE49-F238E27FC236}">
                <a16:creationId xmlns:a16="http://schemas.microsoft.com/office/drawing/2014/main" id="{204BFA73-E2B8-F81C-5562-2D1BFDED4870}"/>
              </a:ext>
            </a:extLst>
          </p:cNvPr>
          <p:cNvSpPr>
            <a:spLocks noGrp="1"/>
          </p:cNvSpPr>
          <p:nvPr>
            <p:ph sz="quarter" idx="10" hasCustomPrompt="1"/>
          </p:nvPr>
        </p:nvSpPr>
        <p:spPr>
          <a:xfrm>
            <a:off x="838199" y="1809750"/>
            <a:ext cx="8569271" cy="1801813"/>
          </a:xfrm>
        </p:spPr>
        <p:txBody>
          <a:bodyPr/>
          <a:lstStyle>
            <a:lvl1pPr marL="0" indent="0">
              <a:buNone/>
              <a:defRPr/>
            </a:lvl1pPr>
          </a:lstStyle>
          <a:p>
            <a:pPr lvl="0"/>
            <a:r>
              <a:rPr lang="en-US" dirty="0"/>
              <a:t>Presenter Info</a:t>
            </a:r>
          </a:p>
        </p:txBody>
      </p:sp>
      <p:sp>
        <p:nvSpPr>
          <p:cNvPr id="6" name="Picture Placeholder 1">
            <a:extLst>
              <a:ext uri="{FF2B5EF4-FFF2-40B4-BE49-F238E27FC236}">
                <a16:creationId xmlns:a16="http://schemas.microsoft.com/office/drawing/2014/main" id="{A06CFBE6-3078-4C4C-0B57-A7552F6990AA}"/>
              </a:ext>
            </a:extLst>
          </p:cNvPr>
          <p:cNvSpPr>
            <a:spLocks noGrp="1"/>
          </p:cNvSpPr>
          <p:nvPr>
            <p:ph type="pic" sz="quarter" idx="11" hasCustomPrompt="1"/>
          </p:nvPr>
        </p:nvSpPr>
        <p:spPr>
          <a:xfrm>
            <a:off x="9616698" y="1809750"/>
            <a:ext cx="1737102" cy="1801813"/>
          </a:xfrm>
        </p:spPr>
        <p:txBody>
          <a:bodyPr/>
          <a:lstStyle>
            <a:lvl1pPr marL="0" indent="0">
              <a:buNone/>
              <a:defRPr/>
            </a:lvl1pPr>
          </a:lstStyle>
          <a:p>
            <a:r>
              <a:rPr lang="en-US" dirty="0"/>
              <a:t>Headshot</a:t>
            </a:r>
          </a:p>
        </p:txBody>
      </p:sp>
      <p:sp>
        <p:nvSpPr>
          <p:cNvPr id="7" name="Presenter Info 2 Placeholder">
            <a:extLst>
              <a:ext uri="{FF2B5EF4-FFF2-40B4-BE49-F238E27FC236}">
                <a16:creationId xmlns:a16="http://schemas.microsoft.com/office/drawing/2014/main" id="{A1750E14-7B05-E0A7-7E47-3ABDA2518CB5}"/>
              </a:ext>
            </a:extLst>
          </p:cNvPr>
          <p:cNvSpPr>
            <a:spLocks noGrp="1"/>
          </p:cNvSpPr>
          <p:nvPr>
            <p:ph sz="quarter" idx="12" hasCustomPrompt="1"/>
          </p:nvPr>
        </p:nvSpPr>
        <p:spPr>
          <a:xfrm>
            <a:off x="838200" y="3909822"/>
            <a:ext cx="8569270" cy="1801813"/>
          </a:xfrm>
        </p:spPr>
        <p:txBody>
          <a:bodyPr/>
          <a:lstStyle>
            <a:lvl1pPr marL="0" indent="0">
              <a:buNone/>
              <a:defRPr/>
            </a:lvl1pPr>
          </a:lstStyle>
          <a:p>
            <a:pPr lvl="0"/>
            <a:r>
              <a:rPr lang="en-US" dirty="0"/>
              <a:t>Presenter Info</a:t>
            </a:r>
          </a:p>
        </p:txBody>
      </p:sp>
      <p:sp>
        <p:nvSpPr>
          <p:cNvPr id="8" name="Picture Placeholder 2">
            <a:extLst>
              <a:ext uri="{FF2B5EF4-FFF2-40B4-BE49-F238E27FC236}">
                <a16:creationId xmlns:a16="http://schemas.microsoft.com/office/drawing/2014/main" id="{F0F73661-C1F1-AFA0-7D65-7E9B13F68AB2}"/>
              </a:ext>
            </a:extLst>
          </p:cNvPr>
          <p:cNvSpPr>
            <a:spLocks noGrp="1"/>
          </p:cNvSpPr>
          <p:nvPr>
            <p:ph type="pic" sz="quarter" idx="13" hasCustomPrompt="1"/>
          </p:nvPr>
        </p:nvSpPr>
        <p:spPr>
          <a:xfrm>
            <a:off x="9616698" y="3909822"/>
            <a:ext cx="1737102" cy="1801813"/>
          </a:xfrm>
        </p:spPr>
        <p:txBody>
          <a:bodyPr/>
          <a:lstStyle>
            <a:lvl1pPr marL="0" indent="0">
              <a:buNone/>
              <a:defRPr/>
            </a:lvl1pPr>
          </a:lstStyle>
          <a:p>
            <a:r>
              <a:rPr lang="en-US" dirty="0"/>
              <a:t>Headshot</a:t>
            </a:r>
          </a:p>
        </p:txBody>
      </p:sp>
      <p:sp>
        <p:nvSpPr>
          <p:cNvPr id="12" name="Page Number">
            <a:extLst>
              <a:ext uri="{FF2B5EF4-FFF2-40B4-BE49-F238E27FC236}">
                <a16:creationId xmlns:a16="http://schemas.microsoft.com/office/drawing/2014/main" id="{30114E2B-DC13-41AA-AB5C-01120204E993}"/>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11" name="Logo" descr="Logo for the National Institute of General Medical Sciences at the National Institutes of Health.">
            <a:extLst>
              <a:ext uri="{FF2B5EF4-FFF2-40B4-BE49-F238E27FC236}">
                <a16:creationId xmlns:a16="http://schemas.microsoft.com/office/drawing/2014/main" id="{AC1DD522-C1CB-7E93-985C-A78F6B627CED}"/>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21311103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Wide Image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943D6C-DD71-F3EF-890B-B1D3FC067D57}"/>
              </a:ext>
            </a:extLst>
          </p:cNvPr>
          <p:cNvSpPr>
            <a:spLocks noGrp="1"/>
          </p:cNvSpPr>
          <p:nvPr>
            <p:ph type="title"/>
          </p:nvPr>
        </p:nvSpPr>
        <p:spPr>
          <a:xfrm>
            <a:off x="838200" y="365125"/>
            <a:ext cx="10515600" cy="814451"/>
          </a:xfrm>
        </p:spPr>
        <p:txBody>
          <a:bodyPr/>
          <a:lstStyle>
            <a:lvl1pPr algn="ctr">
              <a:defRPr/>
            </a:lvl1p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CCD4BC9D-9232-44EE-2130-BCF8E3F92154}"/>
              </a:ext>
            </a:extLst>
          </p:cNvPr>
          <p:cNvSpPr>
            <a:spLocks noGrp="1"/>
          </p:cNvSpPr>
          <p:nvPr>
            <p:ph type="pic" sz="quarter" idx="10"/>
          </p:nvPr>
        </p:nvSpPr>
        <p:spPr>
          <a:xfrm>
            <a:off x="838200" y="1325563"/>
            <a:ext cx="10515600" cy="3968813"/>
          </a:xfrm>
        </p:spPr>
        <p:txBody>
          <a:bodyPr/>
          <a:lstStyle>
            <a:lvl1pPr marL="0" indent="0">
              <a:buNone/>
              <a:defRPr/>
            </a:lvl1pPr>
          </a:lstStyle>
          <a:p>
            <a:r>
              <a:rPr lang="en-US"/>
              <a:t>Click icon to add picture</a:t>
            </a:r>
          </a:p>
        </p:txBody>
      </p:sp>
      <p:sp>
        <p:nvSpPr>
          <p:cNvPr id="9" name="Caption Placeholder">
            <a:extLst>
              <a:ext uri="{FF2B5EF4-FFF2-40B4-BE49-F238E27FC236}">
                <a16:creationId xmlns:a16="http://schemas.microsoft.com/office/drawing/2014/main" id="{B13FA657-59EC-2B51-1444-5176C284C6B4}"/>
              </a:ext>
            </a:extLst>
          </p:cNvPr>
          <p:cNvSpPr>
            <a:spLocks noGrp="1"/>
          </p:cNvSpPr>
          <p:nvPr>
            <p:ph type="body" sz="quarter" idx="11" hasCustomPrompt="1"/>
          </p:nvPr>
        </p:nvSpPr>
        <p:spPr>
          <a:xfrm>
            <a:off x="838200" y="5294376"/>
            <a:ext cx="10515600" cy="950976"/>
          </a:xfrm>
        </p:spPr>
        <p:txBody>
          <a:bodyPr anchor="ctr"/>
          <a:lstStyle>
            <a:lvl1pPr marL="0" indent="0" algn="ctr">
              <a:lnSpc>
                <a:spcPct val="100000"/>
              </a:lnSpc>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image caption</a:t>
            </a:r>
          </a:p>
        </p:txBody>
      </p:sp>
      <p:sp>
        <p:nvSpPr>
          <p:cNvPr id="7" name="Page Number">
            <a:extLst>
              <a:ext uri="{FF2B5EF4-FFF2-40B4-BE49-F238E27FC236}">
                <a16:creationId xmlns:a16="http://schemas.microsoft.com/office/drawing/2014/main" id="{1FE7CFF8-2384-0D50-12BD-82C3AB93ECBD}"/>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4" name="Logo" descr="Logo for the National Institute of General Medical Sciences at the National Institutes of Health.">
            <a:extLst>
              <a:ext uri="{FF2B5EF4-FFF2-40B4-BE49-F238E27FC236}">
                <a16:creationId xmlns:a16="http://schemas.microsoft.com/office/drawing/2014/main" id="{D4FA2883-1B65-0417-6EF4-6667ACD200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696369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899600" y="4859667"/>
            <a:ext cx="6340000" cy="14828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54" name="Google Shape;54;p10"/>
          <p:cNvSpPr/>
          <p:nvPr/>
        </p:nvSpPr>
        <p:spPr>
          <a:xfrm>
            <a:off x="4546600" y="4648200"/>
            <a:ext cx="7645600" cy="1905200"/>
          </a:xfrm>
          <a:prstGeom prst="rect">
            <a:avLst/>
          </a:prstGeom>
          <a:solidFill>
            <a:schemeClr val="bg1">
              <a:lumMod val="9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 name="Google Shape;55;p10"/>
          <p:cNvCxnSpPr/>
          <p:nvPr/>
        </p:nvCxnSpPr>
        <p:spPr>
          <a:xfrm rot="-5400000">
            <a:off x="-1686200" y="2339800"/>
            <a:ext cx="4026000" cy="0"/>
          </a:xfrm>
          <a:prstGeom prst="straightConnector1">
            <a:avLst/>
          </a:prstGeom>
          <a:noFill/>
          <a:ln w="19050" cap="flat" cmpd="sng">
            <a:solidFill>
              <a:schemeClr val="dk2"/>
            </a:solidFill>
            <a:prstDash val="solid"/>
            <a:round/>
            <a:headEnd type="none" w="med" len="med"/>
            <a:tailEnd type="none" w="med" len="med"/>
          </a:ln>
        </p:spPr>
      </p:cxnSp>
      <p:sp>
        <p:nvSpPr>
          <p:cNvPr id="56" name="Google Shape;56;p10"/>
          <p:cNvSpPr/>
          <p:nvPr/>
        </p:nvSpPr>
        <p:spPr>
          <a:xfrm>
            <a:off x="4323000" y="4437267"/>
            <a:ext cx="8123200" cy="19052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21093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ED8E21B-5B98-24BF-68D2-1C522DEDFF6A}"/>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EE17AA56-F6DA-1C93-97C3-1CF4AB2C9D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176700C0-DA2D-816B-A15E-A707F12AC2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ge Number">
            <a:extLst>
              <a:ext uri="{FF2B5EF4-FFF2-40B4-BE49-F238E27FC236}">
                <a16:creationId xmlns:a16="http://schemas.microsoft.com/office/drawing/2014/main" id="{9AFAE510-357B-6B75-9BA8-6F16F258DA23}"/>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5" name="Logo" descr="Logo for the National Institute of General Medical Sciences at the National Institutes of Health.">
            <a:extLst>
              <a:ext uri="{FF2B5EF4-FFF2-40B4-BE49-F238E27FC236}">
                <a16:creationId xmlns:a16="http://schemas.microsoft.com/office/drawing/2014/main" id="{179067E3-C875-EF3F-FD51-6137846D46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24328790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Two Columns with Sub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C0CA8E9-8E33-5AC8-44D0-44D552025F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1">
            <a:extLst>
              <a:ext uri="{FF2B5EF4-FFF2-40B4-BE49-F238E27FC236}">
                <a16:creationId xmlns:a16="http://schemas.microsoft.com/office/drawing/2014/main" id="{EB8DC445-BE7D-1C66-DFD5-98C26F2D07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0B2FFDEA-FD7F-CD3D-41E1-1184D79185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2827A0DB-41E1-C35F-1187-6CA90182CB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DFD93B82-DA72-1B64-062A-24903617E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age Number">
            <a:extLst>
              <a:ext uri="{FF2B5EF4-FFF2-40B4-BE49-F238E27FC236}">
                <a16:creationId xmlns:a16="http://schemas.microsoft.com/office/drawing/2014/main" id="{F9641EDC-7722-2590-F0C7-A97CD537C57E}"/>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7" name="Logo" descr="Logo for the National Institute of General Medical Sciences at the National Institutes of Health.">
            <a:extLst>
              <a:ext uri="{FF2B5EF4-FFF2-40B4-BE49-F238E27FC236}">
                <a16:creationId xmlns:a16="http://schemas.microsoft.com/office/drawing/2014/main" id="{03D962D3-E8E2-636D-8393-A02D0E003F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41900769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14A2260-E739-7936-5D98-A234842BC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a:extLst>
              <a:ext uri="{FF2B5EF4-FFF2-40B4-BE49-F238E27FC236}">
                <a16:creationId xmlns:a16="http://schemas.microsoft.com/office/drawing/2014/main" id="{EFCD98EE-63FB-DCFF-B730-949387293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a:extLst>
              <a:ext uri="{FF2B5EF4-FFF2-40B4-BE49-F238E27FC236}">
                <a16:creationId xmlns:a16="http://schemas.microsoft.com/office/drawing/2014/main" id="{06CCBB04-C28C-BF3F-FEF9-C4BE83E02A82}"/>
              </a:ext>
            </a:extLst>
          </p:cNvPr>
          <p:cNvSpPr>
            <a:spLocks noGrp="1"/>
          </p:cNvSpPr>
          <p:nvPr>
            <p:ph type="pic" idx="1"/>
          </p:nvPr>
        </p:nvSpPr>
        <p:spPr>
          <a:xfrm>
            <a:off x="5183188" y="987425"/>
            <a:ext cx="6172200" cy="45028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Caption Placeholder">
            <a:extLst>
              <a:ext uri="{FF2B5EF4-FFF2-40B4-BE49-F238E27FC236}">
                <a16:creationId xmlns:a16="http://schemas.microsoft.com/office/drawing/2014/main" id="{E69FD5D0-35F9-7045-E574-3F06C25E15BF}"/>
              </a:ext>
            </a:extLst>
          </p:cNvPr>
          <p:cNvSpPr>
            <a:spLocks noGrp="1"/>
          </p:cNvSpPr>
          <p:nvPr>
            <p:ph type="body" sz="quarter" idx="10" hasCustomPrompt="1"/>
          </p:nvPr>
        </p:nvSpPr>
        <p:spPr>
          <a:xfrm>
            <a:off x="5165725" y="5532699"/>
            <a:ext cx="6238875" cy="336289"/>
          </a:xfrm>
        </p:spPr>
        <p:txBody>
          <a:bodyPr>
            <a:noAutofit/>
          </a:bodyPr>
          <a:lstStyle>
            <a:lvl1pPr marL="0" indent="0" algn="ctr">
              <a:buNone/>
              <a:defRPr sz="1800"/>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Image Caption</a:t>
            </a:r>
          </a:p>
        </p:txBody>
      </p:sp>
      <p:sp>
        <p:nvSpPr>
          <p:cNvPr id="7" name="Page Number">
            <a:extLst>
              <a:ext uri="{FF2B5EF4-FFF2-40B4-BE49-F238E27FC236}">
                <a16:creationId xmlns:a16="http://schemas.microsoft.com/office/drawing/2014/main" id="{08ED418D-F632-7E1F-2179-3B3C84FE03A8}"/>
              </a:ext>
            </a:extLst>
          </p:cNvPr>
          <p:cNvSpPr txBox="1"/>
          <p:nvPr userDrawn="1"/>
        </p:nvSpPr>
        <p:spPr>
          <a:xfrm>
            <a:off x="10616184" y="6382512"/>
            <a:ext cx="737616" cy="369332"/>
          </a:xfrm>
          <a:prstGeom prst="rect">
            <a:avLst/>
          </a:prstGeom>
          <a:noFill/>
        </p:spPr>
        <p:txBody>
          <a:bodyPr wrap="square" rtlCol="0">
            <a:spAutoFit/>
          </a:bodyPr>
          <a:lstStyle/>
          <a:p>
            <a:pPr algn="r"/>
            <a:fld id="{FC6D828B-9419-494E-A33B-7ED18C55895D}" type="slidenum">
              <a:rPr lang="en-US" smtClean="0">
                <a:solidFill>
                  <a:srgbClr val="FFFFFF"/>
                </a:solidFill>
                <a:latin typeface="Arial" panose="020B0604020202020204" pitchFamily="34" charset="0"/>
                <a:cs typeface="Arial" panose="020B0604020202020204" pitchFamily="34" charset="0"/>
              </a:rPr>
              <a:pPr algn="r"/>
              <a:t>‹#›</a:t>
            </a:fld>
            <a:endParaRPr lang="en-US" dirty="0">
              <a:solidFill>
                <a:srgbClr val="FFFFFF"/>
              </a:solidFill>
              <a:latin typeface="Arial" panose="020B0604020202020204" pitchFamily="34" charset="0"/>
              <a:cs typeface="Arial" panose="020B0604020202020204" pitchFamily="34" charset="0"/>
            </a:endParaRPr>
          </a:p>
        </p:txBody>
      </p:sp>
      <p:pic>
        <p:nvPicPr>
          <p:cNvPr id="5" name="Logo" descr="Logo for the National Institute of General Medical Sciences at the National Institutes of Health.">
            <a:extLst>
              <a:ext uri="{FF2B5EF4-FFF2-40B4-BE49-F238E27FC236}">
                <a16:creationId xmlns:a16="http://schemas.microsoft.com/office/drawing/2014/main" id="{0E527D20-7F85-429D-6C62-B95442390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31251043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0400-2ADA-D506-8945-C0D58EE9009A}"/>
              </a:ext>
            </a:extLst>
          </p:cNvPr>
          <p:cNvSpPr>
            <a:spLocks noGrp="1"/>
          </p:cNvSpPr>
          <p:nvPr>
            <p:ph type="title"/>
          </p:nvPr>
        </p:nvSpPr>
        <p:spPr>
          <a:xfrm>
            <a:off x="838200" y="683491"/>
            <a:ext cx="10515600" cy="3325091"/>
          </a:xfrm>
          <a:solidFill>
            <a:schemeClr val="bg1"/>
          </a:solidFill>
        </p:spPr>
        <p:txBody>
          <a:bodyPr/>
          <a:lstStyle/>
          <a:p>
            <a:r>
              <a:rPr lang="en-US"/>
              <a:t>Click to edit Master title style</a:t>
            </a:r>
          </a:p>
        </p:txBody>
      </p:sp>
      <p:sp>
        <p:nvSpPr>
          <p:cNvPr id="4" name="Text Placeholder 3">
            <a:extLst>
              <a:ext uri="{FF2B5EF4-FFF2-40B4-BE49-F238E27FC236}">
                <a16:creationId xmlns:a16="http://schemas.microsoft.com/office/drawing/2014/main" id="{0FABE631-55A1-E38A-09B5-07B95E94A1F6}"/>
              </a:ext>
            </a:extLst>
          </p:cNvPr>
          <p:cNvSpPr>
            <a:spLocks noGrp="1"/>
          </p:cNvSpPr>
          <p:nvPr>
            <p:ph type="body" sz="quarter" idx="10" hasCustomPrompt="1"/>
          </p:nvPr>
        </p:nvSpPr>
        <p:spPr>
          <a:xfrm>
            <a:off x="831850" y="4008583"/>
            <a:ext cx="10515600" cy="2087417"/>
          </a:xfrm>
          <a:solidFill>
            <a:schemeClr val="bg1"/>
          </a:solidFill>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Additional Text</a:t>
            </a:r>
          </a:p>
        </p:txBody>
      </p:sp>
      <p:pic>
        <p:nvPicPr>
          <p:cNvPr id="5" name="Logo" descr="Logo for the National Institute of General Medical Sciences at the National Institutes of Health.">
            <a:extLst>
              <a:ext uri="{FF2B5EF4-FFF2-40B4-BE49-F238E27FC236}">
                <a16:creationId xmlns:a16="http://schemas.microsoft.com/office/drawing/2014/main" id="{B686CDBD-8ECA-6A56-5ADB-2FB38AE725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6322625"/>
            <a:ext cx="2120458" cy="432573"/>
          </a:xfrm>
          <a:prstGeom prst="rect">
            <a:avLst/>
          </a:prstGeom>
        </p:spPr>
      </p:pic>
    </p:spTree>
    <p:extLst>
      <p:ext uri="{BB962C8B-B14F-4D97-AF65-F5344CB8AC3E}">
        <p14:creationId xmlns:p14="http://schemas.microsoft.com/office/powerpoint/2010/main" val="37418913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NCCIH-title-Slide-01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ctrTitle"/>
          </p:nvPr>
        </p:nvSpPr>
        <p:spPr>
          <a:xfrm>
            <a:off x="4933871" y="1104274"/>
            <a:ext cx="6343730" cy="1674815"/>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933870" y="2791129"/>
            <a:ext cx="6343730" cy="917391"/>
          </a:xfrm>
        </p:spPr>
        <p:txBody>
          <a:bodyPr>
            <a:normAutofit/>
          </a:bodyPr>
          <a:lstStyle>
            <a:lvl1pPr marL="0" indent="0" algn="l">
              <a:buNone/>
              <a:defRPr sz="3000">
                <a:solidFill>
                  <a:srgbClr val="000000"/>
                </a:solidFill>
              </a:defRPr>
            </a:lvl1pPr>
            <a:lvl2pPr marL="544183" indent="0" algn="ctr">
              <a:buNone/>
              <a:defRPr>
                <a:solidFill>
                  <a:schemeClr val="tx1">
                    <a:tint val="75000"/>
                  </a:schemeClr>
                </a:solidFill>
              </a:defRPr>
            </a:lvl2pPr>
            <a:lvl3pPr marL="1088365" indent="0" algn="ctr">
              <a:buNone/>
              <a:defRPr>
                <a:solidFill>
                  <a:schemeClr val="tx1">
                    <a:tint val="75000"/>
                  </a:schemeClr>
                </a:solidFill>
              </a:defRPr>
            </a:lvl3pPr>
            <a:lvl4pPr marL="1632547" indent="0" algn="ctr">
              <a:buNone/>
              <a:defRPr>
                <a:solidFill>
                  <a:schemeClr val="tx1">
                    <a:tint val="75000"/>
                  </a:schemeClr>
                </a:solidFill>
              </a:defRPr>
            </a:lvl4pPr>
            <a:lvl5pPr marL="2176729" indent="0" algn="ctr">
              <a:buNone/>
              <a:defRPr>
                <a:solidFill>
                  <a:schemeClr val="tx1">
                    <a:tint val="75000"/>
                  </a:schemeClr>
                </a:solidFill>
              </a:defRPr>
            </a:lvl5pPr>
            <a:lvl6pPr marL="2720912" indent="0" algn="ctr">
              <a:buNone/>
              <a:defRPr>
                <a:solidFill>
                  <a:schemeClr val="tx1">
                    <a:tint val="75000"/>
                  </a:schemeClr>
                </a:solidFill>
              </a:defRPr>
            </a:lvl6pPr>
            <a:lvl7pPr marL="3265094" indent="0" algn="ctr">
              <a:buNone/>
              <a:defRPr>
                <a:solidFill>
                  <a:schemeClr val="tx1">
                    <a:tint val="75000"/>
                  </a:schemeClr>
                </a:solidFill>
              </a:defRPr>
            </a:lvl7pPr>
            <a:lvl8pPr marL="3809276" indent="0" algn="ctr">
              <a:buNone/>
              <a:defRPr>
                <a:solidFill>
                  <a:schemeClr val="tx1">
                    <a:tint val="75000"/>
                  </a:schemeClr>
                </a:solidFill>
              </a:defRPr>
            </a:lvl8pPr>
            <a:lvl9pPr marL="435345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127622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97657" indent="-297657">
              <a:buClr>
                <a:schemeClr val="tx1"/>
              </a:buClr>
              <a:buSzPct val="80000"/>
              <a:buFont typeface="Wingdings" charset="2"/>
              <a:buChar char="§"/>
              <a:defRPr>
                <a:solidFill>
                  <a:srgbClr val="000000"/>
                </a:solidFill>
              </a:defRPr>
            </a:lvl1pPr>
            <a:lvl2pPr>
              <a:buClr>
                <a:schemeClr val="tx1"/>
              </a:buClr>
              <a:defRPr>
                <a:solidFill>
                  <a:srgbClr val="000000"/>
                </a:solidFill>
              </a:defRPr>
            </a:lvl2pPr>
            <a:lvl3pPr>
              <a:buClr>
                <a:schemeClr val="tx1"/>
              </a:buClr>
              <a:defRPr>
                <a:solidFill>
                  <a:srgbClr val="000000"/>
                </a:solidFill>
              </a:defRPr>
            </a:lvl3pPr>
            <a:lvl4pPr>
              <a:buClr>
                <a:schemeClr val="tx1"/>
              </a:buCl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0592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183" indent="0">
              <a:buNone/>
              <a:defRPr sz="2150">
                <a:solidFill>
                  <a:schemeClr val="tx1">
                    <a:tint val="75000"/>
                  </a:schemeClr>
                </a:solidFill>
              </a:defRPr>
            </a:lvl2pPr>
            <a:lvl3pPr marL="1088365" indent="0">
              <a:buNone/>
              <a:defRPr sz="1900">
                <a:solidFill>
                  <a:schemeClr val="tx1">
                    <a:tint val="75000"/>
                  </a:schemeClr>
                </a:solidFill>
              </a:defRPr>
            </a:lvl3pPr>
            <a:lvl4pPr marL="1632547" indent="0">
              <a:buNone/>
              <a:defRPr sz="1650">
                <a:solidFill>
                  <a:schemeClr val="tx1">
                    <a:tint val="75000"/>
                  </a:schemeClr>
                </a:solidFill>
              </a:defRPr>
            </a:lvl4pPr>
            <a:lvl5pPr marL="2176729" indent="0">
              <a:buNone/>
              <a:defRPr sz="1650">
                <a:solidFill>
                  <a:schemeClr val="tx1">
                    <a:tint val="75000"/>
                  </a:schemeClr>
                </a:solidFill>
              </a:defRPr>
            </a:lvl5pPr>
            <a:lvl6pPr marL="2720912" indent="0">
              <a:buNone/>
              <a:defRPr sz="1650">
                <a:solidFill>
                  <a:schemeClr val="tx1">
                    <a:tint val="75000"/>
                  </a:schemeClr>
                </a:solidFill>
              </a:defRPr>
            </a:lvl6pPr>
            <a:lvl7pPr marL="3265094" indent="0">
              <a:buNone/>
              <a:defRPr sz="1650">
                <a:solidFill>
                  <a:schemeClr val="tx1">
                    <a:tint val="75000"/>
                  </a:schemeClr>
                </a:solidFill>
              </a:defRPr>
            </a:lvl7pPr>
            <a:lvl8pPr marL="3809276" indent="0">
              <a:buNone/>
              <a:defRPr sz="1650">
                <a:solidFill>
                  <a:schemeClr val="tx1">
                    <a:tint val="75000"/>
                  </a:schemeClr>
                </a:solidFill>
              </a:defRPr>
            </a:lvl8pPr>
            <a:lvl9pPr marL="4353459" indent="0">
              <a:buNone/>
              <a:defRPr sz="16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96711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a:xfrm>
            <a:off x="609601" y="274638"/>
            <a:ext cx="10972800" cy="1143000"/>
          </a:xfrm>
        </p:spPr>
        <p:txBody>
          <a:bodyPr/>
          <a:lstStyle>
            <a:lvl1pPr>
              <a:defRPr>
                <a:solidFill>
                  <a:srgbClr val="20558A"/>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50" b="0">
                <a:solidFill>
                  <a:srgbClr val="000000"/>
                </a:solidFill>
              </a:defRPr>
            </a:lvl1pPr>
            <a:lvl2pPr marL="544183" indent="0">
              <a:buNone/>
              <a:defRPr sz="2400" b="1"/>
            </a:lvl2pPr>
            <a:lvl3pPr marL="1088365" indent="0">
              <a:buNone/>
              <a:defRPr sz="2150" b="1"/>
            </a:lvl3pPr>
            <a:lvl4pPr marL="1632547" indent="0">
              <a:buNone/>
              <a:defRPr sz="1900" b="1"/>
            </a:lvl4pPr>
            <a:lvl5pPr marL="2176729" indent="0">
              <a:buNone/>
              <a:defRPr sz="1900" b="1"/>
            </a:lvl5pPr>
            <a:lvl6pPr marL="2720912" indent="0">
              <a:buNone/>
              <a:defRPr sz="1900" b="1"/>
            </a:lvl6pPr>
            <a:lvl7pPr marL="3265094" indent="0">
              <a:buNone/>
              <a:defRPr sz="1900" b="1"/>
            </a:lvl7pPr>
            <a:lvl8pPr marL="3809276" indent="0">
              <a:buNone/>
              <a:defRPr sz="1900" b="1"/>
            </a:lvl8pPr>
            <a:lvl9pPr marL="4353459" indent="0">
              <a:buNone/>
              <a:defRPr sz="19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marL="269875" indent="-269875">
              <a:buClr>
                <a:schemeClr val="tx1"/>
              </a:buClr>
              <a:buSzPct val="80000"/>
              <a:buFont typeface="Wingdings" charset="2"/>
              <a:buChar char="§"/>
              <a:defRPr sz="2850">
                <a:solidFill>
                  <a:srgbClr val="000000"/>
                </a:solidFill>
              </a:defRPr>
            </a:lvl1pPr>
            <a:lvl2pPr>
              <a:buClr>
                <a:srgbClr val="20558A"/>
              </a:buClr>
              <a:defRPr sz="2400">
                <a:solidFill>
                  <a:srgbClr val="000000"/>
                </a:solidFill>
              </a:defRPr>
            </a:lvl2pPr>
            <a:lvl3pPr marL="1313657" indent="-246063">
              <a:buClr>
                <a:srgbClr val="20558A"/>
              </a:buClr>
              <a:defRPr sz="2150">
                <a:solidFill>
                  <a:srgbClr val="000000"/>
                </a:solidFill>
              </a:defRPr>
            </a:lvl3pPr>
            <a:lvl4pPr>
              <a:buClr>
                <a:srgbClr val="20558A"/>
              </a:buClr>
              <a:defRPr sz="1900">
                <a:solidFill>
                  <a:srgbClr val="000000"/>
                </a:solidFill>
              </a:defRPr>
            </a:lvl4pPr>
            <a:lvl5pPr>
              <a:defRPr sz="1900">
                <a:solidFill>
                  <a:srgbClr val="000000"/>
                </a:solidFill>
              </a:defRPr>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50" b="0">
                <a:solidFill>
                  <a:srgbClr val="000000"/>
                </a:solidFill>
              </a:defRPr>
            </a:lvl1pPr>
            <a:lvl2pPr marL="544183" indent="0">
              <a:buNone/>
              <a:defRPr sz="2400" b="1"/>
            </a:lvl2pPr>
            <a:lvl3pPr marL="1088365" indent="0">
              <a:buNone/>
              <a:defRPr sz="2150" b="1"/>
            </a:lvl3pPr>
            <a:lvl4pPr marL="1632547" indent="0">
              <a:buNone/>
              <a:defRPr sz="1900" b="1"/>
            </a:lvl4pPr>
            <a:lvl5pPr marL="2176729" indent="0">
              <a:buNone/>
              <a:defRPr sz="1900" b="1"/>
            </a:lvl5pPr>
            <a:lvl6pPr marL="2720912" indent="0">
              <a:buNone/>
              <a:defRPr sz="1900" b="1"/>
            </a:lvl6pPr>
            <a:lvl7pPr marL="3265094" indent="0">
              <a:buNone/>
              <a:defRPr sz="1900" b="1"/>
            </a:lvl7pPr>
            <a:lvl8pPr marL="3809276" indent="0">
              <a:buNone/>
              <a:defRPr sz="1900" b="1"/>
            </a:lvl8pPr>
            <a:lvl9pPr marL="4353459" indent="0">
              <a:buNone/>
              <a:defRPr sz="19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marL="269082" indent="-269082">
              <a:buClr>
                <a:schemeClr val="tx1"/>
              </a:buClr>
              <a:buSzPct val="80000"/>
              <a:buFont typeface="Wingdings" charset="2"/>
              <a:buChar char="§"/>
              <a:defRPr sz="2850">
                <a:solidFill>
                  <a:srgbClr val="000000"/>
                </a:solidFill>
              </a:defRPr>
            </a:lvl1pPr>
            <a:lvl2pPr>
              <a:buClr>
                <a:schemeClr val="tx1"/>
              </a:buClr>
              <a:defRPr sz="2400">
                <a:solidFill>
                  <a:srgbClr val="000000"/>
                </a:solidFill>
              </a:defRPr>
            </a:lvl2pPr>
            <a:lvl3pPr marL="1258094" indent="-218282">
              <a:buClr>
                <a:srgbClr val="20558A"/>
              </a:buClr>
              <a:defRPr sz="2150">
                <a:solidFill>
                  <a:srgbClr val="000000"/>
                </a:solidFill>
              </a:defRPr>
            </a:lvl3pPr>
            <a:lvl4pPr>
              <a:buClr>
                <a:srgbClr val="20558A"/>
              </a:buClr>
              <a:defRPr sz="1900">
                <a:solidFill>
                  <a:srgbClr val="000000"/>
                </a:solidFill>
              </a:defRPr>
            </a:lvl4pPr>
            <a:lvl5pPr>
              <a:defRPr sz="1900">
                <a:solidFill>
                  <a:srgbClr val="000000"/>
                </a:solidFill>
              </a:defRPr>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30346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87209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Tree>
    <p:extLst>
      <p:ext uri="{BB962C8B-B14F-4D97-AF65-F5344CB8AC3E}">
        <p14:creationId xmlns:p14="http://schemas.microsoft.com/office/powerpoint/2010/main" val="1773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3344100" y="1734891"/>
            <a:ext cx="7867600" cy="1598000"/>
          </a:xfrm>
          <a:prstGeom prst="rect">
            <a:avLst/>
          </a:prstGeom>
        </p:spPr>
        <p:txBody>
          <a:bodyPr spcFirstLastPara="1" wrap="square" lIns="91425" tIns="91425" rIns="91425" bIns="91425" anchor="b" anchorCtr="0">
            <a:noAutofit/>
          </a:bodyPr>
          <a:lstStyle>
            <a:lvl1pPr lvl="0" algn="r">
              <a:spcBef>
                <a:spcPts val="0"/>
              </a:spcBef>
              <a:spcAft>
                <a:spcPts val="0"/>
              </a:spcAft>
              <a:buSzPts val="10000"/>
              <a:buNone/>
              <a:defRPr sz="8400"/>
            </a:lvl1pPr>
            <a:lvl2pPr lvl="1" algn="ctr">
              <a:spcBef>
                <a:spcPts val="0"/>
              </a:spcBef>
              <a:spcAft>
                <a:spcPts val="0"/>
              </a:spcAft>
              <a:buSzPts val="10000"/>
              <a:buNone/>
              <a:defRPr sz="13333"/>
            </a:lvl2pPr>
            <a:lvl3pPr lvl="2" algn="ctr">
              <a:spcBef>
                <a:spcPts val="0"/>
              </a:spcBef>
              <a:spcAft>
                <a:spcPts val="0"/>
              </a:spcAft>
              <a:buSzPts val="10000"/>
              <a:buNone/>
              <a:defRPr sz="13333"/>
            </a:lvl3pPr>
            <a:lvl4pPr lvl="3" algn="ctr">
              <a:spcBef>
                <a:spcPts val="0"/>
              </a:spcBef>
              <a:spcAft>
                <a:spcPts val="0"/>
              </a:spcAft>
              <a:buSzPts val="10000"/>
              <a:buNone/>
              <a:defRPr sz="13333"/>
            </a:lvl4pPr>
            <a:lvl5pPr lvl="4" algn="ctr">
              <a:spcBef>
                <a:spcPts val="0"/>
              </a:spcBef>
              <a:spcAft>
                <a:spcPts val="0"/>
              </a:spcAft>
              <a:buSzPts val="10000"/>
              <a:buNone/>
              <a:defRPr sz="13333"/>
            </a:lvl5pPr>
            <a:lvl6pPr lvl="5" algn="ctr">
              <a:spcBef>
                <a:spcPts val="0"/>
              </a:spcBef>
              <a:spcAft>
                <a:spcPts val="0"/>
              </a:spcAft>
              <a:buSzPts val="10000"/>
              <a:buNone/>
              <a:defRPr sz="13333"/>
            </a:lvl6pPr>
            <a:lvl7pPr lvl="6" algn="ctr">
              <a:spcBef>
                <a:spcPts val="0"/>
              </a:spcBef>
              <a:spcAft>
                <a:spcPts val="0"/>
              </a:spcAft>
              <a:buSzPts val="10000"/>
              <a:buNone/>
              <a:defRPr sz="13333"/>
            </a:lvl7pPr>
            <a:lvl8pPr lvl="7" algn="ctr">
              <a:spcBef>
                <a:spcPts val="0"/>
              </a:spcBef>
              <a:spcAft>
                <a:spcPts val="0"/>
              </a:spcAft>
              <a:buSzPts val="10000"/>
              <a:buNone/>
              <a:defRPr sz="13333"/>
            </a:lvl8pPr>
            <a:lvl9pPr lvl="8" algn="ctr">
              <a:spcBef>
                <a:spcPts val="0"/>
              </a:spcBef>
              <a:spcAft>
                <a:spcPts val="0"/>
              </a:spcAft>
              <a:buSzPts val="10000"/>
              <a:buNone/>
              <a:defRPr sz="13333"/>
            </a:lvl9pPr>
          </a:lstStyle>
          <a:p>
            <a:r>
              <a:t>xx%</a:t>
            </a:r>
          </a:p>
        </p:txBody>
      </p:sp>
      <p:sp>
        <p:nvSpPr>
          <p:cNvPr id="59" name="Google Shape;59;p11"/>
          <p:cNvSpPr txBox="1">
            <a:spLocks noGrp="1"/>
          </p:cNvSpPr>
          <p:nvPr>
            <p:ph type="subTitle" idx="1"/>
          </p:nvPr>
        </p:nvSpPr>
        <p:spPr>
          <a:xfrm>
            <a:off x="3344100" y="3816591"/>
            <a:ext cx="8946800" cy="8228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r>
              <a:rPr lang="en-US"/>
              <a:t>Click to edit Master subtitle style</a:t>
            </a:r>
            <a:endParaRPr/>
          </a:p>
        </p:txBody>
      </p:sp>
      <p:cxnSp>
        <p:nvCxnSpPr>
          <p:cNvPr id="60" name="Google Shape;60;p11"/>
          <p:cNvCxnSpPr/>
          <p:nvPr/>
        </p:nvCxnSpPr>
        <p:spPr>
          <a:xfrm>
            <a:off x="7839200" y="821967"/>
            <a:ext cx="4026000" cy="0"/>
          </a:xfrm>
          <a:prstGeom prst="straightConnector1">
            <a:avLst/>
          </a:prstGeom>
          <a:noFill/>
          <a:ln w="19050" cap="flat" cmpd="sng">
            <a:solidFill>
              <a:schemeClr val="dk2"/>
            </a:solidFill>
            <a:prstDash val="solid"/>
            <a:round/>
            <a:headEnd type="none" w="med" len="med"/>
            <a:tailEnd type="none" w="med" len="med"/>
          </a:ln>
        </p:spPr>
      </p:cxnSp>
      <p:grpSp>
        <p:nvGrpSpPr>
          <p:cNvPr id="61" name="Google Shape;61;p11"/>
          <p:cNvGrpSpPr/>
          <p:nvPr/>
        </p:nvGrpSpPr>
        <p:grpSpPr>
          <a:xfrm>
            <a:off x="-1987019" y="-576869"/>
            <a:ext cx="4817040" cy="6061780"/>
            <a:chOff x="6084961" y="352067"/>
            <a:chExt cx="3612780" cy="4546335"/>
          </a:xfrm>
        </p:grpSpPr>
        <p:sp>
          <p:nvSpPr>
            <p:cNvPr id="62" name="Google Shape;62;p11"/>
            <p:cNvSpPr/>
            <p:nvPr/>
          </p:nvSpPr>
          <p:spPr>
            <a:xfrm rot="10800000" flipH="1">
              <a:off x="6084961" y="3651549"/>
              <a:ext cx="2920739" cy="1246853"/>
            </a:xfrm>
            <a:custGeom>
              <a:avLst/>
              <a:gdLst/>
              <a:ahLst/>
              <a:cxnLst/>
              <a:rect l="l" t="t" r="r" b="b"/>
              <a:pathLst>
                <a:path w="68150" h="29093" fill="none" extrusionOk="0">
                  <a:moveTo>
                    <a:pt x="68149" y="29092"/>
                  </a:moveTo>
                  <a:lnTo>
                    <a:pt x="0" y="29092"/>
                  </a:lnTo>
                  <a:cubicBezTo>
                    <a:pt x="0" y="13020"/>
                    <a:pt x="15266" y="1"/>
                    <a:pt x="34084" y="1"/>
                  </a:cubicBezTo>
                  <a:cubicBezTo>
                    <a:pt x="52883" y="1"/>
                    <a:pt x="68149" y="13020"/>
                    <a:pt x="68149" y="29092"/>
                  </a:cubicBezTo>
                  <a:close/>
                </a:path>
              </a:pathLst>
            </a:custGeom>
            <a:noFill/>
            <a:ln w="19050" cap="flat" cmpd="sng">
              <a:solidFill>
                <a:schemeClr val="dk2"/>
              </a:solidFill>
              <a:prstDash val="solid"/>
              <a:miter lim="192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11"/>
            <p:cNvSpPr/>
            <p:nvPr/>
          </p:nvSpPr>
          <p:spPr>
            <a:xfrm rot="10800000" flipH="1">
              <a:off x="6338372" y="352067"/>
              <a:ext cx="2413777" cy="1344783"/>
            </a:xfrm>
            <a:custGeom>
              <a:avLst/>
              <a:gdLst/>
              <a:ahLst/>
              <a:cxnLst/>
              <a:rect l="l" t="t" r="r" b="b"/>
              <a:pathLst>
                <a:path w="56321" h="31378" fill="none" extrusionOk="0">
                  <a:moveTo>
                    <a:pt x="0" y="1"/>
                  </a:moveTo>
                  <a:lnTo>
                    <a:pt x="56321" y="1"/>
                  </a:lnTo>
                  <a:cubicBezTo>
                    <a:pt x="56321" y="17341"/>
                    <a:pt x="43705" y="31377"/>
                    <a:pt x="28170" y="31377"/>
                  </a:cubicBezTo>
                  <a:cubicBezTo>
                    <a:pt x="12616" y="31377"/>
                    <a:pt x="0" y="17341"/>
                    <a:pt x="0" y="1"/>
                  </a:cubicBezTo>
                  <a:close/>
                </a:path>
              </a:pathLst>
            </a:custGeom>
            <a:noFill/>
            <a:ln w="19050" cap="flat" cmpd="sng">
              <a:solidFill>
                <a:schemeClr val="dk2"/>
              </a:solidFill>
              <a:prstDash val="solid"/>
              <a:miter lim="192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1"/>
            <p:cNvSpPr/>
            <p:nvPr/>
          </p:nvSpPr>
          <p:spPr>
            <a:xfrm rot="10800000" flipH="1">
              <a:off x="6419828" y="1880811"/>
              <a:ext cx="3277913" cy="1586713"/>
            </a:xfrm>
            <a:custGeom>
              <a:avLst/>
              <a:gdLst/>
              <a:ahLst/>
              <a:cxnLst/>
              <a:rect l="l" t="t" r="r" b="b"/>
              <a:pathLst>
                <a:path w="76484" h="37023" fill="none" extrusionOk="0">
                  <a:moveTo>
                    <a:pt x="72489" y="1"/>
                  </a:moveTo>
                  <a:cubicBezTo>
                    <a:pt x="75389" y="5972"/>
                    <a:pt x="76483" y="26922"/>
                    <a:pt x="63771" y="37023"/>
                  </a:cubicBezTo>
                  <a:lnTo>
                    <a:pt x="13673" y="37023"/>
                  </a:lnTo>
                  <a:cubicBezTo>
                    <a:pt x="4532" y="32875"/>
                    <a:pt x="0" y="13173"/>
                    <a:pt x="4340" y="1"/>
                  </a:cubicBezTo>
                  <a:close/>
                </a:path>
              </a:pathLst>
            </a:custGeom>
            <a:noFill/>
            <a:ln w="19050" cap="flat" cmpd="sng">
              <a:solidFill>
                <a:schemeClr val="dk2"/>
              </a:solidFill>
              <a:prstDash val="solid"/>
              <a:miter lim="192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65" name="Google Shape;65;p11"/>
          <p:cNvCxnSpPr/>
          <p:nvPr/>
        </p:nvCxnSpPr>
        <p:spPr>
          <a:xfrm>
            <a:off x="7839200" y="6553200"/>
            <a:ext cx="4026000" cy="0"/>
          </a:xfrm>
          <a:prstGeom prst="straightConnector1">
            <a:avLst/>
          </a:prstGeom>
          <a:noFill/>
          <a:ln w="19050" cap="flat" cmpd="sng">
            <a:solidFill>
              <a:schemeClr val="dk2"/>
            </a:solidFill>
            <a:prstDash val="solid"/>
            <a:round/>
            <a:headEnd type="none" w="med" len="med"/>
            <a:tailEnd type="none" w="med" len="med"/>
          </a:ln>
        </p:spPr>
      </p:cxnSp>
      <p:pic>
        <p:nvPicPr>
          <p:cNvPr id="10" name="Picture 2" descr="Home | National Institute of Neurological Disorders and Stroke">
            <a:extLst>
              <a:ext uri="{FF2B5EF4-FFF2-40B4-BE49-F238E27FC236}">
                <a16:creationId xmlns:a16="http://schemas.microsoft.com/office/drawing/2014/main" id="{63145EFB-FD5E-4FE4-B8E0-4BA40DE0F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375" y="64998"/>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05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a:xfrm>
            <a:off x="609601" y="273050"/>
            <a:ext cx="4011084" cy="116205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marL="343694" indent="-325438">
              <a:buClr>
                <a:srgbClr val="20558A"/>
              </a:buClr>
              <a:buSzPct val="80000"/>
              <a:buFont typeface="Wingdings" charset="2"/>
              <a:buChar char="§"/>
              <a:defRPr sz="3800"/>
            </a:lvl1pPr>
            <a:lvl2pPr>
              <a:buClr>
                <a:srgbClr val="20558A"/>
              </a:buClr>
              <a:defRPr sz="3350">
                <a:solidFill>
                  <a:srgbClr val="000000"/>
                </a:solidFill>
              </a:defRPr>
            </a:lvl2pPr>
            <a:lvl3pPr>
              <a:buClr>
                <a:srgbClr val="20558A"/>
              </a:buClr>
              <a:defRPr sz="2850">
                <a:solidFill>
                  <a:srgbClr val="000000"/>
                </a:solidFill>
              </a:defRPr>
            </a:lvl3pPr>
            <a:lvl4pPr>
              <a:buClr>
                <a:srgbClr val="20558A"/>
              </a:buClr>
              <a:defRPr sz="2400">
                <a:solidFill>
                  <a:srgbClr val="000000"/>
                </a:solidFill>
              </a:defRPr>
            </a:lvl4pPr>
            <a:lvl5pPr>
              <a:buClr>
                <a:srgbClr val="20558A"/>
              </a:buClr>
              <a:defRPr sz="2400">
                <a:solidFill>
                  <a:srgbClr val="000000"/>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4183" indent="0">
              <a:buNone/>
              <a:defRPr sz="1450"/>
            </a:lvl2pPr>
            <a:lvl3pPr marL="1088365" indent="0">
              <a:buNone/>
              <a:defRPr sz="1200"/>
            </a:lvl3pPr>
            <a:lvl4pPr marL="1632547" indent="0">
              <a:buNone/>
              <a:defRPr sz="1050"/>
            </a:lvl4pPr>
            <a:lvl5pPr marL="2176729" indent="0">
              <a:buNone/>
              <a:defRPr sz="1050"/>
            </a:lvl5pPr>
            <a:lvl6pPr marL="2720912" indent="0">
              <a:buNone/>
              <a:defRPr sz="1050"/>
            </a:lvl6pPr>
            <a:lvl7pPr marL="3265094" indent="0">
              <a:buNone/>
              <a:defRPr sz="1050"/>
            </a:lvl7pPr>
            <a:lvl8pPr marL="3809276" indent="0">
              <a:buNone/>
              <a:defRPr sz="1050"/>
            </a:lvl8pPr>
            <a:lvl9pPr marL="4353459" indent="0">
              <a:buNone/>
              <a:defRPr sz="1050"/>
            </a:lvl9pPr>
          </a:lstStyle>
          <a:p>
            <a:pPr lvl="0"/>
            <a:r>
              <a:rPr lang="en-US"/>
              <a:t>Edit Master text styles</a:t>
            </a:r>
          </a:p>
        </p:txBody>
      </p:sp>
    </p:spTree>
    <p:extLst>
      <p:ext uri="{BB962C8B-B14F-4D97-AF65-F5344CB8AC3E}">
        <p14:creationId xmlns:p14="http://schemas.microsoft.com/office/powerpoint/2010/main" val="39914025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a:ln w="76200" cmpd="sng">
            <a:solidFill>
              <a:srgbClr val="20558A"/>
            </a:solidFill>
          </a:ln>
        </p:spPr>
        <p:txBody>
          <a:bodyPr/>
          <a:lstStyle>
            <a:lvl1pPr marL="0" indent="0">
              <a:buNone/>
              <a:defRPr sz="3800"/>
            </a:lvl1pPr>
            <a:lvl2pPr marL="544183" indent="0">
              <a:buNone/>
              <a:defRPr sz="3350"/>
            </a:lvl2pPr>
            <a:lvl3pPr marL="1088365" indent="0">
              <a:buNone/>
              <a:defRPr sz="2850"/>
            </a:lvl3pPr>
            <a:lvl4pPr marL="1632547" indent="0">
              <a:buNone/>
              <a:defRPr sz="2400"/>
            </a:lvl4pPr>
            <a:lvl5pPr marL="2176729" indent="0">
              <a:buNone/>
              <a:defRPr sz="2400"/>
            </a:lvl5pPr>
            <a:lvl6pPr marL="2720912" indent="0">
              <a:buNone/>
              <a:defRPr sz="2400"/>
            </a:lvl6pPr>
            <a:lvl7pPr marL="3265094" indent="0">
              <a:buNone/>
              <a:defRPr sz="2400"/>
            </a:lvl7pPr>
            <a:lvl8pPr marL="3809276" indent="0">
              <a:buNone/>
              <a:defRPr sz="2400"/>
            </a:lvl8pPr>
            <a:lvl9pPr marL="4353459" indent="0">
              <a:buNone/>
              <a:defRPr sz="24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50"/>
            </a:lvl1pPr>
            <a:lvl2pPr marL="544183" indent="0">
              <a:buNone/>
              <a:defRPr sz="1450"/>
            </a:lvl2pPr>
            <a:lvl3pPr marL="1088365" indent="0">
              <a:buNone/>
              <a:defRPr sz="1200"/>
            </a:lvl3pPr>
            <a:lvl4pPr marL="1632547" indent="0">
              <a:buNone/>
              <a:defRPr sz="1050"/>
            </a:lvl4pPr>
            <a:lvl5pPr marL="2176729" indent="0">
              <a:buNone/>
              <a:defRPr sz="1050"/>
            </a:lvl5pPr>
            <a:lvl6pPr marL="2720912" indent="0">
              <a:buNone/>
              <a:defRPr sz="1050"/>
            </a:lvl6pPr>
            <a:lvl7pPr marL="3265094" indent="0">
              <a:buNone/>
              <a:defRPr sz="1050"/>
            </a:lvl7pPr>
            <a:lvl8pPr marL="3809276" indent="0">
              <a:buNone/>
              <a:defRPr sz="1050"/>
            </a:lvl8pPr>
            <a:lvl9pPr marL="4353459" indent="0">
              <a:buNone/>
              <a:defRPr sz="1050"/>
            </a:lvl9pPr>
          </a:lstStyle>
          <a:p>
            <a:pPr lvl="0"/>
            <a:r>
              <a:rPr lang="en-US"/>
              <a:t>Edit Master text styles</a:t>
            </a:r>
          </a:p>
        </p:txBody>
      </p:sp>
    </p:spTree>
    <p:extLst>
      <p:ext uri="{BB962C8B-B14F-4D97-AF65-F5344CB8AC3E}">
        <p14:creationId xmlns:p14="http://schemas.microsoft.com/office/powerpoint/2010/main" val="16205687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25438" indent="-325438">
              <a:buClr>
                <a:srgbClr val="20558A"/>
              </a:buClr>
              <a:buSzPct val="80000"/>
              <a:buFont typeface="Wingdings" charset="2"/>
              <a:buChar char="§"/>
              <a:defRPr/>
            </a:lvl1pPr>
            <a:lvl2pPr>
              <a:buClr>
                <a:srgbClr val="20558A"/>
              </a:buClr>
              <a:defRPr>
                <a:solidFill>
                  <a:srgbClr val="000000"/>
                </a:solidFill>
              </a:defRPr>
            </a:lvl2pPr>
            <a:lvl3pPr>
              <a:buClr>
                <a:srgbClr val="20558A"/>
              </a:buClr>
              <a:defRPr>
                <a:solidFill>
                  <a:srgbClr val="000000"/>
                </a:solidFill>
              </a:defRPr>
            </a:lvl3pPr>
            <a:lvl4pPr>
              <a:buClr>
                <a:srgbClr val="20558A"/>
              </a:buClr>
              <a:defRPr>
                <a:solidFill>
                  <a:srgbClr val="000000"/>
                </a:solidFill>
              </a:defRPr>
            </a:lvl4pPr>
            <a:lvl5pPr>
              <a:buClr>
                <a:srgbClr val="20558A"/>
              </a:buCl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7974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sp>
        <p:nvSpPr>
          <p:cNvPr id="2" name="Vertical Title 1"/>
          <p:cNvSpPr>
            <a:spLocks noGrp="1"/>
          </p:cNvSpPr>
          <p:nvPr>
            <p:ph type="title" orient="vert"/>
          </p:nvPr>
        </p:nvSpPr>
        <p:spPr>
          <a:xfrm>
            <a:off x="9819871" y="549275"/>
            <a:ext cx="1863996" cy="58769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1099" y="549275"/>
            <a:ext cx="9235572" cy="5876925"/>
          </a:xfrm>
        </p:spPr>
        <p:txBody>
          <a:bodyPr vert="eaVert"/>
          <a:lstStyle>
            <a:lvl1pPr marL="323057" indent="-323057">
              <a:buClr>
                <a:srgbClr val="20558A"/>
              </a:buClr>
              <a:buSzPct val="80000"/>
              <a:buFont typeface="Wingdings" charset="2"/>
              <a:buChar char="§"/>
              <a:defRPr/>
            </a:lvl1pPr>
            <a:lvl2pPr>
              <a:buClr>
                <a:srgbClr val="20558A"/>
              </a:buClr>
              <a:defRPr>
                <a:solidFill>
                  <a:srgbClr val="000000"/>
                </a:solidFill>
              </a:defRPr>
            </a:lvl2pPr>
            <a:lvl3pPr>
              <a:buClr>
                <a:srgbClr val="20558A"/>
              </a:buClr>
              <a:defRPr>
                <a:solidFill>
                  <a:srgbClr val="000000"/>
                </a:solidFill>
              </a:defRPr>
            </a:lvl3pPr>
            <a:lvl4pPr>
              <a:buClr>
                <a:srgbClr val="20558A"/>
              </a:buClr>
              <a:defRPr>
                <a:solidFill>
                  <a:srgbClr val="000000"/>
                </a:solidFill>
              </a:defRPr>
            </a:lvl4pPr>
            <a:lvl5pPr>
              <a:buClr>
                <a:srgbClr val="20558A"/>
              </a:buCl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3373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No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718097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2" name="Picture 11" descr="NCCIH-general-Slide-02_light_16x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214"/>
          </a:xfrm>
          <a:prstGeom prst="rect">
            <a:avLst/>
          </a:prstGeom>
        </p:spPr>
      </p:pic>
      <p:pic>
        <p:nvPicPr>
          <p:cNvPr id="3" name="Picture 2">
            <a:extLst>
              <a:ext uri="{FF2B5EF4-FFF2-40B4-BE49-F238E27FC236}">
                <a16:creationId xmlns:a16="http://schemas.microsoft.com/office/drawing/2014/main" id="{339DFD57-45F8-0B43-91CE-89774F2343FA}"/>
              </a:ext>
            </a:extLst>
          </p:cNvPr>
          <p:cNvPicPr>
            <a:picLocks noChangeAspect="1"/>
          </p:cNvPicPr>
          <p:nvPr userDrawn="1"/>
        </p:nvPicPr>
        <p:blipFill>
          <a:blip r:embed="rId3"/>
          <a:stretch>
            <a:fillRect/>
          </a:stretch>
        </p:blipFill>
        <p:spPr>
          <a:xfrm>
            <a:off x="843383" y="936776"/>
            <a:ext cx="2765730" cy="679125"/>
          </a:xfrm>
          <a:prstGeom prst="rect">
            <a:avLst/>
          </a:prstGeom>
        </p:spPr>
      </p:pic>
      <p:pic>
        <p:nvPicPr>
          <p:cNvPr id="4" name="Picture 3">
            <a:extLst>
              <a:ext uri="{FF2B5EF4-FFF2-40B4-BE49-F238E27FC236}">
                <a16:creationId xmlns:a16="http://schemas.microsoft.com/office/drawing/2014/main" id="{29CC963F-43B5-B844-B2BC-1CF962A6082D}"/>
              </a:ext>
            </a:extLst>
          </p:cNvPr>
          <p:cNvPicPr>
            <a:picLocks noChangeAspect="1"/>
          </p:cNvPicPr>
          <p:nvPr userDrawn="1"/>
        </p:nvPicPr>
        <p:blipFill>
          <a:blip r:embed="rId4"/>
          <a:stretch>
            <a:fillRect/>
          </a:stretch>
        </p:blipFill>
        <p:spPr>
          <a:xfrm>
            <a:off x="5470397" y="3296805"/>
            <a:ext cx="5159759" cy="818796"/>
          </a:xfrm>
          <a:prstGeom prst="rect">
            <a:avLst/>
          </a:prstGeom>
        </p:spPr>
      </p:pic>
      <p:sp>
        <p:nvSpPr>
          <p:cNvPr id="5" name="1-888-644-6226…">
            <a:extLst>
              <a:ext uri="{FF2B5EF4-FFF2-40B4-BE49-F238E27FC236}">
                <a16:creationId xmlns:a16="http://schemas.microsoft.com/office/drawing/2014/main" id="{3939AA8F-44A1-9E4A-9483-542F86D83210}"/>
              </a:ext>
            </a:extLst>
          </p:cNvPr>
          <p:cNvSpPr txBox="1"/>
          <p:nvPr userDrawn="1"/>
        </p:nvSpPr>
        <p:spPr>
          <a:xfrm>
            <a:off x="832422" y="3290958"/>
            <a:ext cx="3150950" cy="820738"/>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spAutoFit/>
          </a:bodyPr>
          <a:lstStyle/>
          <a:p>
            <a:pPr algn="l" defTabSz="228600">
              <a:defRPr sz="5000" b="0">
                <a:latin typeface="Arial"/>
                <a:ea typeface="Arial"/>
                <a:cs typeface="Arial"/>
                <a:sym typeface="Arial"/>
              </a:defRPr>
            </a:pPr>
            <a:r>
              <a:rPr sz="2500" dirty="0">
                <a:solidFill>
                  <a:srgbClr val="20558A"/>
                </a:solidFill>
              </a:rPr>
              <a:t>1-888-644-6226</a:t>
            </a:r>
          </a:p>
          <a:p>
            <a:pPr algn="l" defTabSz="228600">
              <a:defRPr sz="5000" b="0">
                <a:latin typeface="Arial"/>
                <a:ea typeface="Arial"/>
                <a:cs typeface="Arial"/>
                <a:sym typeface="Arial"/>
              </a:defRPr>
            </a:pPr>
            <a:r>
              <a:rPr sz="2500" dirty="0">
                <a:solidFill>
                  <a:srgbClr val="20558A"/>
                </a:solidFill>
              </a:rPr>
              <a:t>info@nccih.nih.gov</a:t>
            </a:r>
            <a:endParaRPr sz="2500" dirty="0">
              <a:solidFill>
                <a:srgbClr val="20558A"/>
              </a:solidFill>
              <a:hlinkClick r:id="rId5"/>
            </a:endParaRPr>
          </a:p>
        </p:txBody>
      </p:sp>
      <p:sp>
        <p:nvSpPr>
          <p:cNvPr id="6" name="Line">
            <a:extLst>
              <a:ext uri="{FF2B5EF4-FFF2-40B4-BE49-F238E27FC236}">
                <a16:creationId xmlns:a16="http://schemas.microsoft.com/office/drawing/2014/main" id="{9FB2ED98-A75B-3E45-B9D1-2FE9AD8D2F93}"/>
              </a:ext>
            </a:extLst>
          </p:cNvPr>
          <p:cNvSpPr/>
          <p:nvPr userDrawn="1"/>
        </p:nvSpPr>
        <p:spPr>
          <a:xfrm flipV="1">
            <a:off x="5039508" y="2384884"/>
            <a:ext cx="1" cy="2745908"/>
          </a:xfrm>
          <a:prstGeom prst="line">
            <a:avLst/>
          </a:prstGeom>
          <a:ln w="57150">
            <a:solidFill>
              <a:srgbClr val="20558A"/>
            </a:solidFill>
            <a:miter lim="400000"/>
          </a:ln>
        </p:spPr>
        <p:txBody>
          <a:bodyPr lIns="25400" tIns="25400" rIns="25400" bIns="25400" anchor="ctr"/>
          <a:lstStyle/>
          <a:p>
            <a:pPr>
              <a:defRPr sz="3200" b="0">
                <a:latin typeface="+mn-lt"/>
                <a:ea typeface="+mn-ea"/>
                <a:cs typeface="+mn-cs"/>
                <a:sym typeface="Helvetica Neue Medium"/>
              </a:defRPr>
            </a:pPr>
            <a:endParaRPr sz="1600"/>
          </a:p>
        </p:txBody>
      </p:sp>
      <p:sp>
        <p:nvSpPr>
          <p:cNvPr id="7" name="Contact">
            <a:extLst>
              <a:ext uri="{FF2B5EF4-FFF2-40B4-BE49-F238E27FC236}">
                <a16:creationId xmlns:a16="http://schemas.microsoft.com/office/drawing/2014/main" id="{3D04F64C-79C7-F349-878C-EF0C13969BDA}"/>
              </a:ext>
            </a:extLst>
          </p:cNvPr>
          <p:cNvSpPr txBox="1"/>
          <p:nvPr userDrawn="1"/>
        </p:nvSpPr>
        <p:spPr>
          <a:xfrm>
            <a:off x="832686" y="2200168"/>
            <a:ext cx="1155766" cy="1172693"/>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defTabSz="457200">
              <a:lnSpc>
                <a:spcPts val="10900"/>
              </a:lnSpc>
              <a:defRPr sz="5000" b="0">
                <a:latin typeface="Arial"/>
                <a:ea typeface="Arial"/>
                <a:cs typeface="Arial"/>
                <a:sym typeface="Arial"/>
              </a:defRPr>
            </a:lvl1pPr>
          </a:lstStyle>
          <a:p>
            <a:r>
              <a:rPr sz="2500" dirty="0">
                <a:solidFill>
                  <a:srgbClr val="20558A"/>
                </a:solidFill>
              </a:rPr>
              <a:t>Contact</a:t>
            </a:r>
          </a:p>
        </p:txBody>
      </p:sp>
      <p:sp>
        <p:nvSpPr>
          <p:cNvPr id="8" name="Connect">
            <a:extLst>
              <a:ext uri="{FF2B5EF4-FFF2-40B4-BE49-F238E27FC236}">
                <a16:creationId xmlns:a16="http://schemas.microsoft.com/office/drawing/2014/main" id="{363DC29A-172D-394B-8EE2-A3A41B2CEDFF}"/>
              </a:ext>
            </a:extLst>
          </p:cNvPr>
          <p:cNvSpPr txBox="1"/>
          <p:nvPr userDrawn="1"/>
        </p:nvSpPr>
        <p:spPr>
          <a:xfrm>
            <a:off x="5554612" y="2200168"/>
            <a:ext cx="1243930" cy="1172693"/>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defTabSz="457200">
              <a:lnSpc>
                <a:spcPts val="10900"/>
              </a:lnSpc>
              <a:defRPr sz="5000" b="0">
                <a:latin typeface="Arial"/>
                <a:ea typeface="Arial"/>
                <a:cs typeface="Arial"/>
                <a:sym typeface="Arial"/>
              </a:defRPr>
            </a:lvl1pPr>
          </a:lstStyle>
          <a:p>
            <a:r>
              <a:rPr sz="2500" dirty="0">
                <a:solidFill>
                  <a:srgbClr val="20558A"/>
                </a:solidFill>
              </a:rPr>
              <a:t>Connect</a:t>
            </a:r>
          </a:p>
        </p:txBody>
      </p:sp>
      <p:sp>
        <p:nvSpPr>
          <p:cNvPr id="9" name="nccih.nih.gov/connect">
            <a:extLst>
              <a:ext uri="{FF2B5EF4-FFF2-40B4-BE49-F238E27FC236}">
                <a16:creationId xmlns:a16="http://schemas.microsoft.com/office/drawing/2014/main" id="{081E637F-3125-8F4C-BECA-A23873D8A66E}"/>
              </a:ext>
            </a:extLst>
          </p:cNvPr>
          <p:cNvSpPr txBox="1"/>
          <p:nvPr userDrawn="1"/>
        </p:nvSpPr>
        <p:spPr>
          <a:xfrm>
            <a:off x="5566889" y="3802654"/>
            <a:ext cx="4985339" cy="1562672"/>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defTabSz="457200">
              <a:lnSpc>
                <a:spcPts val="14500"/>
              </a:lnSpc>
              <a:defRPr sz="8000" b="0">
                <a:latin typeface="Arial"/>
                <a:ea typeface="Arial"/>
                <a:cs typeface="Arial"/>
                <a:sym typeface="Arial"/>
              </a:defRPr>
            </a:lvl1pPr>
          </a:lstStyle>
          <a:p>
            <a:r>
              <a:rPr sz="4000" dirty="0" err="1">
                <a:solidFill>
                  <a:srgbClr val="20558A"/>
                </a:solidFill>
              </a:rPr>
              <a:t>nccih.nih.gov</a:t>
            </a:r>
            <a:r>
              <a:rPr sz="4000" dirty="0">
                <a:solidFill>
                  <a:srgbClr val="20558A"/>
                </a:solidFill>
              </a:rPr>
              <a:t>/connect</a:t>
            </a:r>
          </a:p>
        </p:txBody>
      </p:sp>
      <p:sp>
        <p:nvSpPr>
          <p:cNvPr id="10" name="nccih.nih.gov">
            <a:extLst>
              <a:ext uri="{FF2B5EF4-FFF2-40B4-BE49-F238E27FC236}">
                <a16:creationId xmlns:a16="http://schemas.microsoft.com/office/drawing/2014/main" id="{6867AC3E-7C32-684A-A365-F8CDEEC9BD7A}"/>
              </a:ext>
            </a:extLst>
          </p:cNvPr>
          <p:cNvSpPr txBox="1"/>
          <p:nvPr userDrawn="1"/>
        </p:nvSpPr>
        <p:spPr>
          <a:xfrm>
            <a:off x="832422" y="3802654"/>
            <a:ext cx="3045706" cy="1562672"/>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defTabSz="457200">
              <a:lnSpc>
                <a:spcPts val="14500"/>
              </a:lnSpc>
              <a:defRPr sz="8000" b="0">
                <a:latin typeface="Arial"/>
                <a:ea typeface="Arial"/>
                <a:cs typeface="Arial"/>
                <a:sym typeface="Arial"/>
              </a:defRPr>
            </a:lvl1pPr>
          </a:lstStyle>
          <a:p>
            <a:r>
              <a:rPr sz="4000" dirty="0" err="1">
                <a:solidFill>
                  <a:srgbClr val="20558A"/>
                </a:solidFill>
              </a:rPr>
              <a:t>nccih.nih.gov</a:t>
            </a:r>
            <a:endParaRPr sz="4000" dirty="0">
              <a:solidFill>
                <a:srgbClr val="20558A"/>
              </a:solidFill>
            </a:endParaRPr>
          </a:p>
        </p:txBody>
      </p:sp>
      <p:sp>
        <p:nvSpPr>
          <p:cNvPr id="11" name="Rectangle 10">
            <a:extLst>
              <a:ext uri="{FF2B5EF4-FFF2-40B4-BE49-F238E27FC236}">
                <a16:creationId xmlns:a16="http://schemas.microsoft.com/office/drawing/2014/main" id="{49383CFA-EE00-F345-A4DD-976CA2AD8DD9}"/>
              </a:ext>
            </a:extLst>
          </p:cNvPr>
          <p:cNvSpPr/>
          <p:nvPr userDrawn="1"/>
        </p:nvSpPr>
        <p:spPr>
          <a:xfrm>
            <a:off x="831023" y="641809"/>
            <a:ext cx="6097588" cy="246221"/>
          </a:xfrm>
          <a:prstGeom prst="rect">
            <a:avLst/>
          </a:prstGeom>
        </p:spPr>
        <p:txBody>
          <a:bodyPr>
            <a:spAutoFit/>
          </a:bodyPr>
          <a:lstStyle/>
          <a:p>
            <a:pPr algn="l"/>
            <a:r>
              <a:rPr lang="en-US" sz="1000" dirty="0">
                <a:solidFill>
                  <a:srgbClr val="616265"/>
                </a:solidFill>
              </a:rPr>
              <a:t>U.S. Department of Health &amp; Human Services • National Institutes of Health</a:t>
            </a:r>
          </a:p>
        </p:txBody>
      </p:sp>
    </p:spTree>
    <p:extLst>
      <p:ext uri="{BB962C8B-B14F-4D97-AF65-F5344CB8AC3E}">
        <p14:creationId xmlns:p14="http://schemas.microsoft.com/office/powerpoint/2010/main" val="405385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739BA-4273-4414-AE57-877A2CC1016E}"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3825777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307501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52400" y="1113147"/>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91" name="Google Shape;91;p14"/>
          <p:cNvSpPr txBox="1">
            <a:spLocks noGrp="1"/>
          </p:cNvSpPr>
          <p:nvPr>
            <p:ph type="subTitle" idx="1"/>
          </p:nvPr>
        </p:nvSpPr>
        <p:spPr>
          <a:xfrm>
            <a:off x="2380000" y="4951600"/>
            <a:ext cx="31544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92" name="Google Shape;92;p14"/>
          <p:cNvSpPr txBox="1">
            <a:spLocks noGrp="1"/>
          </p:cNvSpPr>
          <p:nvPr>
            <p:ph type="title" idx="2"/>
          </p:nvPr>
        </p:nvSpPr>
        <p:spPr>
          <a:xfrm>
            <a:off x="2380000" y="4405369"/>
            <a:ext cx="315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93" name="Google Shape;93;p14"/>
          <p:cNvSpPr txBox="1">
            <a:spLocks noGrp="1"/>
          </p:cNvSpPr>
          <p:nvPr>
            <p:ph type="subTitle" idx="3"/>
          </p:nvPr>
        </p:nvSpPr>
        <p:spPr>
          <a:xfrm>
            <a:off x="6695700" y="4951600"/>
            <a:ext cx="31544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94" name="Google Shape;94;p14"/>
          <p:cNvSpPr txBox="1">
            <a:spLocks noGrp="1"/>
          </p:cNvSpPr>
          <p:nvPr>
            <p:ph type="title" idx="4"/>
          </p:nvPr>
        </p:nvSpPr>
        <p:spPr>
          <a:xfrm>
            <a:off x="6695697" y="4405369"/>
            <a:ext cx="315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grpSp>
        <p:nvGrpSpPr>
          <p:cNvPr id="95" name="Google Shape;95;p14"/>
          <p:cNvGrpSpPr/>
          <p:nvPr/>
        </p:nvGrpSpPr>
        <p:grpSpPr>
          <a:xfrm rot="5400000">
            <a:off x="8288070" y="-2703396"/>
            <a:ext cx="4103324" cy="5333043"/>
            <a:chOff x="337535" y="477161"/>
            <a:chExt cx="3498343" cy="4546757"/>
          </a:xfrm>
        </p:grpSpPr>
        <p:sp>
          <p:nvSpPr>
            <p:cNvPr id="96" name="Google Shape;96;p14"/>
            <p:cNvSpPr/>
            <p:nvPr/>
          </p:nvSpPr>
          <p:spPr>
            <a:xfrm>
              <a:off x="413331" y="477161"/>
              <a:ext cx="2919841" cy="1246801"/>
            </a:xfrm>
            <a:custGeom>
              <a:avLst/>
              <a:gdLst/>
              <a:ahLst/>
              <a:cxnLst/>
              <a:rect l="l" t="t" r="r" b="b"/>
              <a:pathLst>
                <a:path w="62207" h="26563" fill="none" extrusionOk="0">
                  <a:moveTo>
                    <a:pt x="62206" y="26562"/>
                  </a:moveTo>
                  <a:lnTo>
                    <a:pt x="1" y="26562"/>
                  </a:lnTo>
                  <a:cubicBezTo>
                    <a:pt x="1" y="11888"/>
                    <a:pt x="13922" y="0"/>
                    <a:pt x="31104" y="0"/>
                  </a:cubicBezTo>
                  <a:cubicBezTo>
                    <a:pt x="48286" y="0"/>
                    <a:pt x="62206" y="11888"/>
                    <a:pt x="62206" y="26562"/>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4"/>
            <p:cNvSpPr/>
            <p:nvPr/>
          </p:nvSpPr>
          <p:spPr>
            <a:xfrm>
              <a:off x="337535" y="3679159"/>
              <a:ext cx="2413714" cy="1344759"/>
            </a:xfrm>
            <a:custGeom>
              <a:avLst/>
              <a:gdLst/>
              <a:ahLst/>
              <a:cxnLst/>
              <a:rect l="l" t="t" r="r" b="b"/>
              <a:pathLst>
                <a:path w="51424" h="28650" fill="none" extrusionOk="0">
                  <a:moveTo>
                    <a:pt x="0" y="1"/>
                  </a:moveTo>
                  <a:lnTo>
                    <a:pt x="51424" y="1"/>
                  </a:lnTo>
                  <a:cubicBezTo>
                    <a:pt x="51424" y="15815"/>
                    <a:pt x="39922" y="28649"/>
                    <a:pt x="25721" y="28649"/>
                  </a:cubicBezTo>
                  <a:cubicBezTo>
                    <a:pt x="11519" y="28649"/>
                    <a:pt x="0" y="15815"/>
                    <a:pt x="0"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4"/>
            <p:cNvSpPr/>
            <p:nvPr/>
          </p:nvSpPr>
          <p:spPr>
            <a:xfrm>
              <a:off x="558092" y="1908224"/>
              <a:ext cx="3277786" cy="1586675"/>
            </a:xfrm>
            <a:custGeom>
              <a:avLst/>
              <a:gdLst/>
              <a:ahLst/>
              <a:cxnLst/>
              <a:rect l="l" t="t" r="r" b="b"/>
              <a:pathLst>
                <a:path w="69833" h="33804" fill="none" extrusionOk="0">
                  <a:moveTo>
                    <a:pt x="66186" y="1"/>
                  </a:moveTo>
                  <a:cubicBezTo>
                    <a:pt x="68833" y="5453"/>
                    <a:pt x="69833" y="24599"/>
                    <a:pt x="58226" y="33804"/>
                  </a:cubicBezTo>
                  <a:lnTo>
                    <a:pt x="12483" y="33804"/>
                  </a:lnTo>
                  <a:cubicBezTo>
                    <a:pt x="4138" y="30017"/>
                    <a:pt x="0" y="12028"/>
                    <a:pt x="3963"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9" name="Google Shape;99;p14"/>
          <p:cNvCxnSpPr/>
          <p:nvPr/>
        </p:nvCxnSpPr>
        <p:spPr>
          <a:xfrm rot="-5400000">
            <a:off x="-1686200" y="4518200"/>
            <a:ext cx="4026000" cy="0"/>
          </a:xfrm>
          <a:prstGeom prst="straightConnector1">
            <a:avLst/>
          </a:prstGeom>
          <a:noFill/>
          <a:ln w="19050" cap="flat" cmpd="sng">
            <a:solidFill>
              <a:schemeClr val="dk2"/>
            </a:solidFill>
            <a:prstDash val="solid"/>
            <a:round/>
            <a:headEnd type="none" w="med" len="med"/>
            <a:tailEnd type="none" w="med" len="med"/>
          </a:ln>
        </p:spPr>
      </p:cxnSp>
      <p:pic>
        <p:nvPicPr>
          <p:cNvPr id="12" name="Picture 2" descr="Home | National Institute of Neurological Disorders and Stroke">
            <a:extLst>
              <a:ext uri="{FF2B5EF4-FFF2-40B4-BE49-F238E27FC236}">
                <a16:creationId xmlns:a16="http://schemas.microsoft.com/office/drawing/2014/main" id="{BA945020-118C-4FB7-817B-600B41C86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20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1040512" y="1131408"/>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02" name="Google Shape;102;p15"/>
          <p:cNvSpPr txBox="1">
            <a:spLocks noGrp="1"/>
          </p:cNvSpPr>
          <p:nvPr>
            <p:ph type="subTitle" idx="1"/>
          </p:nvPr>
        </p:nvSpPr>
        <p:spPr>
          <a:xfrm>
            <a:off x="952400" y="4443600"/>
            <a:ext cx="31544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03" name="Google Shape;103;p15"/>
          <p:cNvSpPr txBox="1">
            <a:spLocks noGrp="1"/>
          </p:cNvSpPr>
          <p:nvPr>
            <p:ph type="title" idx="2"/>
          </p:nvPr>
        </p:nvSpPr>
        <p:spPr>
          <a:xfrm>
            <a:off x="952400" y="3897369"/>
            <a:ext cx="315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04" name="Google Shape;104;p15"/>
          <p:cNvSpPr txBox="1">
            <a:spLocks noGrp="1"/>
          </p:cNvSpPr>
          <p:nvPr>
            <p:ph type="subTitle" idx="3"/>
          </p:nvPr>
        </p:nvSpPr>
        <p:spPr>
          <a:xfrm>
            <a:off x="8085197" y="4443600"/>
            <a:ext cx="31544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05" name="Google Shape;105;p15"/>
          <p:cNvSpPr txBox="1">
            <a:spLocks noGrp="1"/>
          </p:cNvSpPr>
          <p:nvPr>
            <p:ph type="title" idx="4"/>
          </p:nvPr>
        </p:nvSpPr>
        <p:spPr>
          <a:xfrm>
            <a:off x="8085193" y="3897369"/>
            <a:ext cx="315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06" name="Google Shape;106;p15"/>
          <p:cNvSpPr txBox="1">
            <a:spLocks noGrp="1"/>
          </p:cNvSpPr>
          <p:nvPr>
            <p:ph type="subTitle" idx="5"/>
          </p:nvPr>
        </p:nvSpPr>
        <p:spPr>
          <a:xfrm>
            <a:off x="4518799" y="4443600"/>
            <a:ext cx="31544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07" name="Google Shape;107;p15"/>
          <p:cNvSpPr txBox="1">
            <a:spLocks noGrp="1"/>
          </p:cNvSpPr>
          <p:nvPr>
            <p:ph type="title" idx="6"/>
          </p:nvPr>
        </p:nvSpPr>
        <p:spPr>
          <a:xfrm>
            <a:off x="4518797" y="3897369"/>
            <a:ext cx="315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grpSp>
        <p:nvGrpSpPr>
          <p:cNvPr id="108" name="Google Shape;108;p15"/>
          <p:cNvGrpSpPr/>
          <p:nvPr/>
        </p:nvGrpSpPr>
        <p:grpSpPr>
          <a:xfrm rot="5400000">
            <a:off x="8288070" y="-2703396"/>
            <a:ext cx="4103324" cy="5333043"/>
            <a:chOff x="337535" y="477161"/>
            <a:chExt cx="3498343" cy="4546757"/>
          </a:xfrm>
        </p:grpSpPr>
        <p:sp>
          <p:nvSpPr>
            <p:cNvPr id="109" name="Google Shape;109;p15"/>
            <p:cNvSpPr/>
            <p:nvPr/>
          </p:nvSpPr>
          <p:spPr>
            <a:xfrm>
              <a:off x="748985" y="477161"/>
              <a:ext cx="2919841" cy="1246801"/>
            </a:xfrm>
            <a:custGeom>
              <a:avLst/>
              <a:gdLst/>
              <a:ahLst/>
              <a:cxnLst/>
              <a:rect l="l" t="t" r="r" b="b"/>
              <a:pathLst>
                <a:path w="62207" h="26563" fill="none" extrusionOk="0">
                  <a:moveTo>
                    <a:pt x="62206" y="26562"/>
                  </a:moveTo>
                  <a:lnTo>
                    <a:pt x="1" y="26562"/>
                  </a:lnTo>
                  <a:cubicBezTo>
                    <a:pt x="1" y="11888"/>
                    <a:pt x="13922" y="0"/>
                    <a:pt x="31104" y="0"/>
                  </a:cubicBezTo>
                  <a:cubicBezTo>
                    <a:pt x="48286" y="0"/>
                    <a:pt x="62206" y="11888"/>
                    <a:pt x="62206" y="26562"/>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337535" y="3679159"/>
              <a:ext cx="2413714" cy="1344759"/>
            </a:xfrm>
            <a:custGeom>
              <a:avLst/>
              <a:gdLst/>
              <a:ahLst/>
              <a:cxnLst/>
              <a:rect l="l" t="t" r="r" b="b"/>
              <a:pathLst>
                <a:path w="51424" h="28650" fill="none" extrusionOk="0">
                  <a:moveTo>
                    <a:pt x="0" y="1"/>
                  </a:moveTo>
                  <a:lnTo>
                    <a:pt x="51424" y="1"/>
                  </a:lnTo>
                  <a:cubicBezTo>
                    <a:pt x="51424" y="15815"/>
                    <a:pt x="39922" y="28649"/>
                    <a:pt x="25721" y="28649"/>
                  </a:cubicBezTo>
                  <a:cubicBezTo>
                    <a:pt x="11519" y="28649"/>
                    <a:pt x="0" y="15815"/>
                    <a:pt x="0"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558092" y="1908224"/>
              <a:ext cx="3277786" cy="1586675"/>
            </a:xfrm>
            <a:custGeom>
              <a:avLst/>
              <a:gdLst/>
              <a:ahLst/>
              <a:cxnLst/>
              <a:rect l="l" t="t" r="r" b="b"/>
              <a:pathLst>
                <a:path w="69833" h="33804" fill="none" extrusionOk="0">
                  <a:moveTo>
                    <a:pt x="66186" y="1"/>
                  </a:moveTo>
                  <a:cubicBezTo>
                    <a:pt x="68833" y="5453"/>
                    <a:pt x="69833" y="24599"/>
                    <a:pt x="58226" y="33804"/>
                  </a:cubicBezTo>
                  <a:lnTo>
                    <a:pt x="12483" y="33804"/>
                  </a:lnTo>
                  <a:cubicBezTo>
                    <a:pt x="4138" y="30017"/>
                    <a:pt x="0" y="12028"/>
                    <a:pt x="3963"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 name="Google Shape;112;p15"/>
          <p:cNvCxnSpPr/>
          <p:nvPr/>
        </p:nvCxnSpPr>
        <p:spPr>
          <a:xfrm rot="10800000">
            <a:off x="304800" y="4443600"/>
            <a:ext cx="0" cy="2082800"/>
          </a:xfrm>
          <a:prstGeom prst="straightConnector1">
            <a:avLst/>
          </a:prstGeom>
          <a:noFill/>
          <a:ln w="19050" cap="flat" cmpd="sng">
            <a:solidFill>
              <a:schemeClr val="dk2"/>
            </a:solidFill>
            <a:prstDash val="solid"/>
            <a:round/>
            <a:headEnd type="none" w="med" len="med"/>
            <a:tailEnd type="none" w="med" len="med"/>
          </a:ln>
        </p:spPr>
      </p:cxnSp>
      <p:pic>
        <p:nvPicPr>
          <p:cNvPr id="14" name="Picture 2" descr="Home | National Institute of Neurological Disorders and Stroke">
            <a:extLst>
              <a:ext uri="{FF2B5EF4-FFF2-40B4-BE49-F238E27FC236}">
                <a16:creationId xmlns:a16="http://schemas.microsoft.com/office/drawing/2014/main" id="{A72E6E8C-0018-49C7-A8E2-EE7F4E9EE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036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952400" y="966944"/>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15" name="Google Shape;115;p16"/>
          <p:cNvSpPr txBox="1">
            <a:spLocks noGrp="1"/>
          </p:cNvSpPr>
          <p:nvPr>
            <p:ph type="subTitle" idx="1"/>
          </p:nvPr>
        </p:nvSpPr>
        <p:spPr>
          <a:xfrm>
            <a:off x="7340767" y="2049085"/>
            <a:ext cx="3898800" cy="78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6" name="Google Shape;116;p16"/>
          <p:cNvSpPr txBox="1">
            <a:spLocks noGrp="1"/>
          </p:cNvSpPr>
          <p:nvPr>
            <p:ph type="title" idx="2"/>
          </p:nvPr>
        </p:nvSpPr>
        <p:spPr>
          <a:xfrm>
            <a:off x="7340781" y="1590944"/>
            <a:ext cx="3898800" cy="51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17" name="Google Shape;117;p16"/>
          <p:cNvSpPr txBox="1">
            <a:spLocks noGrp="1"/>
          </p:cNvSpPr>
          <p:nvPr>
            <p:ph type="subTitle" idx="3"/>
          </p:nvPr>
        </p:nvSpPr>
        <p:spPr>
          <a:xfrm>
            <a:off x="7340767" y="5262881"/>
            <a:ext cx="3898800" cy="78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8" name="Google Shape;118;p16"/>
          <p:cNvSpPr txBox="1">
            <a:spLocks noGrp="1"/>
          </p:cNvSpPr>
          <p:nvPr>
            <p:ph type="title" idx="4"/>
          </p:nvPr>
        </p:nvSpPr>
        <p:spPr>
          <a:xfrm>
            <a:off x="7340776" y="4804740"/>
            <a:ext cx="3898800" cy="51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19" name="Google Shape;119;p16"/>
          <p:cNvSpPr txBox="1">
            <a:spLocks noGrp="1"/>
          </p:cNvSpPr>
          <p:nvPr>
            <p:ph type="subTitle" idx="5"/>
          </p:nvPr>
        </p:nvSpPr>
        <p:spPr>
          <a:xfrm>
            <a:off x="7340800" y="3655961"/>
            <a:ext cx="3898800" cy="78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0" name="Google Shape;120;p16"/>
          <p:cNvSpPr txBox="1">
            <a:spLocks noGrp="1"/>
          </p:cNvSpPr>
          <p:nvPr>
            <p:ph type="title" idx="6"/>
          </p:nvPr>
        </p:nvSpPr>
        <p:spPr>
          <a:xfrm>
            <a:off x="7340803" y="3197820"/>
            <a:ext cx="3898800" cy="51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cxnSp>
        <p:nvCxnSpPr>
          <p:cNvPr id="121" name="Google Shape;121;p16"/>
          <p:cNvCxnSpPr/>
          <p:nvPr/>
        </p:nvCxnSpPr>
        <p:spPr>
          <a:xfrm rot="-5400000">
            <a:off x="-1686200" y="4518200"/>
            <a:ext cx="4026000" cy="0"/>
          </a:xfrm>
          <a:prstGeom prst="straightConnector1">
            <a:avLst/>
          </a:prstGeom>
          <a:noFill/>
          <a:ln w="19050" cap="flat" cmpd="sng">
            <a:solidFill>
              <a:schemeClr val="dk2"/>
            </a:solidFill>
            <a:prstDash val="solid"/>
            <a:round/>
            <a:headEnd type="none" w="med" len="med"/>
            <a:tailEnd type="none" w="med" len="med"/>
          </a:ln>
        </p:spPr>
      </p:cxnSp>
      <p:pic>
        <p:nvPicPr>
          <p:cNvPr id="10" name="Picture 2" descr="Home | National Institute of Neurological Disorders and Stroke">
            <a:extLst>
              <a:ext uri="{FF2B5EF4-FFF2-40B4-BE49-F238E27FC236}">
                <a16:creationId xmlns:a16="http://schemas.microsoft.com/office/drawing/2014/main" id="{8DE7DD43-98C2-4B0F-8AD5-7DEADEDA6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205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925615" y="110129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24" name="Google Shape;124;p17"/>
          <p:cNvSpPr txBox="1">
            <a:spLocks noGrp="1"/>
          </p:cNvSpPr>
          <p:nvPr>
            <p:ph type="subTitle" idx="1"/>
          </p:nvPr>
        </p:nvSpPr>
        <p:spPr>
          <a:xfrm>
            <a:off x="2461984" y="4768633"/>
            <a:ext cx="3166800" cy="10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5" name="Google Shape;125;p17"/>
          <p:cNvSpPr txBox="1">
            <a:spLocks noGrp="1"/>
          </p:cNvSpPr>
          <p:nvPr>
            <p:ph type="title" idx="2"/>
          </p:nvPr>
        </p:nvSpPr>
        <p:spPr>
          <a:xfrm>
            <a:off x="2461984" y="4273967"/>
            <a:ext cx="3166800" cy="546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26" name="Google Shape;126;p17"/>
          <p:cNvSpPr txBox="1">
            <a:spLocks noGrp="1"/>
          </p:cNvSpPr>
          <p:nvPr>
            <p:ph type="subTitle" idx="3"/>
          </p:nvPr>
        </p:nvSpPr>
        <p:spPr>
          <a:xfrm>
            <a:off x="8072785" y="2580433"/>
            <a:ext cx="3166800" cy="10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7" name="Google Shape;127;p17"/>
          <p:cNvSpPr txBox="1">
            <a:spLocks noGrp="1"/>
          </p:cNvSpPr>
          <p:nvPr>
            <p:ph type="title" idx="4"/>
          </p:nvPr>
        </p:nvSpPr>
        <p:spPr>
          <a:xfrm>
            <a:off x="8072785" y="2085767"/>
            <a:ext cx="3166800" cy="546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28" name="Google Shape;128;p17"/>
          <p:cNvSpPr txBox="1">
            <a:spLocks noGrp="1"/>
          </p:cNvSpPr>
          <p:nvPr>
            <p:ph type="subTitle" idx="5"/>
          </p:nvPr>
        </p:nvSpPr>
        <p:spPr>
          <a:xfrm>
            <a:off x="2462001" y="2580433"/>
            <a:ext cx="3166800" cy="10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9" name="Google Shape;129;p17"/>
          <p:cNvSpPr txBox="1">
            <a:spLocks noGrp="1"/>
          </p:cNvSpPr>
          <p:nvPr>
            <p:ph type="title" idx="6"/>
          </p:nvPr>
        </p:nvSpPr>
        <p:spPr>
          <a:xfrm>
            <a:off x="2462001" y="2085767"/>
            <a:ext cx="3166800" cy="546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30" name="Google Shape;130;p17"/>
          <p:cNvSpPr txBox="1">
            <a:spLocks noGrp="1"/>
          </p:cNvSpPr>
          <p:nvPr>
            <p:ph type="subTitle" idx="7"/>
          </p:nvPr>
        </p:nvSpPr>
        <p:spPr>
          <a:xfrm>
            <a:off x="8072785" y="4768633"/>
            <a:ext cx="3166800" cy="10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1" name="Google Shape;131;p17"/>
          <p:cNvSpPr txBox="1">
            <a:spLocks noGrp="1"/>
          </p:cNvSpPr>
          <p:nvPr>
            <p:ph type="title" idx="8"/>
          </p:nvPr>
        </p:nvSpPr>
        <p:spPr>
          <a:xfrm>
            <a:off x="8072785" y="4273967"/>
            <a:ext cx="3166800" cy="546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grpSp>
        <p:nvGrpSpPr>
          <p:cNvPr id="132" name="Google Shape;132;p17"/>
          <p:cNvGrpSpPr/>
          <p:nvPr/>
        </p:nvGrpSpPr>
        <p:grpSpPr>
          <a:xfrm rot="-5400000" flipH="1">
            <a:off x="8032069" y="-2644527"/>
            <a:ext cx="4615323" cy="5333043"/>
            <a:chOff x="342710" y="477161"/>
            <a:chExt cx="3934855" cy="4546757"/>
          </a:xfrm>
        </p:grpSpPr>
        <p:sp>
          <p:nvSpPr>
            <p:cNvPr id="133" name="Google Shape;133;p17"/>
            <p:cNvSpPr/>
            <p:nvPr/>
          </p:nvSpPr>
          <p:spPr>
            <a:xfrm>
              <a:off x="342710" y="477161"/>
              <a:ext cx="2919841" cy="1246801"/>
            </a:xfrm>
            <a:custGeom>
              <a:avLst/>
              <a:gdLst/>
              <a:ahLst/>
              <a:cxnLst/>
              <a:rect l="l" t="t" r="r" b="b"/>
              <a:pathLst>
                <a:path w="62207" h="26563" fill="none" extrusionOk="0">
                  <a:moveTo>
                    <a:pt x="62206" y="26562"/>
                  </a:moveTo>
                  <a:lnTo>
                    <a:pt x="1" y="26562"/>
                  </a:lnTo>
                  <a:cubicBezTo>
                    <a:pt x="1" y="11888"/>
                    <a:pt x="13922" y="0"/>
                    <a:pt x="31104" y="0"/>
                  </a:cubicBezTo>
                  <a:cubicBezTo>
                    <a:pt x="48286" y="0"/>
                    <a:pt x="62206" y="11888"/>
                    <a:pt x="62206" y="26562"/>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7"/>
            <p:cNvSpPr/>
            <p:nvPr/>
          </p:nvSpPr>
          <p:spPr>
            <a:xfrm>
              <a:off x="1863851" y="3679159"/>
              <a:ext cx="2413714" cy="1344759"/>
            </a:xfrm>
            <a:custGeom>
              <a:avLst/>
              <a:gdLst/>
              <a:ahLst/>
              <a:cxnLst/>
              <a:rect l="l" t="t" r="r" b="b"/>
              <a:pathLst>
                <a:path w="51424" h="28650" fill="none" extrusionOk="0">
                  <a:moveTo>
                    <a:pt x="0" y="1"/>
                  </a:moveTo>
                  <a:lnTo>
                    <a:pt x="51424" y="1"/>
                  </a:lnTo>
                  <a:cubicBezTo>
                    <a:pt x="51424" y="15815"/>
                    <a:pt x="39922" y="28649"/>
                    <a:pt x="25721" y="28649"/>
                  </a:cubicBezTo>
                  <a:cubicBezTo>
                    <a:pt x="11519" y="28649"/>
                    <a:pt x="0" y="15815"/>
                    <a:pt x="0"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7"/>
            <p:cNvSpPr/>
            <p:nvPr/>
          </p:nvSpPr>
          <p:spPr>
            <a:xfrm>
              <a:off x="558092" y="1908224"/>
              <a:ext cx="3277786" cy="1586675"/>
            </a:xfrm>
            <a:custGeom>
              <a:avLst/>
              <a:gdLst/>
              <a:ahLst/>
              <a:cxnLst/>
              <a:rect l="l" t="t" r="r" b="b"/>
              <a:pathLst>
                <a:path w="69833" h="33804" fill="none" extrusionOk="0">
                  <a:moveTo>
                    <a:pt x="66186" y="1"/>
                  </a:moveTo>
                  <a:cubicBezTo>
                    <a:pt x="68833" y="5453"/>
                    <a:pt x="69833" y="24599"/>
                    <a:pt x="58226" y="33804"/>
                  </a:cubicBezTo>
                  <a:lnTo>
                    <a:pt x="12483" y="33804"/>
                  </a:lnTo>
                  <a:cubicBezTo>
                    <a:pt x="4138" y="30017"/>
                    <a:pt x="0" y="12028"/>
                    <a:pt x="3963"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36" name="Google Shape;136;p17"/>
          <p:cNvCxnSpPr/>
          <p:nvPr/>
        </p:nvCxnSpPr>
        <p:spPr>
          <a:xfrm rot="10800000">
            <a:off x="304800" y="4443600"/>
            <a:ext cx="0" cy="2082800"/>
          </a:xfrm>
          <a:prstGeom prst="straightConnector1">
            <a:avLst/>
          </a:prstGeom>
          <a:noFill/>
          <a:ln w="19050" cap="flat" cmpd="sng">
            <a:solidFill>
              <a:schemeClr val="dk2"/>
            </a:solidFill>
            <a:prstDash val="solid"/>
            <a:round/>
            <a:headEnd type="none" w="med" len="med"/>
            <a:tailEnd type="none" w="med" len="med"/>
          </a:ln>
        </p:spPr>
      </p:cxnSp>
      <p:pic>
        <p:nvPicPr>
          <p:cNvPr id="16" name="Picture 2" descr="Home | National Institute of Neurological Disorders and Stroke">
            <a:extLst>
              <a:ext uri="{FF2B5EF4-FFF2-40B4-BE49-F238E27FC236}">
                <a16:creationId xmlns:a16="http://schemas.microsoft.com/office/drawing/2014/main" id="{1FA66755-0957-4D3F-87C9-B0725F4FE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99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1028600" y="1121315"/>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39" name="Google Shape;139;p18"/>
          <p:cNvSpPr txBox="1">
            <a:spLocks noGrp="1"/>
          </p:cNvSpPr>
          <p:nvPr>
            <p:ph type="subTitle" idx="1"/>
          </p:nvPr>
        </p:nvSpPr>
        <p:spPr>
          <a:xfrm>
            <a:off x="952400" y="2962333"/>
            <a:ext cx="28708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0" name="Google Shape;140;p18"/>
          <p:cNvSpPr txBox="1">
            <a:spLocks noGrp="1"/>
          </p:cNvSpPr>
          <p:nvPr>
            <p:ph type="title" idx="2"/>
          </p:nvPr>
        </p:nvSpPr>
        <p:spPr>
          <a:xfrm>
            <a:off x="952384" y="2496135"/>
            <a:ext cx="2870800" cy="4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41" name="Google Shape;141;p18"/>
          <p:cNvSpPr txBox="1">
            <a:spLocks noGrp="1"/>
          </p:cNvSpPr>
          <p:nvPr>
            <p:ph type="subTitle" idx="3"/>
          </p:nvPr>
        </p:nvSpPr>
        <p:spPr>
          <a:xfrm>
            <a:off x="8368800" y="2962333"/>
            <a:ext cx="28708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2" name="Google Shape;142;p18"/>
          <p:cNvSpPr txBox="1">
            <a:spLocks noGrp="1"/>
          </p:cNvSpPr>
          <p:nvPr>
            <p:ph type="title" idx="4"/>
          </p:nvPr>
        </p:nvSpPr>
        <p:spPr>
          <a:xfrm>
            <a:off x="8368793" y="2496135"/>
            <a:ext cx="2870800" cy="4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43" name="Google Shape;143;p18"/>
          <p:cNvSpPr txBox="1">
            <a:spLocks noGrp="1"/>
          </p:cNvSpPr>
          <p:nvPr>
            <p:ph type="subTitle" idx="5"/>
          </p:nvPr>
        </p:nvSpPr>
        <p:spPr>
          <a:xfrm>
            <a:off x="4660617" y="2962333"/>
            <a:ext cx="28708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4" name="Google Shape;144;p18"/>
          <p:cNvSpPr txBox="1">
            <a:spLocks noGrp="1"/>
          </p:cNvSpPr>
          <p:nvPr>
            <p:ph type="title" idx="6"/>
          </p:nvPr>
        </p:nvSpPr>
        <p:spPr>
          <a:xfrm>
            <a:off x="4660605" y="2496135"/>
            <a:ext cx="2870800" cy="4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45" name="Google Shape;145;p18"/>
          <p:cNvSpPr txBox="1">
            <a:spLocks noGrp="1"/>
          </p:cNvSpPr>
          <p:nvPr>
            <p:ph type="subTitle" idx="7"/>
          </p:nvPr>
        </p:nvSpPr>
        <p:spPr>
          <a:xfrm>
            <a:off x="952400" y="5396067"/>
            <a:ext cx="28708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6" name="Google Shape;146;p18"/>
          <p:cNvSpPr txBox="1">
            <a:spLocks noGrp="1"/>
          </p:cNvSpPr>
          <p:nvPr>
            <p:ph type="title" idx="8"/>
          </p:nvPr>
        </p:nvSpPr>
        <p:spPr>
          <a:xfrm>
            <a:off x="952384" y="4929885"/>
            <a:ext cx="2870800" cy="4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47" name="Google Shape;147;p18"/>
          <p:cNvSpPr txBox="1">
            <a:spLocks noGrp="1"/>
          </p:cNvSpPr>
          <p:nvPr>
            <p:ph type="subTitle" idx="9"/>
          </p:nvPr>
        </p:nvSpPr>
        <p:spPr>
          <a:xfrm>
            <a:off x="8368800" y="5396067"/>
            <a:ext cx="28708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8" name="Google Shape;148;p18"/>
          <p:cNvSpPr txBox="1">
            <a:spLocks noGrp="1"/>
          </p:cNvSpPr>
          <p:nvPr>
            <p:ph type="title" idx="13"/>
          </p:nvPr>
        </p:nvSpPr>
        <p:spPr>
          <a:xfrm>
            <a:off x="8368793" y="4929885"/>
            <a:ext cx="2870800" cy="4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49" name="Google Shape;149;p18"/>
          <p:cNvSpPr txBox="1">
            <a:spLocks noGrp="1"/>
          </p:cNvSpPr>
          <p:nvPr>
            <p:ph type="subTitle" idx="14"/>
          </p:nvPr>
        </p:nvSpPr>
        <p:spPr>
          <a:xfrm>
            <a:off x="4660617" y="5396067"/>
            <a:ext cx="2870800" cy="7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0" name="Google Shape;150;p18"/>
          <p:cNvSpPr txBox="1">
            <a:spLocks noGrp="1"/>
          </p:cNvSpPr>
          <p:nvPr>
            <p:ph type="title" idx="15"/>
          </p:nvPr>
        </p:nvSpPr>
        <p:spPr>
          <a:xfrm>
            <a:off x="4660605" y="4929885"/>
            <a:ext cx="2870800" cy="4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cxnSp>
        <p:nvCxnSpPr>
          <p:cNvPr id="151" name="Google Shape;151;p18"/>
          <p:cNvCxnSpPr/>
          <p:nvPr/>
        </p:nvCxnSpPr>
        <p:spPr>
          <a:xfrm rot="10800000">
            <a:off x="304800" y="4448400"/>
            <a:ext cx="0" cy="2082800"/>
          </a:xfrm>
          <a:prstGeom prst="straightConnector1">
            <a:avLst/>
          </a:prstGeom>
          <a:noFill/>
          <a:ln w="19050" cap="flat" cmpd="sng">
            <a:solidFill>
              <a:schemeClr val="dk2"/>
            </a:solidFill>
            <a:prstDash val="solid"/>
            <a:round/>
            <a:headEnd type="none" w="med" len="med"/>
            <a:tailEnd type="none" w="med" len="med"/>
          </a:ln>
        </p:spPr>
      </p:cxnSp>
      <p:cxnSp>
        <p:nvCxnSpPr>
          <p:cNvPr id="152" name="Google Shape;152;p18"/>
          <p:cNvCxnSpPr/>
          <p:nvPr/>
        </p:nvCxnSpPr>
        <p:spPr>
          <a:xfrm rot="-5400000">
            <a:off x="9852200" y="2339800"/>
            <a:ext cx="4026000" cy="0"/>
          </a:xfrm>
          <a:prstGeom prst="straightConnector1">
            <a:avLst/>
          </a:prstGeom>
          <a:noFill/>
          <a:ln w="19050" cap="flat" cmpd="sng">
            <a:solidFill>
              <a:schemeClr val="dk2"/>
            </a:solidFill>
            <a:prstDash val="solid"/>
            <a:round/>
            <a:headEnd type="none" w="med" len="med"/>
            <a:tailEnd type="none" w="med" len="med"/>
          </a:ln>
        </p:spPr>
      </p:cxnSp>
      <p:pic>
        <p:nvPicPr>
          <p:cNvPr id="17" name="Picture 2" descr="Home | National Institute of Neurological Disorders and Stroke">
            <a:extLst>
              <a:ext uri="{FF2B5EF4-FFF2-40B4-BE49-F238E27FC236}">
                <a16:creationId xmlns:a16="http://schemas.microsoft.com/office/drawing/2014/main" id="{B55E1ED9-FE97-40DF-9EAC-FD50FC9D0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719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952400" y="1138052"/>
            <a:ext cx="5177200" cy="21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0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5" name="Google Shape;155;p19"/>
          <p:cNvSpPr txBox="1">
            <a:spLocks noGrp="1"/>
          </p:cNvSpPr>
          <p:nvPr>
            <p:ph type="title"/>
          </p:nvPr>
        </p:nvSpPr>
        <p:spPr>
          <a:xfrm>
            <a:off x="-113800" y="4267733"/>
            <a:ext cx="5889200" cy="9352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Font typeface="Spartan"/>
              <a:buNone/>
              <a:defRPr sz="2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cxnSp>
        <p:nvCxnSpPr>
          <p:cNvPr id="156" name="Google Shape;156;p19"/>
          <p:cNvCxnSpPr/>
          <p:nvPr/>
        </p:nvCxnSpPr>
        <p:spPr>
          <a:xfrm rot="10800000">
            <a:off x="304800" y="323200"/>
            <a:ext cx="0" cy="2082800"/>
          </a:xfrm>
          <a:prstGeom prst="straightConnector1">
            <a:avLst/>
          </a:prstGeom>
          <a:noFill/>
          <a:ln w="19050" cap="flat" cmpd="sng">
            <a:solidFill>
              <a:schemeClr val="dk2"/>
            </a:solidFill>
            <a:prstDash val="solid"/>
            <a:round/>
            <a:headEnd type="none" w="med" len="med"/>
            <a:tailEnd type="none" w="med" len="med"/>
          </a:ln>
        </p:spPr>
      </p:cxnSp>
      <p:pic>
        <p:nvPicPr>
          <p:cNvPr id="5" name="Picture 2" descr="Home | National Institute of Neurological Disorders and Stroke">
            <a:extLst>
              <a:ext uri="{FF2B5EF4-FFF2-40B4-BE49-F238E27FC236}">
                <a16:creationId xmlns:a16="http://schemas.microsoft.com/office/drawing/2014/main" id="{65FCB233-5EE1-40CC-8634-45BE4A471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5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7"/>
        <p:cNvGrpSpPr/>
        <p:nvPr/>
      </p:nvGrpSpPr>
      <p:grpSpPr>
        <a:xfrm>
          <a:off x="0" y="0"/>
          <a:ext cx="0" cy="0"/>
          <a:chOff x="0" y="0"/>
          <a:chExt cx="0" cy="0"/>
        </a:xfrm>
      </p:grpSpPr>
      <p:sp>
        <p:nvSpPr>
          <p:cNvPr id="158" name="Google Shape;158;p20"/>
          <p:cNvSpPr txBox="1">
            <a:spLocks noGrp="1"/>
          </p:cNvSpPr>
          <p:nvPr>
            <p:ph type="subTitle" idx="1"/>
          </p:nvPr>
        </p:nvSpPr>
        <p:spPr>
          <a:xfrm>
            <a:off x="1298100" y="3415916"/>
            <a:ext cx="3403600" cy="14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59" name="Google Shape;159;p20"/>
          <p:cNvSpPr txBox="1">
            <a:spLocks noGrp="1"/>
          </p:cNvSpPr>
          <p:nvPr>
            <p:ph type="title"/>
          </p:nvPr>
        </p:nvSpPr>
        <p:spPr>
          <a:xfrm>
            <a:off x="1298067" y="2016484"/>
            <a:ext cx="3403600" cy="126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grpSp>
        <p:nvGrpSpPr>
          <p:cNvPr id="160" name="Google Shape;160;p20"/>
          <p:cNvGrpSpPr/>
          <p:nvPr/>
        </p:nvGrpSpPr>
        <p:grpSpPr>
          <a:xfrm rot="5400000">
            <a:off x="-74216" y="-3250612"/>
            <a:ext cx="4218693" cy="5333043"/>
            <a:chOff x="-178181" y="477161"/>
            <a:chExt cx="3596704" cy="4546757"/>
          </a:xfrm>
        </p:grpSpPr>
        <p:sp>
          <p:nvSpPr>
            <p:cNvPr id="161" name="Google Shape;161;p20"/>
            <p:cNvSpPr/>
            <p:nvPr/>
          </p:nvSpPr>
          <p:spPr>
            <a:xfrm>
              <a:off x="358113" y="477161"/>
              <a:ext cx="2919841" cy="1246801"/>
            </a:xfrm>
            <a:custGeom>
              <a:avLst/>
              <a:gdLst/>
              <a:ahLst/>
              <a:cxnLst/>
              <a:rect l="l" t="t" r="r" b="b"/>
              <a:pathLst>
                <a:path w="62207" h="26563" fill="none" extrusionOk="0">
                  <a:moveTo>
                    <a:pt x="62206" y="26562"/>
                  </a:moveTo>
                  <a:lnTo>
                    <a:pt x="1" y="26562"/>
                  </a:lnTo>
                  <a:cubicBezTo>
                    <a:pt x="1" y="11888"/>
                    <a:pt x="13922" y="0"/>
                    <a:pt x="31104" y="0"/>
                  </a:cubicBezTo>
                  <a:cubicBezTo>
                    <a:pt x="48286" y="0"/>
                    <a:pt x="62206" y="11888"/>
                    <a:pt x="62206" y="26562"/>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1004808" y="3679159"/>
              <a:ext cx="2413714" cy="1344759"/>
            </a:xfrm>
            <a:custGeom>
              <a:avLst/>
              <a:gdLst/>
              <a:ahLst/>
              <a:cxnLst/>
              <a:rect l="l" t="t" r="r" b="b"/>
              <a:pathLst>
                <a:path w="51424" h="28650" fill="none" extrusionOk="0">
                  <a:moveTo>
                    <a:pt x="0" y="1"/>
                  </a:moveTo>
                  <a:lnTo>
                    <a:pt x="51424" y="1"/>
                  </a:lnTo>
                  <a:cubicBezTo>
                    <a:pt x="51424" y="15815"/>
                    <a:pt x="39922" y="28649"/>
                    <a:pt x="25721" y="28649"/>
                  </a:cubicBezTo>
                  <a:cubicBezTo>
                    <a:pt x="11519" y="28649"/>
                    <a:pt x="0" y="15815"/>
                    <a:pt x="0"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0"/>
            <p:cNvSpPr/>
            <p:nvPr/>
          </p:nvSpPr>
          <p:spPr>
            <a:xfrm>
              <a:off x="-178181" y="1908224"/>
              <a:ext cx="3277786" cy="1586675"/>
            </a:xfrm>
            <a:custGeom>
              <a:avLst/>
              <a:gdLst/>
              <a:ahLst/>
              <a:cxnLst/>
              <a:rect l="l" t="t" r="r" b="b"/>
              <a:pathLst>
                <a:path w="69833" h="33804" fill="none" extrusionOk="0">
                  <a:moveTo>
                    <a:pt x="66186" y="1"/>
                  </a:moveTo>
                  <a:cubicBezTo>
                    <a:pt x="68833" y="5453"/>
                    <a:pt x="69833" y="24599"/>
                    <a:pt x="58226" y="33804"/>
                  </a:cubicBezTo>
                  <a:lnTo>
                    <a:pt x="12483" y="33804"/>
                  </a:lnTo>
                  <a:cubicBezTo>
                    <a:pt x="4138" y="30017"/>
                    <a:pt x="0" y="12028"/>
                    <a:pt x="3963" y="1"/>
                  </a:cubicBezTo>
                  <a:close/>
                </a:path>
              </a:pathLst>
            </a:custGeom>
            <a:noFill/>
            <a:ln w="19050" cap="flat" cmpd="sng">
              <a:solidFill>
                <a:schemeClr val="dk2"/>
              </a:solidFill>
              <a:prstDash val="solid"/>
              <a:miter lim="175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64" name="Google Shape;164;p20"/>
          <p:cNvCxnSpPr/>
          <p:nvPr/>
        </p:nvCxnSpPr>
        <p:spPr>
          <a:xfrm>
            <a:off x="10811267" y="-714600"/>
            <a:ext cx="0" cy="2082800"/>
          </a:xfrm>
          <a:prstGeom prst="straightConnector1">
            <a:avLst/>
          </a:prstGeom>
          <a:noFill/>
          <a:ln w="19050" cap="flat" cmpd="sng">
            <a:solidFill>
              <a:schemeClr val="dk2"/>
            </a:solidFill>
            <a:prstDash val="solid"/>
            <a:round/>
            <a:headEnd type="none" w="med" len="med"/>
            <a:tailEnd type="none" w="med" len="med"/>
          </a:ln>
        </p:spPr>
      </p:cxnSp>
      <p:cxnSp>
        <p:nvCxnSpPr>
          <p:cNvPr id="165" name="Google Shape;165;p20"/>
          <p:cNvCxnSpPr/>
          <p:nvPr/>
        </p:nvCxnSpPr>
        <p:spPr>
          <a:xfrm>
            <a:off x="317400" y="6553200"/>
            <a:ext cx="4026000" cy="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998149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5"/>
        <p:cNvGrpSpPr/>
        <p:nvPr/>
      </p:nvGrpSpPr>
      <p:grpSpPr>
        <a:xfrm>
          <a:off x="0" y="0"/>
          <a:ext cx="0" cy="0"/>
          <a:chOff x="0" y="0"/>
          <a:chExt cx="0" cy="0"/>
        </a:xfrm>
      </p:grpSpPr>
      <p:sp>
        <p:nvSpPr>
          <p:cNvPr id="196" name="Google Shape;196;p24"/>
          <p:cNvSpPr txBox="1">
            <a:spLocks noGrp="1"/>
          </p:cNvSpPr>
          <p:nvPr>
            <p:ph type="subTitle" idx="1"/>
          </p:nvPr>
        </p:nvSpPr>
        <p:spPr>
          <a:xfrm>
            <a:off x="952400" y="1981200"/>
            <a:ext cx="5143600" cy="15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97" name="Google Shape;197;p24"/>
          <p:cNvSpPr txBox="1">
            <a:spLocks noGrp="1"/>
          </p:cNvSpPr>
          <p:nvPr>
            <p:ph type="title"/>
          </p:nvPr>
        </p:nvSpPr>
        <p:spPr>
          <a:xfrm>
            <a:off x="952400" y="732800"/>
            <a:ext cx="4696400" cy="105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Spartan"/>
              <a:buNone/>
              <a:defRPr sz="6400" b="1">
                <a:latin typeface="Spartan"/>
                <a:ea typeface="Spartan"/>
                <a:cs typeface="Spartan"/>
                <a:sym typeface="Spartan"/>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rPr lang="en-US"/>
              <a:t>Click to edit Master title style</a:t>
            </a:r>
            <a:endParaRPr/>
          </a:p>
        </p:txBody>
      </p:sp>
      <p:sp>
        <p:nvSpPr>
          <p:cNvPr id="198" name="Google Shape;198;p24"/>
          <p:cNvSpPr txBox="1"/>
          <p:nvPr/>
        </p:nvSpPr>
        <p:spPr>
          <a:xfrm>
            <a:off x="952400" y="4725267"/>
            <a:ext cx="4251600" cy="8808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a:solidFill>
                  <a:schemeClr val="dk1"/>
                </a:solidFill>
                <a:latin typeface="Cabin"/>
                <a:ea typeface="Cabin"/>
                <a:cs typeface="Cabin"/>
                <a:sym typeface="Cabin"/>
              </a:rPr>
              <a:t>CREDITS: This presentation template was created by </a:t>
            </a:r>
            <a:r>
              <a:rPr lang="en" sz="1600">
                <a:solidFill>
                  <a:schemeClr val="dk1"/>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600">
                <a:solidFill>
                  <a:schemeClr val="dk1"/>
                </a:solidFill>
                <a:latin typeface="Cabin"/>
                <a:ea typeface="Cabin"/>
                <a:cs typeface="Cabin"/>
                <a:sym typeface="Cabin"/>
              </a:rPr>
              <a:t>, including icons by </a:t>
            </a:r>
            <a:r>
              <a:rPr lang="en" sz="1600">
                <a:solidFill>
                  <a:schemeClr val="dk1"/>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600">
                <a:solidFill>
                  <a:schemeClr val="dk1"/>
                </a:solidFill>
                <a:latin typeface="Cabin"/>
                <a:ea typeface="Cabin"/>
                <a:cs typeface="Cabin"/>
                <a:sym typeface="Cabin"/>
              </a:rPr>
              <a:t> and infographics &amp; images by </a:t>
            </a:r>
            <a:r>
              <a:rPr lang="en" sz="1600">
                <a:solidFill>
                  <a:schemeClr val="dk1"/>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600">
              <a:solidFill>
                <a:schemeClr val="dk1"/>
              </a:solidFill>
              <a:latin typeface="Cabin"/>
              <a:ea typeface="Cabin"/>
              <a:cs typeface="Cabin"/>
              <a:sym typeface="Cabin"/>
            </a:endParaRPr>
          </a:p>
        </p:txBody>
      </p:sp>
      <p:cxnSp>
        <p:nvCxnSpPr>
          <p:cNvPr id="199" name="Google Shape;199;p24"/>
          <p:cNvCxnSpPr/>
          <p:nvPr/>
        </p:nvCxnSpPr>
        <p:spPr>
          <a:xfrm>
            <a:off x="317400" y="6553200"/>
            <a:ext cx="4026000" cy="0"/>
          </a:xfrm>
          <a:prstGeom prst="straightConnector1">
            <a:avLst/>
          </a:prstGeom>
          <a:noFill/>
          <a:ln w="19050" cap="flat" cmpd="sng">
            <a:solidFill>
              <a:schemeClr val="dk2"/>
            </a:solidFill>
            <a:prstDash val="solid"/>
            <a:round/>
            <a:headEnd type="none" w="med" len="med"/>
            <a:tailEnd type="none" w="med" len="med"/>
          </a:ln>
        </p:spPr>
      </p:cxnSp>
      <p:cxnSp>
        <p:nvCxnSpPr>
          <p:cNvPr id="200" name="Google Shape;200;p24"/>
          <p:cNvCxnSpPr/>
          <p:nvPr/>
        </p:nvCxnSpPr>
        <p:spPr>
          <a:xfrm>
            <a:off x="355500" y="835359"/>
            <a:ext cx="4026000" cy="0"/>
          </a:xfrm>
          <a:prstGeom prst="straightConnector1">
            <a:avLst/>
          </a:prstGeom>
          <a:noFill/>
          <a:ln w="19050" cap="flat" cmpd="sng">
            <a:solidFill>
              <a:schemeClr val="dk2"/>
            </a:solidFill>
            <a:prstDash val="solid"/>
            <a:round/>
            <a:headEnd type="none" w="med" len="med"/>
            <a:tailEnd type="none" w="med" len="med"/>
          </a:ln>
        </p:spPr>
      </p:cxnSp>
      <p:pic>
        <p:nvPicPr>
          <p:cNvPr id="7" name="Picture 2" descr="Home | National Institute of Neurological Disorders and Stroke">
            <a:extLst>
              <a:ext uri="{FF2B5EF4-FFF2-40B4-BE49-F238E27FC236}">
                <a16:creationId xmlns:a16="http://schemas.microsoft.com/office/drawing/2014/main" id="{22C581D5-1335-4F37-9A80-F1EC7B23B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299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2"/>
        <p:cNvGrpSpPr/>
        <p:nvPr/>
      </p:nvGrpSpPr>
      <p:grpSpPr>
        <a:xfrm>
          <a:off x="0" y="0"/>
          <a:ext cx="0" cy="0"/>
          <a:chOff x="0" y="0"/>
          <a:chExt cx="0" cy="0"/>
        </a:xfrm>
      </p:grpSpPr>
      <p:grpSp>
        <p:nvGrpSpPr>
          <p:cNvPr id="203" name="Google Shape;203;p26"/>
          <p:cNvGrpSpPr/>
          <p:nvPr/>
        </p:nvGrpSpPr>
        <p:grpSpPr>
          <a:xfrm rot="10800000" flipH="1">
            <a:off x="-1722903" y="398100"/>
            <a:ext cx="5136025" cy="6061787"/>
            <a:chOff x="6338372" y="352067"/>
            <a:chExt cx="3852019" cy="4546340"/>
          </a:xfrm>
        </p:grpSpPr>
        <p:sp>
          <p:nvSpPr>
            <p:cNvPr id="204" name="Google Shape;204;p26"/>
            <p:cNvSpPr/>
            <p:nvPr/>
          </p:nvSpPr>
          <p:spPr>
            <a:xfrm rot="10800000" flipH="1">
              <a:off x="6677300" y="3651554"/>
              <a:ext cx="2920739" cy="1246853"/>
            </a:xfrm>
            <a:custGeom>
              <a:avLst/>
              <a:gdLst/>
              <a:ahLst/>
              <a:cxnLst/>
              <a:rect l="l" t="t" r="r" b="b"/>
              <a:pathLst>
                <a:path w="68150" h="29093" fill="none" extrusionOk="0">
                  <a:moveTo>
                    <a:pt x="68149" y="29092"/>
                  </a:moveTo>
                  <a:lnTo>
                    <a:pt x="0" y="29092"/>
                  </a:lnTo>
                  <a:cubicBezTo>
                    <a:pt x="0" y="13020"/>
                    <a:pt x="15266" y="1"/>
                    <a:pt x="34084" y="1"/>
                  </a:cubicBezTo>
                  <a:cubicBezTo>
                    <a:pt x="52883" y="1"/>
                    <a:pt x="68149" y="13020"/>
                    <a:pt x="68149" y="29092"/>
                  </a:cubicBezTo>
                  <a:close/>
                </a:path>
              </a:pathLst>
            </a:custGeom>
            <a:noFill/>
            <a:ln w="19050" cap="flat" cmpd="sng">
              <a:solidFill>
                <a:schemeClr val="dk2"/>
              </a:solidFill>
              <a:prstDash val="solid"/>
              <a:miter lim="192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6"/>
            <p:cNvSpPr/>
            <p:nvPr/>
          </p:nvSpPr>
          <p:spPr>
            <a:xfrm rot="10800000" flipH="1">
              <a:off x="6338372" y="352067"/>
              <a:ext cx="2413777" cy="1344783"/>
            </a:xfrm>
            <a:custGeom>
              <a:avLst/>
              <a:gdLst/>
              <a:ahLst/>
              <a:cxnLst/>
              <a:rect l="l" t="t" r="r" b="b"/>
              <a:pathLst>
                <a:path w="56321" h="31378" fill="none" extrusionOk="0">
                  <a:moveTo>
                    <a:pt x="0" y="1"/>
                  </a:moveTo>
                  <a:lnTo>
                    <a:pt x="56321" y="1"/>
                  </a:lnTo>
                  <a:cubicBezTo>
                    <a:pt x="56321" y="17341"/>
                    <a:pt x="43705" y="31377"/>
                    <a:pt x="28170" y="31377"/>
                  </a:cubicBezTo>
                  <a:cubicBezTo>
                    <a:pt x="12616" y="31377"/>
                    <a:pt x="0" y="17341"/>
                    <a:pt x="0" y="1"/>
                  </a:cubicBezTo>
                  <a:close/>
                </a:path>
              </a:pathLst>
            </a:custGeom>
            <a:noFill/>
            <a:ln w="19050" cap="flat" cmpd="sng">
              <a:solidFill>
                <a:schemeClr val="dk2"/>
              </a:solidFill>
              <a:prstDash val="solid"/>
              <a:miter lim="192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6"/>
            <p:cNvSpPr/>
            <p:nvPr/>
          </p:nvSpPr>
          <p:spPr>
            <a:xfrm rot="10800000" flipH="1">
              <a:off x="6912478" y="1880849"/>
              <a:ext cx="3277913" cy="1586713"/>
            </a:xfrm>
            <a:custGeom>
              <a:avLst/>
              <a:gdLst/>
              <a:ahLst/>
              <a:cxnLst/>
              <a:rect l="l" t="t" r="r" b="b"/>
              <a:pathLst>
                <a:path w="76484" h="37023" fill="none" extrusionOk="0">
                  <a:moveTo>
                    <a:pt x="72489" y="1"/>
                  </a:moveTo>
                  <a:cubicBezTo>
                    <a:pt x="75389" y="5972"/>
                    <a:pt x="76483" y="26922"/>
                    <a:pt x="63771" y="37023"/>
                  </a:cubicBezTo>
                  <a:lnTo>
                    <a:pt x="13673" y="37023"/>
                  </a:lnTo>
                  <a:cubicBezTo>
                    <a:pt x="4532" y="32875"/>
                    <a:pt x="0" y="13173"/>
                    <a:pt x="4340" y="1"/>
                  </a:cubicBezTo>
                  <a:close/>
                </a:path>
              </a:pathLst>
            </a:custGeom>
            <a:noFill/>
            <a:ln w="19050" cap="flat" cmpd="sng">
              <a:solidFill>
                <a:schemeClr val="dk2"/>
              </a:solidFill>
              <a:prstDash val="solid"/>
              <a:miter lim="192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07" name="Google Shape;207;p26"/>
          <p:cNvCxnSpPr/>
          <p:nvPr/>
        </p:nvCxnSpPr>
        <p:spPr>
          <a:xfrm rot="-5400000">
            <a:off x="9852200" y="2339800"/>
            <a:ext cx="4026000" cy="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207674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9"/>
            <a:ext cx="7315200" cy="3255264"/>
          </a:xfrm>
        </p:spPr>
        <p:txBody>
          <a:bodyPr anchor="b">
            <a:normAutofit/>
          </a:bodyPr>
          <a:lstStyle>
            <a:lvl1pPr>
              <a:defRPr sz="3129" b="0" spc="-58"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1" y="4672584"/>
            <a:ext cx="7315200" cy="914400"/>
          </a:xfrm>
        </p:spPr>
        <p:txBody>
          <a:bodyPr anchor="t">
            <a:normAutofit/>
          </a:bodyPr>
          <a:lstStyle>
            <a:lvl1pPr marL="0" indent="0">
              <a:buNone/>
              <a:defRPr sz="1159" cap="none" spc="0" baseline="0">
                <a:solidFill>
                  <a:schemeClr val="tx1">
                    <a:lumMod val="65000"/>
                    <a:lumOff val="35000"/>
                  </a:schemeClr>
                </a:solidFill>
              </a:defRPr>
            </a:lvl1pPr>
            <a:lvl2pPr marL="264961" indent="0">
              <a:buNone/>
              <a:defRPr sz="1043">
                <a:solidFill>
                  <a:schemeClr val="tx1">
                    <a:tint val="75000"/>
                  </a:schemeClr>
                </a:solidFill>
              </a:defRPr>
            </a:lvl2pPr>
            <a:lvl3pPr marL="529922" indent="0">
              <a:buNone/>
              <a:defRPr sz="927">
                <a:solidFill>
                  <a:schemeClr val="tx1">
                    <a:tint val="75000"/>
                  </a:schemeClr>
                </a:solidFill>
              </a:defRPr>
            </a:lvl3pPr>
            <a:lvl4pPr marL="794883" indent="0">
              <a:buNone/>
              <a:defRPr sz="811">
                <a:solidFill>
                  <a:schemeClr val="tx1">
                    <a:tint val="75000"/>
                  </a:schemeClr>
                </a:solidFill>
              </a:defRPr>
            </a:lvl4pPr>
            <a:lvl5pPr marL="1059844" indent="0">
              <a:buNone/>
              <a:defRPr sz="811">
                <a:solidFill>
                  <a:schemeClr val="tx1">
                    <a:tint val="75000"/>
                  </a:schemeClr>
                </a:solidFill>
              </a:defRPr>
            </a:lvl5pPr>
            <a:lvl6pPr marL="1324806" indent="0">
              <a:buNone/>
              <a:defRPr sz="811">
                <a:solidFill>
                  <a:schemeClr val="tx1">
                    <a:tint val="75000"/>
                  </a:schemeClr>
                </a:solidFill>
              </a:defRPr>
            </a:lvl6pPr>
            <a:lvl7pPr marL="1589767" indent="0">
              <a:buNone/>
              <a:defRPr sz="811">
                <a:solidFill>
                  <a:schemeClr val="tx1">
                    <a:tint val="75000"/>
                  </a:schemeClr>
                </a:solidFill>
              </a:defRPr>
            </a:lvl7pPr>
            <a:lvl8pPr marL="1854728" indent="0">
              <a:buNone/>
              <a:defRPr sz="811">
                <a:solidFill>
                  <a:schemeClr val="tx1">
                    <a:tint val="75000"/>
                  </a:schemeClr>
                </a:solidFill>
              </a:defRPr>
            </a:lvl8pPr>
            <a:lvl9pPr marL="2119689" indent="0">
              <a:buNone/>
              <a:defRPr sz="81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94132-D551-4165-864D-9C6EF09A4A22}"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3511410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287257"/>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60803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0583324-AE1C-3546-A724-4BA4670D7901}" type="slidenum">
              <a:rPr lang="en-US"/>
              <a:pPr/>
              <a:t>‹#›</a:t>
            </a:fld>
            <a:endParaRPr lang="en-US"/>
          </a:p>
        </p:txBody>
      </p:sp>
      <p:pic>
        <p:nvPicPr>
          <p:cNvPr id="5" name="Picture 2" descr="Home | National Institute of Neurological Disorders and Stroke">
            <a:extLst>
              <a:ext uri="{FF2B5EF4-FFF2-40B4-BE49-F238E27FC236}">
                <a16:creationId xmlns:a16="http://schemas.microsoft.com/office/drawing/2014/main" id="{53FA3102-9296-4FCC-AA60-F699266720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14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FC3AD9-A7F8-49E4-A953-3BC14A315AFC}"/>
              </a:ext>
            </a:extLst>
          </p:cNvPr>
          <p:cNvSpPr>
            <a:spLocks noGrp="1"/>
          </p:cNvSpPr>
          <p:nvPr>
            <p:ph type="title" hasCustomPrompt="1"/>
          </p:nvPr>
        </p:nvSpPr>
        <p:spPr>
          <a:xfrm>
            <a:off x="837819" y="1630837"/>
            <a:ext cx="10515600" cy="1325563"/>
          </a:xfrm>
          <a:prstGeom prst="rect">
            <a:avLst/>
          </a:prstGeom>
        </p:spPr>
        <p:txBody>
          <a:bodyPr/>
          <a:lstStyle>
            <a:lvl1pPr algn="ctr">
              <a:defRPr>
                <a:solidFill>
                  <a:schemeClr val="tx1"/>
                </a:solidFill>
              </a:defRPr>
            </a:lvl1pPr>
          </a:lstStyle>
          <a:p>
            <a:r>
              <a:rPr lang="en-US" dirty="0"/>
              <a:t>Presentation Title</a:t>
            </a:r>
          </a:p>
        </p:txBody>
      </p:sp>
      <p:sp>
        <p:nvSpPr>
          <p:cNvPr id="7" name="Text Placeholder 6">
            <a:extLst>
              <a:ext uri="{FF2B5EF4-FFF2-40B4-BE49-F238E27FC236}">
                <a16:creationId xmlns:a16="http://schemas.microsoft.com/office/drawing/2014/main" id="{A7CA9096-179D-4C89-8157-6EC8BCD3DCEF}"/>
              </a:ext>
            </a:extLst>
          </p:cNvPr>
          <p:cNvSpPr>
            <a:spLocks noGrp="1"/>
          </p:cNvSpPr>
          <p:nvPr>
            <p:ph type="body" sz="quarter" idx="10" hasCustomPrompt="1"/>
          </p:nvPr>
        </p:nvSpPr>
        <p:spPr>
          <a:xfrm>
            <a:off x="2237993" y="2956401"/>
            <a:ext cx="7715251" cy="1409700"/>
          </a:xfrm>
          <a:prstGeom prst="rect">
            <a:avLst/>
          </a:prstGeom>
        </p:spPr>
        <p:txBody>
          <a:bodyPr/>
          <a:lstStyle>
            <a:lvl1pPr marL="0" indent="0" algn="ctr">
              <a:buNone/>
              <a:defRPr/>
            </a:lvl1pPr>
          </a:lstStyle>
          <a:p>
            <a:pPr lvl="0"/>
            <a:r>
              <a:rPr lang="en-US" dirty="0"/>
              <a:t>Speaker Name</a:t>
            </a:r>
          </a:p>
        </p:txBody>
      </p:sp>
    </p:spTree>
    <p:extLst>
      <p:ext uri="{BB962C8B-B14F-4D97-AF65-F5344CB8AC3E}">
        <p14:creationId xmlns:p14="http://schemas.microsoft.com/office/powerpoint/2010/main" val="3047532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31F7DB4-52CA-4D60-C77A-3D5B12FD552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2684" t="6470" r="2644"/>
          <a:stretch/>
        </p:blipFill>
        <p:spPr>
          <a:xfrm>
            <a:off x="0" y="0"/>
            <a:ext cx="12192000" cy="4861932"/>
          </a:xfrm>
          <a:prstGeom prst="rect">
            <a:avLst/>
          </a:prstGeom>
        </p:spPr>
      </p:pic>
      <p:sp>
        <p:nvSpPr>
          <p:cNvPr id="16" name="Text Placeholder 15">
            <a:extLst>
              <a:ext uri="{FF2B5EF4-FFF2-40B4-BE49-F238E27FC236}">
                <a16:creationId xmlns:a16="http://schemas.microsoft.com/office/drawing/2014/main" id="{125A6BFA-BEC2-2C46-A04F-A49DC4C162B8}"/>
              </a:ext>
            </a:extLst>
          </p:cNvPr>
          <p:cNvSpPr>
            <a:spLocks noGrp="1"/>
          </p:cNvSpPr>
          <p:nvPr>
            <p:ph type="body" sz="quarter" idx="10" hasCustomPrompt="1"/>
          </p:nvPr>
        </p:nvSpPr>
        <p:spPr>
          <a:xfrm>
            <a:off x="1" y="2273301"/>
            <a:ext cx="8455504" cy="942866"/>
          </a:xfrm>
          <a:solidFill>
            <a:schemeClr val="accent3"/>
          </a:solidFill>
        </p:spPr>
        <p:txBody>
          <a:bodyPr lIns="548640" tIns="274320" bIns="0">
            <a:noAutofit/>
          </a:bodyPr>
          <a:lstStyle>
            <a:lvl1pPr marL="0" indent="0">
              <a:buNone/>
              <a:defRPr sz="4000" b="1">
                <a:solidFill>
                  <a:schemeClr val="bg1"/>
                </a:solidFill>
              </a:defRPr>
            </a:lvl1pPr>
          </a:lstStyle>
          <a:p>
            <a:pPr lvl="0"/>
            <a:r>
              <a:rPr lang="en-US" dirty="0"/>
              <a:t>TITLE / WELCOME</a:t>
            </a:r>
          </a:p>
        </p:txBody>
      </p:sp>
      <p:sp>
        <p:nvSpPr>
          <p:cNvPr id="17" name="Text Placeholder 15">
            <a:extLst>
              <a:ext uri="{FF2B5EF4-FFF2-40B4-BE49-F238E27FC236}">
                <a16:creationId xmlns:a16="http://schemas.microsoft.com/office/drawing/2014/main" id="{B4258328-BEFC-F240-8374-BA024E059E22}"/>
              </a:ext>
            </a:extLst>
          </p:cNvPr>
          <p:cNvSpPr>
            <a:spLocks noGrp="1"/>
          </p:cNvSpPr>
          <p:nvPr>
            <p:ph type="body" sz="quarter" idx="11" hasCustomPrompt="1"/>
          </p:nvPr>
        </p:nvSpPr>
        <p:spPr>
          <a:xfrm>
            <a:off x="1" y="3228451"/>
            <a:ext cx="8455504" cy="583873"/>
          </a:xfrm>
          <a:solidFill>
            <a:schemeClr val="tx2"/>
          </a:solidFill>
        </p:spPr>
        <p:txBody>
          <a:bodyPr lIns="548640" tIns="91440" bIns="0">
            <a:normAutofit/>
          </a:bodyPr>
          <a:lstStyle>
            <a:lvl1pPr marL="0" indent="0">
              <a:buNone/>
              <a:defRPr sz="3200">
                <a:solidFill>
                  <a:schemeClr val="bg1"/>
                </a:solidFill>
              </a:defRPr>
            </a:lvl1pPr>
          </a:lstStyle>
          <a:p>
            <a:pPr lvl="0"/>
            <a:r>
              <a:rPr lang="en-US" dirty="0"/>
              <a:t>Place holder subtitle</a:t>
            </a:r>
          </a:p>
        </p:txBody>
      </p:sp>
      <p:sp>
        <p:nvSpPr>
          <p:cNvPr id="19" name="Text Placeholder 15">
            <a:extLst>
              <a:ext uri="{FF2B5EF4-FFF2-40B4-BE49-F238E27FC236}">
                <a16:creationId xmlns:a16="http://schemas.microsoft.com/office/drawing/2014/main" id="{6B64FC64-B460-F145-ABF3-8FCC63C437A3}"/>
              </a:ext>
            </a:extLst>
          </p:cNvPr>
          <p:cNvSpPr>
            <a:spLocks noGrp="1"/>
          </p:cNvSpPr>
          <p:nvPr>
            <p:ph type="body" sz="quarter" idx="13" hasCustomPrompt="1"/>
          </p:nvPr>
        </p:nvSpPr>
        <p:spPr>
          <a:xfrm>
            <a:off x="438629" y="4207701"/>
            <a:ext cx="8016875" cy="563974"/>
          </a:xfrm>
        </p:spPr>
        <p:txBody>
          <a:bodyPr anchor="b" anchorCtr="0">
            <a:normAutofit/>
          </a:bodyPr>
          <a:lstStyle>
            <a:lvl1pPr marL="0" indent="0">
              <a:buNone/>
              <a:defRPr sz="2400">
                <a:solidFill>
                  <a:schemeClr val="bg1"/>
                </a:solidFill>
              </a:defRPr>
            </a:lvl1pPr>
          </a:lstStyle>
          <a:p>
            <a:pPr lvl="0"/>
            <a:r>
              <a:rPr lang="en-US" dirty="0"/>
              <a:t>Presenter Name(s)</a:t>
            </a:r>
          </a:p>
        </p:txBody>
      </p:sp>
      <p:sp>
        <p:nvSpPr>
          <p:cNvPr id="8" name="Text Placeholder 3">
            <a:extLst>
              <a:ext uri="{FF2B5EF4-FFF2-40B4-BE49-F238E27FC236}">
                <a16:creationId xmlns:a16="http://schemas.microsoft.com/office/drawing/2014/main" id="{44A80709-9F8B-E0A8-B142-E2BED58BF32E}"/>
              </a:ext>
            </a:extLst>
          </p:cNvPr>
          <p:cNvSpPr txBox="1">
            <a:spLocks/>
          </p:cNvSpPr>
          <p:nvPr userDrawn="1"/>
        </p:nvSpPr>
        <p:spPr>
          <a:xfrm>
            <a:off x="0" y="5738648"/>
            <a:ext cx="12192000" cy="1119352"/>
          </a:xfrm>
          <a:prstGeom prst="rect">
            <a:avLst/>
          </a:prstGeom>
          <a:solidFill>
            <a:schemeClr val="accent5"/>
          </a:solidFill>
        </p:spPr>
        <p:txBody>
          <a:bodyPr vert="horz" lIns="548640" tIns="182880" rIns="91440" bIns="0" rtlCol="0">
            <a:noAutofit/>
          </a:bodyPr>
          <a:lstStyle>
            <a:lvl1pPr marL="0" indent="0" algn="l" defTabSz="914400" rtl="0" eaLnBrk="1" latinLnBrk="0" hangingPunct="1">
              <a:lnSpc>
                <a:spcPct val="90000"/>
              </a:lnSpc>
              <a:spcBef>
                <a:spcPts val="1000"/>
              </a:spcBef>
              <a:buClr>
                <a:srgbClr val="0C2554"/>
              </a:buClr>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55E93"/>
              </a:buClr>
              <a:buFont typeface="Wingdings" pitchFamily="2" charset="2"/>
              <a:buChar char="§"/>
              <a:defRPr sz="2400" b="0" i="0" kern="1200">
                <a:solidFill>
                  <a:srgbClr val="33333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55E93"/>
              </a:buClr>
              <a:buSzPct val="80000"/>
              <a:buFont typeface="Courier New" panose="02070309020205020404" pitchFamily="49" charset="0"/>
              <a:buChar char="o"/>
              <a:defRPr sz="2000" b="0" i="0" kern="1200">
                <a:solidFill>
                  <a:srgbClr val="33333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55E93"/>
              </a:buClr>
              <a:buFont typeface="Wingdings" pitchFamily="2" charset="2"/>
              <a:buChar char="§"/>
              <a:defRPr sz="1800" b="0" i="0" kern="1200">
                <a:solidFill>
                  <a:srgbClr val="33333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55E93"/>
              </a:buClr>
              <a:buFont typeface="Arial" panose="020B0604020202020204" pitchFamily="34" charset="0"/>
              <a:buChar char="•"/>
              <a:defRPr sz="1800" b="0" i="0" kern="1200">
                <a:solidFill>
                  <a:srgbClr val="3333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Text Placeholder 15">
            <a:extLst>
              <a:ext uri="{FF2B5EF4-FFF2-40B4-BE49-F238E27FC236}">
                <a16:creationId xmlns:a16="http://schemas.microsoft.com/office/drawing/2014/main" id="{98DAD88A-9BE4-5636-DD5B-B2F4EC0C5FC2}"/>
              </a:ext>
            </a:extLst>
          </p:cNvPr>
          <p:cNvSpPr>
            <a:spLocks noGrp="1"/>
          </p:cNvSpPr>
          <p:nvPr>
            <p:ph type="body" sz="quarter" idx="12" hasCustomPrompt="1"/>
          </p:nvPr>
        </p:nvSpPr>
        <p:spPr>
          <a:xfrm>
            <a:off x="438629" y="5932402"/>
            <a:ext cx="8016875" cy="563974"/>
          </a:xfrm>
        </p:spPr>
        <p:txBody>
          <a:bodyPr tIns="365760" anchor="b" anchorCtr="0">
            <a:normAutofit/>
          </a:bodyPr>
          <a:lstStyle>
            <a:lvl1pPr marL="0" indent="0">
              <a:buNone/>
              <a:defRPr sz="2000">
                <a:solidFill>
                  <a:schemeClr val="bg1"/>
                </a:solidFill>
              </a:defRPr>
            </a:lvl1pPr>
          </a:lstStyle>
          <a:p>
            <a:pPr lvl="0"/>
            <a:r>
              <a:rPr lang="en-US" dirty="0"/>
              <a:t>Month Day, Year</a:t>
            </a:r>
          </a:p>
        </p:txBody>
      </p:sp>
      <p:pic>
        <p:nvPicPr>
          <p:cNvPr id="10" name="Picture 9" descr="Graphical user interface, text&#10;&#10;Description automatically generated">
            <a:extLst>
              <a:ext uri="{FF2B5EF4-FFF2-40B4-BE49-F238E27FC236}">
                <a16:creationId xmlns:a16="http://schemas.microsoft.com/office/drawing/2014/main" id="{F035AC3A-9E08-2438-99C6-8A8D6B1224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68987" y="5985548"/>
            <a:ext cx="2705100" cy="635000"/>
          </a:xfrm>
          <a:prstGeom prst="rect">
            <a:avLst/>
          </a:prstGeom>
        </p:spPr>
      </p:pic>
    </p:spTree>
    <p:extLst>
      <p:ext uri="{BB962C8B-B14F-4D97-AF65-F5344CB8AC3E}">
        <p14:creationId xmlns:p14="http://schemas.microsoft.com/office/powerpoint/2010/main" val="1317915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C9084378-08B1-EC83-2E94-633395AD7430}"/>
              </a:ext>
            </a:extLst>
          </p:cNvPr>
          <p:cNvSpPr txBox="1">
            <a:spLocks/>
          </p:cNvSpPr>
          <p:nvPr userDrawn="1"/>
        </p:nvSpPr>
        <p:spPr>
          <a:xfrm>
            <a:off x="0" y="5738648"/>
            <a:ext cx="12192000" cy="1119352"/>
          </a:xfrm>
          <a:prstGeom prst="rect">
            <a:avLst/>
          </a:prstGeom>
          <a:solidFill>
            <a:schemeClr val="accent5"/>
          </a:solidFill>
        </p:spPr>
        <p:txBody>
          <a:bodyPr vert="horz" lIns="548640" tIns="182880" rIns="91440" bIns="0" rtlCol="0">
            <a:noAutofit/>
          </a:bodyPr>
          <a:lstStyle>
            <a:lvl1pPr marL="0" indent="0" algn="l" defTabSz="914400" rtl="0" eaLnBrk="1" latinLnBrk="0" hangingPunct="1">
              <a:lnSpc>
                <a:spcPct val="90000"/>
              </a:lnSpc>
              <a:spcBef>
                <a:spcPts val="1000"/>
              </a:spcBef>
              <a:buClr>
                <a:srgbClr val="0C2554"/>
              </a:buClr>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55E93"/>
              </a:buClr>
              <a:buFont typeface="Wingdings" pitchFamily="2" charset="2"/>
              <a:buChar char="§"/>
              <a:defRPr sz="2400" b="0" i="0" kern="1200">
                <a:solidFill>
                  <a:srgbClr val="33333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55E93"/>
              </a:buClr>
              <a:buSzPct val="80000"/>
              <a:buFont typeface="Courier New" panose="02070309020205020404" pitchFamily="49" charset="0"/>
              <a:buChar char="o"/>
              <a:defRPr sz="2000" b="0" i="0" kern="1200">
                <a:solidFill>
                  <a:srgbClr val="33333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55E93"/>
              </a:buClr>
              <a:buFont typeface="Wingdings" pitchFamily="2" charset="2"/>
              <a:buChar char="§"/>
              <a:defRPr sz="1800" b="0" i="0" kern="1200">
                <a:solidFill>
                  <a:srgbClr val="33333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55E93"/>
              </a:buClr>
              <a:buFont typeface="Arial" panose="020B0604020202020204" pitchFamily="34" charset="0"/>
              <a:buChar char="•"/>
              <a:defRPr sz="1800" b="0" i="0" kern="1200">
                <a:solidFill>
                  <a:srgbClr val="3333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031F7DB4-52CA-4D60-C77A-3D5B12FD552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8203" b="603"/>
          <a:stretch/>
        </p:blipFill>
        <p:spPr>
          <a:xfrm>
            <a:off x="-483234" y="0"/>
            <a:ext cx="12848654" cy="4729654"/>
          </a:xfrm>
          <a:prstGeom prst="rect">
            <a:avLst/>
          </a:prstGeom>
        </p:spPr>
      </p:pic>
      <p:sp>
        <p:nvSpPr>
          <p:cNvPr id="16" name="Text Placeholder 15">
            <a:extLst>
              <a:ext uri="{FF2B5EF4-FFF2-40B4-BE49-F238E27FC236}">
                <a16:creationId xmlns:a16="http://schemas.microsoft.com/office/drawing/2014/main" id="{125A6BFA-BEC2-2C46-A04F-A49DC4C162B8}"/>
              </a:ext>
            </a:extLst>
          </p:cNvPr>
          <p:cNvSpPr>
            <a:spLocks noGrp="1"/>
          </p:cNvSpPr>
          <p:nvPr>
            <p:ph type="body" sz="quarter" idx="10" hasCustomPrompt="1"/>
          </p:nvPr>
        </p:nvSpPr>
        <p:spPr>
          <a:xfrm>
            <a:off x="1" y="2273300"/>
            <a:ext cx="8455504" cy="1021693"/>
          </a:xfrm>
          <a:solidFill>
            <a:schemeClr val="accent1"/>
          </a:solidFill>
          <a:ln>
            <a:noFill/>
          </a:ln>
        </p:spPr>
        <p:txBody>
          <a:bodyPr lIns="548640" tIns="274320" bIns="0">
            <a:noAutofit/>
          </a:bodyPr>
          <a:lstStyle>
            <a:lvl1pPr marL="0" indent="0">
              <a:buNone/>
              <a:defRPr sz="4000" b="1">
                <a:solidFill>
                  <a:schemeClr val="bg1"/>
                </a:solidFill>
              </a:defRPr>
            </a:lvl1pPr>
          </a:lstStyle>
          <a:p>
            <a:pPr lvl="0"/>
            <a:r>
              <a:rPr lang="en-US" dirty="0"/>
              <a:t>TITLE / WELCOME</a:t>
            </a:r>
          </a:p>
        </p:txBody>
      </p:sp>
      <p:sp>
        <p:nvSpPr>
          <p:cNvPr id="17" name="Text Placeholder 15">
            <a:extLst>
              <a:ext uri="{FF2B5EF4-FFF2-40B4-BE49-F238E27FC236}">
                <a16:creationId xmlns:a16="http://schemas.microsoft.com/office/drawing/2014/main" id="{B4258328-BEFC-F240-8374-BA024E059E22}"/>
              </a:ext>
            </a:extLst>
          </p:cNvPr>
          <p:cNvSpPr>
            <a:spLocks noGrp="1"/>
          </p:cNvSpPr>
          <p:nvPr>
            <p:ph type="body" sz="quarter" idx="11" hasCustomPrompt="1"/>
          </p:nvPr>
        </p:nvSpPr>
        <p:spPr>
          <a:xfrm>
            <a:off x="1" y="3260185"/>
            <a:ext cx="8455504" cy="616651"/>
          </a:xfrm>
          <a:solidFill>
            <a:schemeClr val="accent3"/>
          </a:solidFill>
          <a:ln>
            <a:noFill/>
          </a:ln>
        </p:spPr>
        <p:txBody>
          <a:bodyPr lIns="548640" tIns="91440" bIns="0">
            <a:normAutofit/>
          </a:bodyPr>
          <a:lstStyle>
            <a:lvl1pPr marL="0" indent="0">
              <a:buNone/>
              <a:defRPr sz="3200">
                <a:solidFill>
                  <a:schemeClr val="bg1"/>
                </a:solidFill>
              </a:defRPr>
            </a:lvl1pPr>
          </a:lstStyle>
          <a:p>
            <a:pPr lvl="0"/>
            <a:r>
              <a:rPr lang="en-US" dirty="0"/>
              <a:t>Place holder subtitle</a:t>
            </a:r>
          </a:p>
        </p:txBody>
      </p:sp>
      <p:sp>
        <p:nvSpPr>
          <p:cNvPr id="18" name="Text Placeholder 15">
            <a:extLst>
              <a:ext uri="{FF2B5EF4-FFF2-40B4-BE49-F238E27FC236}">
                <a16:creationId xmlns:a16="http://schemas.microsoft.com/office/drawing/2014/main" id="{5A76EBEF-9F37-0D40-96ED-16F4609C41AE}"/>
              </a:ext>
            </a:extLst>
          </p:cNvPr>
          <p:cNvSpPr>
            <a:spLocks noGrp="1"/>
          </p:cNvSpPr>
          <p:nvPr>
            <p:ph type="body" sz="quarter" idx="12" hasCustomPrompt="1"/>
          </p:nvPr>
        </p:nvSpPr>
        <p:spPr>
          <a:xfrm>
            <a:off x="438629" y="5932402"/>
            <a:ext cx="8016875" cy="563974"/>
          </a:xfrm>
        </p:spPr>
        <p:txBody>
          <a:bodyPr tIns="365760" anchor="b" anchorCtr="0">
            <a:normAutofit/>
          </a:bodyPr>
          <a:lstStyle>
            <a:lvl1pPr marL="0" indent="0">
              <a:buNone/>
              <a:defRPr sz="2000">
                <a:solidFill>
                  <a:schemeClr val="bg1"/>
                </a:solidFill>
              </a:defRPr>
            </a:lvl1pPr>
          </a:lstStyle>
          <a:p>
            <a:pPr lvl="0"/>
            <a:r>
              <a:rPr lang="en-US" dirty="0"/>
              <a:t>Month Day, Year</a:t>
            </a:r>
          </a:p>
        </p:txBody>
      </p:sp>
      <p:sp>
        <p:nvSpPr>
          <p:cNvPr id="19" name="Text Placeholder 15">
            <a:extLst>
              <a:ext uri="{FF2B5EF4-FFF2-40B4-BE49-F238E27FC236}">
                <a16:creationId xmlns:a16="http://schemas.microsoft.com/office/drawing/2014/main" id="{6B64FC64-B460-F145-ABF3-8FCC63C437A3}"/>
              </a:ext>
            </a:extLst>
          </p:cNvPr>
          <p:cNvSpPr>
            <a:spLocks noGrp="1"/>
          </p:cNvSpPr>
          <p:nvPr>
            <p:ph type="body" sz="quarter" idx="13" hasCustomPrompt="1"/>
          </p:nvPr>
        </p:nvSpPr>
        <p:spPr>
          <a:xfrm>
            <a:off x="438629" y="4207701"/>
            <a:ext cx="8016875" cy="563974"/>
          </a:xfrm>
        </p:spPr>
        <p:txBody>
          <a:bodyPr anchor="b" anchorCtr="0">
            <a:normAutofit/>
          </a:bodyPr>
          <a:lstStyle>
            <a:lvl1pPr marL="0" indent="0">
              <a:buNone/>
              <a:defRPr sz="2400">
                <a:solidFill>
                  <a:schemeClr val="bg1"/>
                </a:solidFill>
              </a:defRPr>
            </a:lvl1pPr>
          </a:lstStyle>
          <a:p>
            <a:pPr lvl="0"/>
            <a:r>
              <a:rPr lang="en-US" dirty="0"/>
              <a:t>Presenter Name(s)</a:t>
            </a:r>
          </a:p>
        </p:txBody>
      </p:sp>
      <p:pic>
        <p:nvPicPr>
          <p:cNvPr id="7" name="Picture 6" descr="Graphical user interface, text&#10;&#10;Description automatically generated">
            <a:extLst>
              <a:ext uri="{FF2B5EF4-FFF2-40B4-BE49-F238E27FC236}">
                <a16:creationId xmlns:a16="http://schemas.microsoft.com/office/drawing/2014/main" id="{45F2D6C8-C9ED-4345-832E-FA7DEE858D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68987" y="5985548"/>
            <a:ext cx="2705100" cy="635000"/>
          </a:xfrm>
          <a:prstGeom prst="rect">
            <a:avLst/>
          </a:prstGeom>
        </p:spPr>
      </p:pic>
    </p:spTree>
    <p:extLst>
      <p:ext uri="{BB962C8B-B14F-4D97-AF65-F5344CB8AC3E}">
        <p14:creationId xmlns:p14="http://schemas.microsoft.com/office/powerpoint/2010/main" val="334188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Slide w/ Image Dark Purple">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8EBA7C-AEE6-8A60-CAC1-D673147C444C}"/>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8036" r="33300" b="2630"/>
          <a:stretch/>
        </p:blipFill>
        <p:spPr>
          <a:xfrm>
            <a:off x="-483234" y="0"/>
            <a:ext cx="8748460" cy="4729654"/>
          </a:xfrm>
          <a:prstGeom prst="rect">
            <a:avLst/>
          </a:prstGeom>
        </p:spPr>
      </p:pic>
      <p:cxnSp>
        <p:nvCxnSpPr>
          <p:cNvPr id="9" name="Straight Connector 8">
            <a:extLst>
              <a:ext uri="{FF2B5EF4-FFF2-40B4-BE49-F238E27FC236}">
                <a16:creationId xmlns:a16="http://schemas.microsoft.com/office/drawing/2014/main" id="{78B0859E-9D0B-CF4B-84BD-F70B9441B69A}"/>
              </a:ext>
            </a:extLst>
          </p:cNvPr>
          <p:cNvCxnSpPr>
            <a:cxnSpLocks/>
          </p:cNvCxnSpPr>
          <p:nvPr userDrawn="1"/>
        </p:nvCxnSpPr>
        <p:spPr>
          <a:xfrm>
            <a:off x="839244" y="6237961"/>
            <a:ext cx="71617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Picture Placeholder 13">
            <a:extLst>
              <a:ext uri="{FF2B5EF4-FFF2-40B4-BE49-F238E27FC236}">
                <a16:creationId xmlns:a16="http://schemas.microsoft.com/office/drawing/2014/main" id="{F50BE55C-D6F1-BD4C-8D8B-E6E97AFE7817}"/>
              </a:ext>
            </a:extLst>
          </p:cNvPr>
          <p:cNvSpPr>
            <a:spLocks noGrp="1"/>
          </p:cNvSpPr>
          <p:nvPr>
            <p:ph type="pic" sz="quarter" idx="10"/>
          </p:nvPr>
        </p:nvSpPr>
        <p:spPr>
          <a:xfrm>
            <a:off x="8276897" y="0"/>
            <a:ext cx="3915103" cy="6858000"/>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A6BC5695-B9B7-1547-BBDB-7AC5A3B1FDAA}"/>
              </a:ext>
            </a:extLst>
          </p:cNvPr>
          <p:cNvSpPr>
            <a:spLocks noGrp="1"/>
          </p:cNvSpPr>
          <p:nvPr>
            <p:ph type="body" sz="quarter" idx="11" hasCustomPrompt="1"/>
          </p:nvPr>
        </p:nvSpPr>
        <p:spPr>
          <a:xfrm>
            <a:off x="-1720" y="1878365"/>
            <a:ext cx="7939220" cy="1069786"/>
          </a:xfrm>
          <a:solidFill>
            <a:schemeClr val="accent1"/>
          </a:solidFill>
        </p:spPr>
        <p:txBody>
          <a:bodyPr lIns="822960" tIns="274320" bIns="0">
            <a:normAutofit/>
          </a:bodyPr>
          <a:lstStyle>
            <a:lvl1pPr marL="0" indent="0">
              <a:buNone/>
              <a:defRPr sz="4800" b="1">
                <a:solidFill>
                  <a:schemeClr val="bg1"/>
                </a:solidFill>
              </a:defRPr>
            </a:lvl1pPr>
          </a:lstStyle>
          <a:p>
            <a:pPr lvl="0"/>
            <a:r>
              <a:rPr lang="en-US" dirty="0"/>
              <a:t>SECTION SLIDE</a:t>
            </a:r>
          </a:p>
        </p:txBody>
      </p:sp>
      <p:sp>
        <p:nvSpPr>
          <p:cNvPr id="20" name="Text Placeholder 19">
            <a:extLst>
              <a:ext uri="{FF2B5EF4-FFF2-40B4-BE49-F238E27FC236}">
                <a16:creationId xmlns:a16="http://schemas.microsoft.com/office/drawing/2014/main" id="{A3D71EDB-1948-BD4E-89EF-C5B489402012}"/>
              </a:ext>
            </a:extLst>
          </p:cNvPr>
          <p:cNvSpPr>
            <a:spLocks noGrp="1"/>
          </p:cNvSpPr>
          <p:nvPr>
            <p:ph type="body" sz="quarter" idx="12" hasCustomPrompt="1"/>
          </p:nvPr>
        </p:nvSpPr>
        <p:spPr>
          <a:xfrm>
            <a:off x="0" y="2948152"/>
            <a:ext cx="7936089" cy="815075"/>
          </a:xfrm>
          <a:solidFill>
            <a:srgbClr val="D2262D"/>
          </a:solidFill>
        </p:spPr>
        <p:txBody>
          <a:bodyPr lIns="822960" tIns="182880" bIns="0"/>
          <a:lstStyle>
            <a:lvl1pPr marL="0" indent="0">
              <a:buNone/>
              <a:defRPr>
                <a:solidFill>
                  <a:schemeClr val="bg1"/>
                </a:solidFill>
              </a:defRPr>
            </a:lvl1pPr>
          </a:lstStyle>
          <a:p>
            <a:pPr lvl="0"/>
            <a:r>
              <a:rPr lang="en-US" dirty="0" err="1"/>
              <a:t>Subheader</a:t>
            </a:r>
            <a:r>
              <a:rPr lang="en-US" dirty="0"/>
              <a:t> Copy</a:t>
            </a:r>
          </a:p>
        </p:txBody>
      </p:sp>
      <p:pic>
        <p:nvPicPr>
          <p:cNvPr id="14" name="Picture 13" descr="Graphical user interface, text&#10;&#10;Description automatically generated">
            <a:extLst>
              <a:ext uri="{FF2B5EF4-FFF2-40B4-BE49-F238E27FC236}">
                <a16:creationId xmlns:a16="http://schemas.microsoft.com/office/drawing/2014/main" id="{D5432A36-A6F2-7949-BBFB-6C2F7BBD63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720" y="6383865"/>
            <a:ext cx="1513216" cy="355215"/>
          </a:xfrm>
          <a:prstGeom prst="rect">
            <a:avLst/>
          </a:prstGeom>
        </p:spPr>
      </p:pic>
      <p:sp>
        <p:nvSpPr>
          <p:cNvPr id="11" name="Slide Number Placeholder 5">
            <a:extLst>
              <a:ext uri="{FF2B5EF4-FFF2-40B4-BE49-F238E27FC236}">
                <a16:creationId xmlns:a16="http://schemas.microsoft.com/office/drawing/2014/main" id="{3BF2D664-E5A1-3EF8-4EA0-4C94255EE9CC}"/>
              </a:ext>
            </a:extLst>
          </p:cNvPr>
          <p:cNvSpPr txBox="1">
            <a:spLocks/>
          </p:cNvSpPr>
          <p:nvPr userDrawn="1"/>
        </p:nvSpPr>
        <p:spPr>
          <a:xfrm>
            <a:off x="7589520" y="638070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2" name="Text Placeholder 6">
            <a:extLst>
              <a:ext uri="{FF2B5EF4-FFF2-40B4-BE49-F238E27FC236}">
                <a16:creationId xmlns:a16="http://schemas.microsoft.com/office/drawing/2014/main" id="{5E3E30C3-0199-8F0B-8747-B670A7C4307D}"/>
              </a:ext>
            </a:extLst>
          </p:cNvPr>
          <p:cNvSpPr>
            <a:spLocks noGrp="1"/>
          </p:cNvSpPr>
          <p:nvPr>
            <p:ph type="body" sz="quarter" idx="13" hasCustomPrompt="1"/>
          </p:nvPr>
        </p:nvSpPr>
        <p:spPr>
          <a:xfrm>
            <a:off x="4298315" y="646144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185574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w/ Image Purpl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9DB57-7415-335B-787E-075ED0F04EA7}"/>
              </a:ext>
            </a:extLst>
          </p:cNvPr>
          <p:cNvPicPr>
            <a:picLocks noChangeAspect="1"/>
          </p:cNvPicPr>
          <p:nvPr userDrawn="1"/>
        </p:nvPicPr>
        <p:blipFill rotWithShape="1">
          <a:blip r:embed="rId2">
            <a:alphaModFix amt="50000"/>
          </a:blip>
          <a:srcRect l="11420" t="6605" r="22608" b="4774"/>
          <a:stretch/>
        </p:blipFill>
        <p:spPr>
          <a:xfrm>
            <a:off x="-1" y="-1"/>
            <a:ext cx="8229601" cy="4462269"/>
          </a:xfrm>
          <a:prstGeom prst="rect">
            <a:avLst/>
          </a:prstGeom>
        </p:spPr>
      </p:pic>
      <p:cxnSp>
        <p:nvCxnSpPr>
          <p:cNvPr id="9" name="Straight Connector 8">
            <a:extLst>
              <a:ext uri="{FF2B5EF4-FFF2-40B4-BE49-F238E27FC236}">
                <a16:creationId xmlns:a16="http://schemas.microsoft.com/office/drawing/2014/main" id="{78B0859E-9D0B-CF4B-84BD-F70B9441B69A}"/>
              </a:ext>
            </a:extLst>
          </p:cNvPr>
          <p:cNvCxnSpPr>
            <a:cxnSpLocks/>
          </p:cNvCxnSpPr>
          <p:nvPr userDrawn="1"/>
        </p:nvCxnSpPr>
        <p:spPr>
          <a:xfrm>
            <a:off x="839244" y="6237961"/>
            <a:ext cx="71617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Picture Placeholder 13">
            <a:extLst>
              <a:ext uri="{FF2B5EF4-FFF2-40B4-BE49-F238E27FC236}">
                <a16:creationId xmlns:a16="http://schemas.microsoft.com/office/drawing/2014/main" id="{F50BE55C-D6F1-BD4C-8D8B-E6E97AFE7817}"/>
              </a:ext>
            </a:extLst>
          </p:cNvPr>
          <p:cNvSpPr>
            <a:spLocks noGrp="1"/>
          </p:cNvSpPr>
          <p:nvPr>
            <p:ph type="pic" sz="quarter" idx="10"/>
          </p:nvPr>
        </p:nvSpPr>
        <p:spPr>
          <a:xfrm>
            <a:off x="8276897" y="0"/>
            <a:ext cx="3915103" cy="6858000"/>
          </a:xfrm>
          <a:prstGeom prst="rect">
            <a:avLst/>
          </a:prstGeom>
        </p:spPr>
        <p:txBody>
          <a:bodyPr/>
          <a:lstStyle/>
          <a:p>
            <a:endParaRPr lang="en-US"/>
          </a:p>
        </p:txBody>
      </p:sp>
      <p:pic>
        <p:nvPicPr>
          <p:cNvPr id="14" name="Picture 13" descr="Graphical user interface, text&#10;&#10;Description automatically generated">
            <a:extLst>
              <a:ext uri="{FF2B5EF4-FFF2-40B4-BE49-F238E27FC236}">
                <a16:creationId xmlns:a16="http://schemas.microsoft.com/office/drawing/2014/main" id="{D5432A36-A6F2-7949-BBFB-6C2F7BBD63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720" y="6383865"/>
            <a:ext cx="1513216" cy="355215"/>
          </a:xfrm>
          <a:prstGeom prst="rect">
            <a:avLst/>
          </a:prstGeom>
        </p:spPr>
      </p:pic>
      <p:sp>
        <p:nvSpPr>
          <p:cNvPr id="10" name="Text Placeholder 17">
            <a:extLst>
              <a:ext uri="{FF2B5EF4-FFF2-40B4-BE49-F238E27FC236}">
                <a16:creationId xmlns:a16="http://schemas.microsoft.com/office/drawing/2014/main" id="{FBF81CBA-4C8D-8221-8F14-1CE0FE641305}"/>
              </a:ext>
            </a:extLst>
          </p:cNvPr>
          <p:cNvSpPr>
            <a:spLocks noGrp="1"/>
          </p:cNvSpPr>
          <p:nvPr>
            <p:ph type="body" sz="quarter" idx="11" hasCustomPrompt="1"/>
          </p:nvPr>
        </p:nvSpPr>
        <p:spPr>
          <a:xfrm>
            <a:off x="0" y="1865922"/>
            <a:ext cx="7937500" cy="1082229"/>
          </a:xfrm>
          <a:solidFill>
            <a:srgbClr val="D2262D"/>
          </a:solidFill>
        </p:spPr>
        <p:txBody>
          <a:bodyPr lIns="822960" tIns="274320" bIns="0">
            <a:normAutofit/>
          </a:bodyPr>
          <a:lstStyle>
            <a:lvl1pPr marL="0" indent="0">
              <a:buNone/>
              <a:defRPr sz="4800" b="1">
                <a:solidFill>
                  <a:schemeClr val="bg1"/>
                </a:solidFill>
              </a:defRPr>
            </a:lvl1pPr>
          </a:lstStyle>
          <a:p>
            <a:pPr lvl="0"/>
            <a:r>
              <a:rPr lang="en-US" dirty="0"/>
              <a:t>SECTION SLIDE</a:t>
            </a:r>
          </a:p>
        </p:txBody>
      </p:sp>
      <p:sp>
        <p:nvSpPr>
          <p:cNvPr id="11" name="Text Placeholder 19">
            <a:extLst>
              <a:ext uri="{FF2B5EF4-FFF2-40B4-BE49-F238E27FC236}">
                <a16:creationId xmlns:a16="http://schemas.microsoft.com/office/drawing/2014/main" id="{2D9AAB57-0912-493C-1F4B-F3752ABB4CAD}"/>
              </a:ext>
            </a:extLst>
          </p:cNvPr>
          <p:cNvSpPr>
            <a:spLocks noGrp="1"/>
          </p:cNvSpPr>
          <p:nvPr>
            <p:ph type="body" sz="quarter" idx="12" hasCustomPrompt="1"/>
          </p:nvPr>
        </p:nvSpPr>
        <p:spPr>
          <a:xfrm>
            <a:off x="1720" y="2913272"/>
            <a:ext cx="7934369" cy="824555"/>
          </a:xfrm>
          <a:solidFill>
            <a:schemeClr val="tx2"/>
          </a:solidFill>
        </p:spPr>
        <p:txBody>
          <a:bodyPr lIns="822960" tIns="182880" bIns="0"/>
          <a:lstStyle>
            <a:lvl1pPr marL="0" indent="0">
              <a:buNone/>
              <a:defRPr>
                <a:solidFill>
                  <a:schemeClr val="bg1"/>
                </a:solidFill>
              </a:defRPr>
            </a:lvl1pPr>
          </a:lstStyle>
          <a:p>
            <a:pPr lvl="0"/>
            <a:r>
              <a:rPr lang="en-US" dirty="0" err="1"/>
              <a:t>Subheader</a:t>
            </a:r>
            <a:r>
              <a:rPr lang="en-US" dirty="0"/>
              <a:t> Copy</a:t>
            </a:r>
          </a:p>
        </p:txBody>
      </p:sp>
      <p:sp>
        <p:nvSpPr>
          <p:cNvPr id="12" name="Slide Number Placeholder 5">
            <a:extLst>
              <a:ext uri="{FF2B5EF4-FFF2-40B4-BE49-F238E27FC236}">
                <a16:creationId xmlns:a16="http://schemas.microsoft.com/office/drawing/2014/main" id="{5F26BF7E-1A0C-89C6-5FE2-6EA97B1130BC}"/>
              </a:ext>
            </a:extLst>
          </p:cNvPr>
          <p:cNvSpPr txBox="1">
            <a:spLocks/>
          </p:cNvSpPr>
          <p:nvPr userDrawn="1"/>
        </p:nvSpPr>
        <p:spPr>
          <a:xfrm>
            <a:off x="7589520" y="638070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3" name="Text Placeholder 6">
            <a:extLst>
              <a:ext uri="{FF2B5EF4-FFF2-40B4-BE49-F238E27FC236}">
                <a16:creationId xmlns:a16="http://schemas.microsoft.com/office/drawing/2014/main" id="{C4B83992-C3DF-2F78-6CE9-28A4683C85D9}"/>
              </a:ext>
            </a:extLst>
          </p:cNvPr>
          <p:cNvSpPr>
            <a:spLocks noGrp="1"/>
          </p:cNvSpPr>
          <p:nvPr>
            <p:ph type="body" sz="quarter" idx="13" hasCustomPrompt="1"/>
          </p:nvPr>
        </p:nvSpPr>
        <p:spPr>
          <a:xfrm>
            <a:off x="4298315" y="646144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1971214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w/ Image Red">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9DB57-7415-335B-787E-075ED0F04E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559" r="3999"/>
          <a:stretch/>
        </p:blipFill>
        <p:spPr>
          <a:xfrm>
            <a:off x="-1" y="-106878"/>
            <a:ext cx="8229601" cy="4462269"/>
          </a:xfrm>
          <a:prstGeom prst="rect">
            <a:avLst/>
          </a:prstGeom>
        </p:spPr>
      </p:pic>
      <p:cxnSp>
        <p:nvCxnSpPr>
          <p:cNvPr id="9" name="Straight Connector 8">
            <a:extLst>
              <a:ext uri="{FF2B5EF4-FFF2-40B4-BE49-F238E27FC236}">
                <a16:creationId xmlns:a16="http://schemas.microsoft.com/office/drawing/2014/main" id="{78B0859E-9D0B-CF4B-84BD-F70B9441B69A}"/>
              </a:ext>
            </a:extLst>
          </p:cNvPr>
          <p:cNvCxnSpPr>
            <a:cxnSpLocks/>
          </p:cNvCxnSpPr>
          <p:nvPr userDrawn="1"/>
        </p:nvCxnSpPr>
        <p:spPr>
          <a:xfrm>
            <a:off x="839244" y="6237961"/>
            <a:ext cx="71617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Picture Placeholder 13">
            <a:extLst>
              <a:ext uri="{FF2B5EF4-FFF2-40B4-BE49-F238E27FC236}">
                <a16:creationId xmlns:a16="http://schemas.microsoft.com/office/drawing/2014/main" id="{F50BE55C-D6F1-BD4C-8D8B-E6E97AFE7817}"/>
              </a:ext>
            </a:extLst>
          </p:cNvPr>
          <p:cNvSpPr>
            <a:spLocks noGrp="1"/>
          </p:cNvSpPr>
          <p:nvPr>
            <p:ph type="pic" sz="quarter" idx="10"/>
          </p:nvPr>
        </p:nvSpPr>
        <p:spPr>
          <a:xfrm>
            <a:off x="8276897" y="0"/>
            <a:ext cx="3915103" cy="6858000"/>
          </a:xfrm>
          <a:prstGeom prst="rect">
            <a:avLst/>
          </a:prstGeom>
        </p:spPr>
        <p:txBody>
          <a:bodyPr/>
          <a:lstStyle/>
          <a:p>
            <a:endParaRPr lang="en-US"/>
          </a:p>
        </p:txBody>
      </p:sp>
      <p:pic>
        <p:nvPicPr>
          <p:cNvPr id="14" name="Picture 13" descr="Graphical user interface, text&#10;&#10;Description automatically generated">
            <a:extLst>
              <a:ext uri="{FF2B5EF4-FFF2-40B4-BE49-F238E27FC236}">
                <a16:creationId xmlns:a16="http://schemas.microsoft.com/office/drawing/2014/main" id="{D5432A36-A6F2-7949-BBFB-6C2F7BBD63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720" y="6383865"/>
            <a:ext cx="1513216" cy="355215"/>
          </a:xfrm>
          <a:prstGeom prst="rect">
            <a:avLst/>
          </a:prstGeom>
        </p:spPr>
      </p:pic>
      <p:sp>
        <p:nvSpPr>
          <p:cNvPr id="10" name="Text Placeholder 17">
            <a:extLst>
              <a:ext uri="{FF2B5EF4-FFF2-40B4-BE49-F238E27FC236}">
                <a16:creationId xmlns:a16="http://schemas.microsoft.com/office/drawing/2014/main" id="{84E118CB-EA99-80A9-F9CB-228DA7855C11}"/>
              </a:ext>
            </a:extLst>
          </p:cNvPr>
          <p:cNvSpPr>
            <a:spLocks noGrp="1"/>
          </p:cNvSpPr>
          <p:nvPr>
            <p:ph type="body" sz="quarter" idx="11" hasCustomPrompt="1"/>
          </p:nvPr>
        </p:nvSpPr>
        <p:spPr>
          <a:xfrm>
            <a:off x="0" y="1865923"/>
            <a:ext cx="7937500" cy="1066463"/>
          </a:xfrm>
          <a:solidFill>
            <a:schemeClr val="accent1"/>
          </a:solidFill>
        </p:spPr>
        <p:txBody>
          <a:bodyPr lIns="822960" tIns="274320" bIns="0">
            <a:normAutofit/>
          </a:bodyPr>
          <a:lstStyle>
            <a:lvl1pPr marL="0" indent="0">
              <a:buNone/>
              <a:defRPr sz="4800" b="1">
                <a:solidFill>
                  <a:schemeClr val="bg1"/>
                </a:solidFill>
              </a:defRPr>
            </a:lvl1pPr>
          </a:lstStyle>
          <a:p>
            <a:pPr lvl="0"/>
            <a:r>
              <a:rPr lang="en-US" dirty="0"/>
              <a:t>SECTION SLIDE</a:t>
            </a:r>
          </a:p>
        </p:txBody>
      </p:sp>
      <p:sp>
        <p:nvSpPr>
          <p:cNvPr id="11" name="Text Placeholder 19">
            <a:extLst>
              <a:ext uri="{FF2B5EF4-FFF2-40B4-BE49-F238E27FC236}">
                <a16:creationId xmlns:a16="http://schemas.microsoft.com/office/drawing/2014/main" id="{2402B8C6-58C0-25F1-43D5-C02C58C02096}"/>
              </a:ext>
            </a:extLst>
          </p:cNvPr>
          <p:cNvSpPr>
            <a:spLocks noGrp="1"/>
          </p:cNvSpPr>
          <p:nvPr>
            <p:ph type="body" sz="quarter" idx="12" hasCustomPrompt="1"/>
          </p:nvPr>
        </p:nvSpPr>
        <p:spPr>
          <a:xfrm>
            <a:off x="1720" y="2900573"/>
            <a:ext cx="7934369" cy="812543"/>
          </a:xfrm>
          <a:solidFill>
            <a:schemeClr val="tx2"/>
          </a:solidFill>
        </p:spPr>
        <p:txBody>
          <a:bodyPr lIns="822960" tIns="182880" bIns="0"/>
          <a:lstStyle>
            <a:lvl1pPr marL="0" indent="0">
              <a:buNone/>
              <a:defRPr>
                <a:solidFill>
                  <a:schemeClr val="bg1"/>
                </a:solidFill>
              </a:defRPr>
            </a:lvl1pPr>
          </a:lstStyle>
          <a:p>
            <a:pPr lvl="0"/>
            <a:r>
              <a:rPr lang="en-US" dirty="0" err="1"/>
              <a:t>Subheader</a:t>
            </a:r>
            <a:r>
              <a:rPr lang="en-US" dirty="0"/>
              <a:t> Copy</a:t>
            </a:r>
          </a:p>
        </p:txBody>
      </p:sp>
      <p:sp>
        <p:nvSpPr>
          <p:cNvPr id="12" name="Slide Number Placeholder 5">
            <a:extLst>
              <a:ext uri="{FF2B5EF4-FFF2-40B4-BE49-F238E27FC236}">
                <a16:creationId xmlns:a16="http://schemas.microsoft.com/office/drawing/2014/main" id="{FEE19032-DA6D-2EC7-4D4F-F5AF73976DE2}"/>
              </a:ext>
            </a:extLst>
          </p:cNvPr>
          <p:cNvSpPr txBox="1">
            <a:spLocks/>
          </p:cNvSpPr>
          <p:nvPr userDrawn="1"/>
        </p:nvSpPr>
        <p:spPr>
          <a:xfrm>
            <a:off x="7589520" y="638070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3" name="Text Placeholder 6">
            <a:extLst>
              <a:ext uri="{FF2B5EF4-FFF2-40B4-BE49-F238E27FC236}">
                <a16:creationId xmlns:a16="http://schemas.microsoft.com/office/drawing/2014/main" id="{86DE4A1E-B255-46EF-06B0-A63AD0E747A5}"/>
              </a:ext>
            </a:extLst>
          </p:cNvPr>
          <p:cNvSpPr>
            <a:spLocks noGrp="1"/>
          </p:cNvSpPr>
          <p:nvPr>
            <p:ph type="body" sz="quarter" idx="13" hasCustomPrompt="1"/>
          </p:nvPr>
        </p:nvSpPr>
        <p:spPr>
          <a:xfrm>
            <a:off x="4298315" y="646144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492511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w/ Image Orange">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9DB57-7415-335B-787E-075ED0F04EA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21559" r="3999"/>
          <a:stretch/>
        </p:blipFill>
        <p:spPr>
          <a:xfrm>
            <a:off x="-1" y="-118751"/>
            <a:ext cx="8229601" cy="4462269"/>
          </a:xfrm>
          <a:prstGeom prst="rect">
            <a:avLst/>
          </a:prstGeom>
        </p:spPr>
      </p:pic>
      <p:cxnSp>
        <p:nvCxnSpPr>
          <p:cNvPr id="9" name="Straight Connector 8">
            <a:extLst>
              <a:ext uri="{FF2B5EF4-FFF2-40B4-BE49-F238E27FC236}">
                <a16:creationId xmlns:a16="http://schemas.microsoft.com/office/drawing/2014/main" id="{78B0859E-9D0B-CF4B-84BD-F70B9441B69A}"/>
              </a:ext>
            </a:extLst>
          </p:cNvPr>
          <p:cNvCxnSpPr>
            <a:cxnSpLocks/>
          </p:cNvCxnSpPr>
          <p:nvPr userDrawn="1"/>
        </p:nvCxnSpPr>
        <p:spPr>
          <a:xfrm>
            <a:off x="839244" y="6237961"/>
            <a:ext cx="716175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13">
            <a:extLst>
              <a:ext uri="{FF2B5EF4-FFF2-40B4-BE49-F238E27FC236}">
                <a16:creationId xmlns:a16="http://schemas.microsoft.com/office/drawing/2014/main" id="{F50BE55C-D6F1-BD4C-8D8B-E6E97AFE7817}"/>
              </a:ext>
            </a:extLst>
          </p:cNvPr>
          <p:cNvSpPr>
            <a:spLocks noGrp="1"/>
          </p:cNvSpPr>
          <p:nvPr>
            <p:ph type="pic" sz="quarter" idx="10"/>
          </p:nvPr>
        </p:nvSpPr>
        <p:spPr>
          <a:xfrm>
            <a:off x="8276897" y="0"/>
            <a:ext cx="3915103" cy="6858000"/>
          </a:xfrm>
          <a:prstGeom prst="rect">
            <a:avLst/>
          </a:prstGeom>
        </p:spPr>
        <p:txBody>
          <a:bodyPr/>
          <a:lstStyle/>
          <a:p>
            <a:endParaRPr lang="en-US"/>
          </a:p>
        </p:txBody>
      </p:sp>
      <p:pic>
        <p:nvPicPr>
          <p:cNvPr id="14" name="Picture 13" descr="Graphical user interface, text&#10;&#10;Description automatically generated">
            <a:extLst>
              <a:ext uri="{FF2B5EF4-FFF2-40B4-BE49-F238E27FC236}">
                <a16:creationId xmlns:a16="http://schemas.microsoft.com/office/drawing/2014/main" id="{D5432A36-A6F2-7949-BBFB-6C2F7BBD63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720" y="6383865"/>
            <a:ext cx="1513216" cy="355215"/>
          </a:xfrm>
          <a:prstGeom prst="rect">
            <a:avLst/>
          </a:prstGeom>
        </p:spPr>
      </p:pic>
      <p:sp>
        <p:nvSpPr>
          <p:cNvPr id="10" name="Text Placeholder 17">
            <a:extLst>
              <a:ext uri="{FF2B5EF4-FFF2-40B4-BE49-F238E27FC236}">
                <a16:creationId xmlns:a16="http://schemas.microsoft.com/office/drawing/2014/main" id="{84E118CB-EA99-80A9-F9CB-228DA7855C11}"/>
              </a:ext>
            </a:extLst>
          </p:cNvPr>
          <p:cNvSpPr>
            <a:spLocks noGrp="1"/>
          </p:cNvSpPr>
          <p:nvPr>
            <p:ph type="body" sz="quarter" idx="11" hasCustomPrompt="1"/>
          </p:nvPr>
        </p:nvSpPr>
        <p:spPr>
          <a:xfrm>
            <a:off x="0" y="1865923"/>
            <a:ext cx="7937500" cy="1050698"/>
          </a:xfrm>
          <a:solidFill>
            <a:schemeClr val="accent1"/>
          </a:solidFill>
        </p:spPr>
        <p:txBody>
          <a:bodyPr lIns="822960" tIns="274320" bIns="0">
            <a:normAutofit/>
          </a:bodyPr>
          <a:lstStyle>
            <a:lvl1pPr marL="0" indent="0">
              <a:buNone/>
              <a:defRPr sz="4800" b="1">
                <a:solidFill>
                  <a:schemeClr val="bg1"/>
                </a:solidFill>
              </a:defRPr>
            </a:lvl1pPr>
          </a:lstStyle>
          <a:p>
            <a:pPr lvl="0"/>
            <a:r>
              <a:rPr lang="en-US" dirty="0"/>
              <a:t>SECTION SLIDE</a:t>
            </a:r>
          </a:p>
        </p:txBody>
      </p:sp>
      <p:sp>
        <p:nvSpPr>
          <p:cNvPr id="11" name="Text Placeholder 19">
            <a:extLst>
              <a:ext uri="{FF2B5EF4-FFF2-40B4-BE49-F238E27FC236}">
                <a16:creationId xmlns:a16="http://schemas.microsoft.com/office/drawing/2014/main" id="{2402B8C6-58C0-25F1-43D5-C02C58C02096}"/>
              </a:ext>
            </a:extLst>
          </p:cNvPr>
          <p:cNvSpPr>
            <a:spLocks noGrp="1"/>
          </p:cNvSpPr>
          <p:nvPr>
            <p:ph type="body" sz="quarter" idx="12" hasCustomPrompt="1"/>
          </p:nvPr>
        </p:nvSpPr>
        <p:spPr>
          <a:xfrm>
            <a:off x="1720" y="2900573"/>
            <a:ext cx="7934369" cy="800532"/>
          </a:xfrm>
          <a:solidFill>
            <a:schemeClr val="tx2"/>
          </a:solidFill>
        </p:spPr>
        <p:txBody>
          <a:bodyPr lIns="822960" tIns="182880" bIns="0"/>
          <a:lstStyle>
            <a:lvl1pPr marL="0" indent="0">
              <a:buNone/>
              <a:defRPr>
                <a:solidFill>
                  <a:schemeClr val="bg1"/>
                </a:solidFill>
              </a:defRPr>
            </a:lvl1pPr>
          </a:lstStyle>
          <a:p>
            <a:pPr lvl="0"/>
            <a:r>
              <a:rPr lang="en-US" dirty="0" err="1"/>
              <a:t>Subheader</a:t>
            </a:r>
            <a:r>
              <a:rPr lang="en-US" dirty="0"/>
              <a:t> Copy</a:t>
            </a:r>
          </a:p>
        </p:txBody>
      </p:sp>
      <p:sp>
        <p:nvSpPr>
          <p:cNvPr id="12" name="Slide Number Placeholder 5">
            <a:extLst>
              <a:ext uri="{FF2B5EF4-FFF2-40B4-BE49-F238E27FC236}">
                <a16:creationId xmlns:a16="http://schemas.microsoft.com/office/drawing/2014/main" id="{73E71B9F-1B28-10DE-E3E4-AD7C73076850}"/>
              </a:ext>
            </a:extLst>
          </p:cNvPr>
          <p:cNvSpPr txBox="1">
            <a:spLocks/>
          </p:cNvSpPr>
          <p:nvPr userDrawn="1"/>
        </p:nvSpPr>
        <p:spPr>
          <a:xfrm>
            <a:off x="7589520" y="638070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2"/>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3" name="Text Placeholder 6">
            <a:extLst>
              <a:ext uri="{FF2B5EF4-FFF2-40B4-BE49-F238E27FC236}">
                <a16:creationId xmlns:a16="http://schemas.microsoft.com/office/drawing/2014/main" id="{1B9A9588-2D17-9557-1B6B-D9C6C9E00D20}"/>
              </a:ext>
            </a:extLst>
          </p:cNvPr>
          <p:cNvSpPr>
            <a:spLocks noGrp="1"/>
          </p:cNvSpPr>
          <p:nvPr>
            <p:ph type="body" sz="quarter" idx="13" hasCustomPrompt="1"/>
          </p:nvPr>
        </p:nvSpPr>
        <p:spPr>
          <a:xfrm>
            <a:off x="4298315" y="646144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4263927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ingle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4F83E7-BCA7-86C0-15EE-7150C66CA241}"/>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560935-9276-BD99-41BB-CD633010A046}"/>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sp>
        <p:nvSpPr>
          <p:cNvPr id="2" name="Title 1">
            <a:extLst>
              <a:ext uri="{FF2B5EF4-FFF2-40B4-BE49-F238E27FC236}">
                <a16:creationId xmlns:a16="http://schemas.microsoft.com/office/drawing/2014/main" id="{4BF0EB12-B039-B843-86FC-75D2B9BF0C1E}"/>
              </a:ext>
            </a:extLst>
          </p:cNvPr>
          <p:cNvSpPr>
            <a:spLocks noGrp="1"/>
          </p:cNvSpPr>
          <p:nvPr>
            <p:ph type="title" hasCustomPrompt="1"/>
          </p:nvPr>
        </p:nvSpPr>
        <p:spPr>
          <a:xfrm>
            <a:off x="570186" y="365125"/>
            <a:ext cx="6019800" cy="1325563"/>
          </a:xfrm>
        </p:spPr>
        <p:txBody>
          <a:bodyPr/>
          <a:lstStyle/>
          <a:p>
            <a:r>
              <a:rPr lang="en-US" dirty="0"/>
              <a:t>Content Slide Single Column</a:t>
            </a:r>
          </a:p>
        </p:txBody>
      </p:sp>
      <p:sp>
        <p:nvSpPr>
          <p:cNvPr id="3" name="Content Placeholder 2">
            <a:extLst>
              <a:ext uri="{FF2B5EF4-FFF2-40B4-BE49-F238E27FC236}">
                <a16:creationId xmlns:a16="http://schemas.microsoft.com/office/drawing/2014/main" id="{062CC2CC-F4E9-2540-B893-301CF9BD3913}"/>
              </a:ext>
            </a:extLst>
          </p:cNvPr>
          <p:cNvSpPr>
            <a:spLocks noGrp="1"/>
          </p:cNvSpPr>
          <p:nvPr>
            <p:ph idx="1"/>
          </p:nvPr>
        </p:nvSpPr>
        <p:spPr>
          <a:xfrm>
            <a:off x="570186" y="2230582"/>
            <a:ext cx="6047509" cy="3796145"/>
          </a:xfrm>
          <a:noFill/>
        </p:spPr>
        <p:txBody>
          <a:bodyPr tIns="182880"/>
          <a:lstStyle>
            <a:lvl1pPr marL="0" indent="0">
              <a:buClr>
                <a:schemeClr val="accent5"/>
              </a:buClr>
              <a:buNone/>
              <a:defRPr sz="2400"/>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61DB8CCF-663A-E649-A840-809D18FD393D}"/>
              </a:ext>
            </a:extLst>
          </p:cNvPr>
          <p:cNvSpPr>
            <a:spLocks noGrp="1"/>
          </p:cNvSpPr>
          <p:nvPr>
            <p:ph type="pic" sz="quarter" idx="10"/>
          </p:nvPr>
        </p:nvSpPr>
        <p:spPr>
          <a:xfrm>
            <a:off x="6911440" y="-1"/>
            <a:ext cx="5280560" cy="6210795"/>
          </a:xfrm>
        </p:spPr>
        <p:txBody>
          <a:bodyPr/>
          <a:lstStyle/>
          <a:p>
            <a:endParaRPr lang="en-US"/>
          </a:p>
        </p:txBody>
      </p:sp>
      <p:sp>
        <p:nvSpPr>
          <p:cNvPr id="11" name="Text Placeholder 10">
            <a:extLst>
              <a:ext uri="{FF2B5EF4-FFF2-40B4-BE49-F238E27FC236}">
                <a16:creationId xmlns:a16="http://schemas.microsoft.com/office/drawing/2014/main" id="{940B2770-D4A5-4748-87E5-8FAD889CF930}"/>
              </a:ext>
            </a:extLst>
          </p:cNvPr>
          <p:cNvSpPr>
            <a:spLocks noGrp="1"/>
          </p:cNvSpPr>
          <p:nvPr>
            <p:ph type="body" sz="quarter" idx="11" hasCustomPrompt="1"/>
          </p:nvPr>
        </p:nvSpPr>
        <p:spPr>
          <a:xfrm>
            <a:off x="577113" y="1554480"/>
            <a:ext cx="6054437" cy="662537"/>
          </a:xfrm>
          <a:solidFill>
            <a:schemeClr val="tx2"/>
          </a:solidFill>
          <a:ln>
            <a:solidFill>
              <a:schemeClr val="tx2"/>
            </a:solidFill>
          </a:ln>
        </p:spPr>
        <p:txBody>
          <a:bodyPr anchor="ctr" anchorCtr="0">
            <a:normAutofit/>
          </a:bodyPr>
          <a:lstStyle>
            <a:lvl1pPr marL="0" indent="0">
              <a:buNone/>
              <a:defRPr sz="2400" b="0">
                <a:solidFill>
                  <a:schemeClr val="bg1"/>
                </a:solidFill>
              </a:defRPr>
            </a:lvl1pPr>
          </a:lstStyle>
          <a:p>
            <a:pPr lvl="0"/>
            <a:r>
              <a:rPr lang="en-US" dirty="0"/>
              <a:t>Header</a:t>
            </a:r>
          </a:p>
        </p:txBody>
      </p:sp>
      <p:sp>
        <p:nvSpPr>
          <p:cNvPr id="13" name="Slide Number Placeholder 5">
            <a:extLst>
              <a:ext uri="{FF2B5EF4-FFF2-40B4-BE49-F238E27FC236}">
                <a16:creationId xmlns:a16="http://schemas.microsoft.com/office/drawing/2014/main" id="{287826D3-8AEF-42A8-16D9-6CB734D7F355}"/>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pic>
        <p:nvPicPr>
          <p:cNvPr id="14" name="Picture 13" descr="Graphical user interface, text&#10;&#10;Description automatically generated">
            <a:extLst>
              <a:ext uri="{FF2B5EF4-FFF2-40B4-BE49-F238E27FC236}">
                <a16:creationId xmlns:a16="http://schemas.microsoft.com/office/drawing/2014/main" id="{A719F05A-C041-0D91-A037-BBAB4F289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7" name="Text Placeholder 6">
            <a:extLst>
              <a:ext uri="{FF2B5EF4-FFF2-40B4-BE49-F238E27FC236}">
                <a16:creationId xmlns:a16="http://schemas.microsoft.com/office/drawing/2014/main" id="{E85CFFCF-0EFF-8CD9-18B0-EEFD487A9776}"/>
              </a:ext>
            </a:extLst>
          </p:cNvPr>
          <p:cNvSpPr>
            <a:spLocks noGrp="1"/>
          </p:cNvSpPr>
          <p:nvPr>
            <p:ph type="body" sz="quarter" idx="1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2522542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101"/>
            </a:lvl1pPr>
            <a:lvl2pPr>
              <a:defRPr sz="985"/>
            </a:lvl2pPr>
            <a:lvl3pPr>
              <a:defRPr sz="869"/>
            </a:lvl3pPr>
            <a:lvl4pPr>
              <a:defRPr sz="753"/>
            </a:lvl4pPr>
            <a:lvl5pPr>
              <a:defRPr sz="753"/>
            </a:lvl5pPr>
            <a:lvl6pPr>
              <a:defRPr sz="753"/>
            </a:lvl6pPr>
            <a:lvl7pPr>
              <a:defRPr sz="753"/>
            </a:lvl7pPr>
            <a:lvl8pPr>
              <a:defRPr sz="753"/>
            </a:lvl8pPr>
            <a:lvl9pPr>
              <a:defRPr sz="7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1" y="868680"/>
            <a:ext cx="3474720" cy="5120640"/>
          </a:xfrm>
        </p:spPr>
        <p:txBody>
          <a:bodyPr/>
          <a:lstStyle>
            <a:lvl1pPr>
              <a:defRPr sz="1101"/>
            </a:lvl1pPr>
            <a:lvl2pPr>
              <a:defRPr sz="985"/>
            </a:lvl2pPr>
            <a:lvl3pPr>
              <a:defRPr sz="869"/>
            </a:lvl3pPr>
            <a:lvl4pPr>
              <a:defRPr sz="753"/>
            </a:lvl4pPr>
            <a:lvl5pPr>
              <a:defRPr sz="753"/>
            </a:lvl5pPr>
            <a:lvl6pPr>
              <a:defRPr sz="753"/>
            </a:lvl6pPr>
            <a:lvl7pPr>
              <a:defRPr sz="753"/>
            </a:lvl7pPr>
            <a:lvl8pPr>
              <a:defRPr sz="753"/>
            </a:lvl8pPr>
            <a:lvl9pPr>
              <a:defRPr sz="7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B628CD9F-3CBA-4460-A247-F188D9C10DFA}" type="datetime1">
              <a:rPr lang="en-US" smtClean="0"/>
              <a:t>6/19/2023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309149394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ingle Column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4F83E7-BCA7-86C0-15EE-7150C66CA241}"/>
              </a:ext>
            </a:extLst>
          </p:cNvPr>
          <p:cNvSpPr/>
          <p:nvPr userDrawn="1"/>
        </p:nvSpPr>
        <p:spPr>
          <a:xfrm>
            <a:off x="6911438" y="0"/>
            <a:ext cx="528056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F0EB12-B039-B843-86FC-75D2B9BF0C1E}"/>
              </a:ext>
            </a:extLst>
          </p:cNvPr>
          <p:cNvSpPr>
            <a:spLocks noGrp="1"/>
          </p:cNvSpPr>
          <p:nvPr>
            <p:ph type="title" hasCustomPrompt="1"/>
          </p:nvPr>
        </p:nvSpPr>
        <p:spPr>
          <a:xfrm>
            <a:off x="570186" y="365125"/>
            <a:ext cx="6019800" cy="1325563"/>
          </a:xfrm>
        </p:spPr>
        <p:txBody>
          <a:bodyPr/>
          <a:lstStyle/>
          <a:p>
            <a:r>
              <a:rPr lang="en-US" dirty="0"/>
              <a:t>Content Slide Single Column</a:t>
            </a:r>
          </a:p>
        </p:txBody>
      </p:sp>
      <p:sp>
        <p:nvSpPr>
          <p:cNvPr id="3" name="Content Placeholder 2">
            <a:extLst>
              <a:ext uri="{FF2B5EF4-FFF2-40B4-BE49-F238E27FC236}">
                <a16:creationId xmlns:a16="http://schemas.microsoft.com/office/drawing/2014/main" id="{062CC2CC-F4E9-2540-B893-301CF9BD3913}"/>
              </a:ext>
            </a:extLst>
          </p:cNvPr>
          <p:cNvSpPr>
            <a:spLocks noGrp="1"/>
          </p:cNvSpPr>
          <p:nvPr>
            <p:ph idx="1"/>
          </p:nvPr>
        </p:nvSpPr>
        <p:spPr>
          <a:xfrm>
            <a:off x="570186" y="2230582"/>
            <a:ext cx="6047509" cy="3796145"/>
          </a:xfrm>
          <a:noFill/>
        </p:spPr>
        <p:txBody>
          <a:bodyPr tIns="182880"/>
          <a:lstStyle>
            <a:lvl1pPr marL="0" indent="0">
              <a:buClr>
                <a:schemeClr val="accent5"/>
              </a:buClr>
              <a:buNone/>
              <a:defRPr sz="2400"/>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940B2770-D4A5-4748-87E5-8FAD889CF930}"/>
              </a:ext>
            </a:extLst>
          </p:cNvPr>
          <p:cNvSpPr>
            <a:spLocks noGrp="1"/>
          </p:cNvSpPr>
          <p:nvPr>
            <p:ph type="body" sz="quarter" idx="11" hasCustomPrompt="1"/>
          </p:nvPr>
        </p:nvSpPr>
        <p:spPr>
          <a:xfrm>
            <a:off x="577113" y="1554480"/>
            <a:ext cx="6054437" cy="662537"/>
          </a:xfrm>
          <a:solidFill>
            <a:schemeClr val="accent2"/>
          </a:solidFill>
          <a:ln>
            <a:noFill/>
          </a:ln>
        </p:spPr>
        <p:txBody>
          <a:bodyPr anchor="ctr" anchorCtr="0">
            <a:normAutofit/>
          </a:bodyPr>
          <a:lstStyle>
            <a:lvl1pPr marL="0" indent="0">
              <a:buNone/>
              <a:defRPr sz="2400" b="0">
                <a:solidFill>
                  <a:schemeClr val="bg1"/>
                </a:solidFill>
              </a:defRPr>
            </a:lvl1pPr>
          </a:lstStyle>
          <a:p>
            <a:pPr lvl="0"/>
            <a:r>
              <a:rPr lang="en-US" dirty="0"/>
              <a:t>Header</a:t>
            </a:r>
          </a:p>
        </p:txBody>
      </p:sp>
      <p:pic>
        <p:nvPicPr>
          <p:cNvPr id="14" name="Picture 13" descr="Graphical user interface, text&#10;&#10;Description automatically generated">
            <a:extLst>
              <a:ext uri="{FF2B5EF4-FFF2-40B4-BE49-F238E27FC236}">
                <a16:creationId xmlns:a16="http://schemas.microsoft.com/office/drawing/2014/main" id="{A719F05A-C041-0D91-A037-BBAB4F289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8219" y="6361322"/>
            <a:ext cx="1537113" cy="360825"/>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7DCD9CAA-279C-BEB7-12F9-8A1B53BC25D3}"/>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87" t="13160" r="4380"/>
          <a:stretch/>
        </p:blipFill>
        <p:spPr>
          <a:xfrm>
            <a:off x="6911439" y="-1"/>
            <a:ext cx="5280561" cy="5955475"/>
          </a:xfrm>
          <a:prstGeom prst="rect">
            <a:avLst/>
          </a:prstGeom>
        </p:spPr>
      </p:pic>
      <p:sp>
        <p:nvSpPr>
          <p:cNvPr id="9" name="Slide Number Placeholder 5">
            <a:extLst>
              <a:ext uri="{FF2B5EF4-FFF2-40B4-BE49-F238E27FC236}">
                <a16:creationId xmlns:a16="http://schemas.microsoft.com/office/drawing/2014/main" id="{D6990D15-159A-60CD-F55A-0B652DC544CF}"/>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0" name="Text Placeholder 6">
            <a:extLst>
              <a:ext uri="{FF2B5EF4-FFF2-40B4-BE49-F238E27FC236}">
                <a16:creationId xmlns:a16="http://schemas.microsoft.com/office/drawing/2014/main" id="{4BFFC233-5A1A-6CAA-24D7-15E66EFA3728}"/>
              </a:ext>
            </a:extLst>
          </p:cNvPr>
          <p:cNvSpPr>
            <a:spLocks noGrp="1"/>
          </p:cNvSpPr>
          <p:nvPr>
            <p:ph type="body" sz="quarter" idx="1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3918448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Single Column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4F83E7-BCA7-86C0-15EE-7150C66CA241}"/>
              </a:ext>
            </a:extLst>
          </p:cNvPr>
          <p:cNvSpPr/>
          <p:nvPr userDrawn="1"/>
        </p:nvSpPr>
        <p:spPr>
          <a:xfrm>
            <a:off x="6911438" y="0"/>
            <a:ext cx="528056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F0EB12-B039-B843-86FC-75D2B9BF0C1E}"/>
              </a:ext>
            </a:extLst>
          </p:cNvPr>
          <p:cNvSpPr>
            <a:spLocks noGrp="1"/>
          </p:cNvSpPr>
          <p:nvPr>
            <p:ph type="title" hasCustomPrompt="1"/>
          </p:nvPr>
        </p:nvSpPr>
        <p:spPr>
          <a:xfrm>
            <a:off x="570186" y="365125"/>
            <a:ext cx="6019800" cy="1325563"/>
          </a:xfrm>
        </p:spPr>
        <p:txBody>
          <a:bodyPr/>
          <a:lstStyle/>
          <a:p>
            <a:r>
              <a:rPr lang="en-US" dirty="0"/>
              <a:t>Content Slide Single Column</a:t>
            </a:r>
          </a:p>
        </p:txBody>
      </p:sp>
      <p:sp>
        <p:nvSpPr>
          <p:cNvPr id="3" name="Content Placeholder 2">
            <a:extLst>
              <a:ext uri="{FF2B5EF4-FFF2-40B4-BE49-F238E27FC236}">
                <a16:creationId xmlns:a16="http://schemas.microsoft.com/office/drawing/2014/main" id="{062CC2CC-F4E9-2540-B893-301CF9BD3913}"/>
              </a:ext>
            </a:extLst>
          </p:cNvPr>
          <p:cNvSpPr>
            <a:spLocks noGrp="1"/>
          </p:cNvSpPr>
          <p:nvPr>
            <p:ph idx="1"/>
          </p:nvPr>
        </p:nvSpPr>
        <p:spPr>
          <a:xfrm>
            <a:off x="570186" y="2230582"/>
            <a:ext cx="6047509" cy="3796145"/>
          </a:xfrm>
          <a:noFill/>
        </p:spPr>
        <p:txBody>
          <a:bodyPr tIns="182880"/>
          <a:lstStyle>
            <a:lvl1pPr marL="0" indent="0">
              <a:buClr>
                <a:schemeClr val="accent5"/>
              </a:buClr>
              <a:buNone/>
              <a:defRPr sz="2400"/>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940B2770-D4A5-4748-87E5-8FAD889CF930}"/>
              </a:ext>
            </a:extLst>
          </p:cNvPr>
          <p:cNvSpPr>
            <a:spLocks noGrp="1"/>
          </p:cNvSpPr>
          <p:nvPr>
            <p:ph type="body" sz="quarter" idx="11" hasCustomPrompt="1"/>
          </p:nvPr>
        </p:nvSpPr>
        <p:spPr>
          <a:xfrm>
            <a:off x="577113" y="1554480"/>
            <a:ext cx="6054437" cy="662537"/>
          </a:xfrm>
          <a:solidFill>
            <a:schemeClr val="accent2"/>
          </a:solidFill>
          <a:ln>
            <a:noFill/>
          </a:ln>
        </p:spPr>
        <p:txBody>
          <a:bodyPr anchor="ctr" anchorCtr="0">
            <a:normAutofit/>
          </a:bodyPr>
          <a:lstStyle>
            <a:lvl1pPr marL="0" indent="0">
              <a:buNone/>
              <a:defRPr sz="2400" b="0">
                <a:solidFill>
                  <a:schemeClr val="bg1"/>
                </a:solidFill>
              </a:defRPr>
            </a:lvl1pPr>
          </a:lstStyle>
          <a:p>
            <a:pPr lvl="0"/>
            <a:r>
              <a:rPr lang="en-US" dirty="0"/>
              <a:t>Header</a:t>
            </a:r>
          </a:p>
        </p:txBody>
      </p:sp>
      <p:pic>
        <p:nvPicPr>
          <p:cNvPr id="14" name="Picture 13" descr="Graphical user interface, text&#10;&#10;Description automatically generated">
            <a:extLst>
              <a:ext uri="{FF2B5EF4-FFF2-40B4-BE49-F238E27FC236}">
                <a16:creationId xmlns:a16="http://schemas.microsoft.com/office/drawing/2014/main" id="{A719F05A-C041-0D91-A037-BBAB4F289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8219" y="6361322"/>
            <a:ext cx="1537113" cy="360825"/>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7DCD9CAA-279C-BEB7-12F9-8A1B53BC25D3}"/>
              </a:ext>
            </a:extLst>
          </p:cNvPr>
          <p:cNvPicPr>
            <a:picLocks noChangeAspect="1"/>
          </p:cNvPicPr>
          <p:nvPr userDrawn="1"/>
        </p:nvPicPr>
        <p:blipFill rotWithShape="1">
          <a:blip r:embed="rId3" cstate="screen">
            <a:duotone>
              <a:schemeClr val="accent2">
                <a:shade val="45000"/>
                <a:satMod val="135000"/>
              </a:schemeClr>
              <a:prstClr val="white"/>
            </a:duotone>
            <a:alphaModFix amt="35000"/>
            <a:extLst>
              <a:ext uri="{28A0092B-C50C-407E-A947-70E740481C1C}">
                <a14:useLocalDpi xmlns:a14="http://schemas.microsoft.com/office/drawing/2010/main"/>
              </a:ext>
            </a:extLst>
          </a:blip>
          <a:srcRect l="4787" t="13160" r="4380"/>
          <a:stretch/>
        </p:blipFill>
        <p:spPr>
          <a:xfrm>
            <a:off x="6911439" y="-1"/>
            <a:ext cx="5280561" cy="5955475"/>
          </a:xfrm>
          <a:prstGeom prst="rect">
            <a:avLst/>
          </a:prstGeom>
        </p:spPr>
      </p:pic>
      <p:sp>
        <p:nvSpPr>
          <p:cNvPr id="9" name="Slide Number Placeholder 5">
            <a:extLst>
              <a:ext uri="{FF2B5EF4-FFF2-40B4-BE49-F238E27FC236}">
                <a16:creationId xmlns:a16="http://schemas.microsoft.com/office/drawing/2014/main" id="{D6990D15-159A-60CD-F55A-0B652DC544CF}"/>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0" name="Text Placeholder 6">
            <a:extLst>
              <a:ext uri="{FF2B5EF4-FFF2-40B4-BE49-F238E27FC236}">
                <a16:creationId xmlns:a16="http://schemas.microsoft.com/office/drawing/2014/main" id="{4BFFC233-5A1A-6CAA-24D7-15E66EFA3728}"/>
              </a:ext>
            </a:extLst>
          </p:cNvPr>
          <p:cNvSpPr>
            <a:spLocks noGrp="1"/>
          </p:cNvSpPr>
          <p:nvPr>
            <p:ph type="body" sz="quarter" idx="1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2056864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Single Column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4F83E7-BCA7-86C0-15EE-7150C66CA241}"/>
              </a:ext>
            </a:extLst>
          </p:cNvPr>
          <p:cNvSpPr/>
          <p:nvPr userDrawn="1"/>
        </p:nvSpPr>
        <p:spPr>
          <a:xfrm>
            <a:off x="6911438" y="0"/>
            <a:ext cx="528056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F0EB12-B039-B843-86FC-75D2B9BF0C1E}"/>
              </a:ext>
            </a:extLst>
          </p:cNvPr>
          <p:cNvSpPr>
            <a:spLocks noGrp="1"/>
          </p:cNvSpPr>
          <p:nvPr>
            <p:ph type="title" hasCustomPrompt="1"/>
          </p:nvPr>
        </p:nvSpPr>
        <p:spPr>
          <a:xfrm>
            <a:off x="570186" y="365125"/>
            <a:ext cx="6019800" cy="1325563"/>
          </a:xfrm>
        </p:spPr>
        <p:txBody>
          <a:bodyPr/>
          <a:lstStyle/>
          <a:p>
            <a:r>
              <a:rPr lang="en-US" dirty="0"/>
              <a:t>Content Slide Single Column</a:t>
            </a:r>
          </a:p>
        </p:txBody>
      </p:sp>
      <p:sp>
        <p:nvSpPr>
          <p:cNvPr id="3" name="Content Placeholder 2">
            <a:extLst>
              <a:ext uri="{FF2B5EF4-FFF2-40B4-BE49-F238E27FC236}">
                <a16:creationId xmlns:a16="http://schemas.microsoft.com/office/drawing/2014/main" id="{062CC2CC-F4E9-2540-B893-301CF9BD3913}"/>
              </a:ext>
            </a:extLst>
          </p:cNvPr>
          <p:cNvSpPr>
            <a:spLocks noGrp="1"/>
          </p:cNvSpPr>
          <p:nvPr>
            <p:ph idx="1"/>
          </p:nvPr>
        </p:nvSpPr>
        <p:spPr>
          <a:xfrm>
            <a:off x="570186" y="2230582"/>
            <a:ext cx="6047509" cy="3796145"/>
          </a:xfrm>
          <a:noFill/>
        </p:spPr>
        <p:txBody>
          <a:bodyPr tIns="182880"/>
          <a:lstStyle>
            <a:lvl1pPr marL="0" indent="0">
              <a:buClr>
                <a:schemeClr val="accent5"/>
              </a:buClr>
              <a:buNone/>
              <a:defRPr sz="2400"/>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940B2770-D4A5-4748-87E5-8FAD889CF930}"/>
              </a:ext>
            </a:extLst>
          </p:cNvPr>
          <p:cNvSpPr>
            <a:spLocks noGrp="1"/>
          </p:cNvSpPr>
          <p:nvPr>
            <p:ph type="body" sz="quarter" idx="11" hasCustomPrompt="1"/>
          </p:nvPr>
        </p:nvSpPr>
        <p:spPr>
          <a:xfrm>
            <a:off x="577113" y="1554480"/>
            <a:ext cx="6054437" cy="662537"/>
          </a:xfrm>
          <a:solidFill>
            <a:schemeClr val="accent2"/>
          </a:solidFill>
          <a:ln>
            <a:noFill/>
          </a:ln>
        </p:spPr>
        <p:txBody>
          <a:bodyPr anchor="ctr" anchorCtr="0">
            <a:normAutofit/>
          </a:bodyPr>
          <a:lstStyle>
            <a:lvl1pPr marL="0" indent="0">
              <a:buNone/>
              <a:defRPr sz="2400" b="0">
                <a:solidFill>
                  <a:schemeClr val="bg1"/>
                </a:solidFill>
              </a:defRPr>
            </a:lvl1pPr>
          </a:lstStyle>
          <a:p>
            <a:pPr lvl="0"/>
            <a:r>
              <a:rPr lang="en-US" dirty="0"/>
              <a:t>Header</a:t>
            </a:r>
          </a:p>
        </p:txBody>
      </p:sp>
      <p:pic>
        <p:nvPicPr>
          <p:cNvPr id="14" name="Picture 13" descr="Graphical user interface, text&#10;&#10;Description automatically generated">
            <a:extLst>
              <a:ext uri="{FF2B5EF4-FFF2-40B4-BE49-F238E27FC236}">
                <a16:creationId xmlns:a16="http://schemas.microsoft.com/office/drawing/2014/main" id="{A719F05A-C041-0D91-A037-BBAB4F2890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88219" y="6361322"/>
            <a:ext cx="1537113" cy="360825"/>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7DCD9CAA-279C-BEB7-12F9-8A1B53BC25D3}"/>
              </a:ext>
            </a:extLst>
          </p:cNvPr>
          <p:cNvPicPr>
            <a:picLocks noChangeAspect="1"/>
          </p:cNvPicPr>
          <p:nvPr userDrawn="1"/>
        </p:nvPicPr>
        <p:blipFill rotWithShape="1">
          <a:blip r:embed="rId3" cstate="screen">
            <a:alphaModFix amt="50000"/>
            <a:duotone>
              <a:schemeClr val="accent3">
                <a:shade val="45000"/>
                <a:satMod val="135000"/>
              </a:schemeClr>
              <a:prstClr val="white"/>
            </a:duotone>
            <a:extLst>
              <a:ext uri="{28A0092B-C50C-407E-A947-70E740481C1C}">
                <a14:useLocalDpi xmlns:a14="http://schemas.microsoft.com/office/drawing/2010/main"/>
              </a:ext>
            </a:extLst>
          </a:blip>
          <a:srcRect l="4787" t="13160" r="4380"/>
          <a:stretch/>
        </p:blipFill>
        <p:spPr>
          <a:xfrm>
            <a:off x="6911439" y="0"/>
            <a:ext cx="5280561" cy="5955475"/>
          </a:xfrm>
          <a:prstGeom prst="rect">
            <a:avLst/>
          </a:prstGeom>
        </p:spPr>
      </p:pic>
      <p:sp>
        <p:nvSpPr>
          <p:cNvPr id="9" name="Slide Number Placeholder 5">
            <a:extLst>
              <a:ext uri="{FF2B5EF4-FFF2-40B4-BE49-F238E27FC236}">
                <a16:creationId xmlns:a16="http://schemas.microsoft.com/office/drawing/2014/main" id="{D6990D15-159A-60CD-F55A-0B652DC544CF}"/>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0" name="Text Placeholder 6">
            <a:extLst>
              <a:ext uri="{FF2B5EF4-FFF2-40B4-BE49-F238E27FC236}">
                <a16:creationId xmlns:a16="http://schemas.microsoft.com/office/drawing/2014/main" id="{4BFFC233-5A1A-6CAA-24D7-15E66EFA3728}"/>
              </a:ext>
            </a:extLst>
          </p:cNvPr>
          <p:cNvSpPr>
            <a:spLocks noGrp="1"/>
          </p:cNvSpPr>
          <p:nvPr>
            <p:ph type="body" sz="quarter" idx="1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1818593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2061-E3B4-564D-AFBB-544484AEC070}"/>
              </a:ext>
            </a:extLst>
          </p:cNvPr>
          <p:cNvSpPr>
            <a:spLocks noGrp="1"/>
          </p:cNvSpPr>
          <p:nvPr>
            <p:ph type="title" hasCustomPrompt="1"/>
          </p:nvPr>
        </p:nvSpPr>
        <p:spPr>
          <a:xfrm>
            <a:off x="696309" y="365125"/>
            <a:ext cx="10780987" cy="533509"/>
          </a:xfrm>
        </p:spPr>
        <p:txBody>
          <a:bodyPr/>
          <a:lstStyle/>
          <a:p>
            <a:r>
              <a:rPr lang="en-US" dirty="0"/>
              <a:t>Content Slide Double Column</a:t>
            </a:r>
          </a:p>
        </p:txBody>
      </p:sp>
      <p:sp>
        <p:nvSpPr>
          <p:cNvPr id="3" name="Content Placeholder 2">
            <a:extLst>
              <a:ext uri="{FF2B5EF4-FFF2-40B4-BE49-F238E27FC236}">
                <a16:creationId xmlns:a16="http://schemas.microsoft.com/office/drawing/2014/main" id="{471120D4-880B-C343-9328-F048F60B7C11}"/>
              </a:ext>
            </a:extLst>
          </p:cNvPr>
          <p:cNvSpPr>
            <a:spLocks noGrp="1"/>
          </p:cNvSpPr>
          <p:nvPr>
            <p:ph sz="half" idx="1"/>
          </p:nvPr>
        </p:nvSpPr>
        <p:spPr>
          <a:xfrm>
            <a:off x="696310" y="1729599"/>
            <a:ext cx="5181600" cy="3633066"/>
          </a:xfrm>
          <a:noFill/>
        </p:spPr>
        <p:txBody>
          <a:bodyPr tIns="182880"/>
          <a:lstStyle>
            <a:lvl1pPr marL="0" indent="0">
              <a:buNone/>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0D86520-99FA-DA4E-B7FA-F9607024C469}"/>
              </a:ext>
            </a:extLst>
          </p:cNvPr>
          <p:cNvSpPr>
            <a:spLocks noGrp="1"/>
          </p:cNvSpPr>
          <p:nvPr>
            <p:ph sz="half" idx="2"/>
          </p:nvPr>
        </p:nvSpPr>
        <p:spPr>
          <a:xfrm>
            <a:off x="6282558" y="1729599"/>
            <a:ext cx="5181600" cy="3633066"/>
          </a:xfrm>
          <a:noFill/>
        </p:spPr>
        <p:txBody>
          <a:bodyPr tIns="182880"/>
          <a:lstStyle>
            <a:lvl1pPr marL="0" indent="0">
              <a:buNone/>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F974DF3-F13E-7D4D-8A8F-48F05BF75FCC}"/>
              </a:ext>
            </a:extLst>
          </p:cNvPr>
          <p:cNvSpPr>
            <a:spLocks noGrp="1"/>
          </p:cNvSpPr>
          <p:nvPr>
            <p:ph type="body" sz="quarter" idx="10" hasCustomPrompt="1"/>
          </p:nvPr>
        </p:nvSpPr>
        <p:spPr>
          <a:xfrm>
            <a:off x="703237" y="1220445"/>
            <a:ext cx="5195455" cy="457200"/>
          </a:xfrm>
          <a:solidFill>
            <a:schemeClr val="accent1"/>
          </a:solidFill>
          <a:ln>
            <a:noFill/>
          </a:ln>
        </p:spPr>
        <p:txBody>
          <a:bodyPr anchor="ctr" anchorCtr="0">
            <a:normAutofit/>
          </a:bodyPr>
          <a:lstStyle>
            <a:lvl1pPr marL="0" indent="0">
              <a:buNone/>
              <a:defRPr sz="2400" b="0">
                <a:solidFill>
                  <a:schemeClr val="bg1"/>
                </a:solidFill>
              </a:defRPr>
            </a:lvl1pPr>
          </a:lstStyle>
          <a:p>
            <a:pPr lvl="0"/>
            <a:r>
              <a:rPr lang="en-US" dirty="0"/>
              <a:t>Header</a:t>
            </a:r>
          </a:p>
        </p:txBody>
      </p:sp>
      <p:sp>
        <p:nvSpPr>
          <p:cNvPr id="12" name="Text Placeholder 10">
            <a:extLst>
              <a:ext uri="{FF2B5EF4-FFF2-40B4-BE49-F238E27FC236}">
                <a16:creationId xmlns:a16="http://schemas.microsoft.com/office/drawing/2014/main" id="{FB12DB71-083F-9D4D-8999-EF8946D1012A}"/>
              </a:ext>
            </a:extLst>
          </p:cNvPr>
          <p:cNvSpPr>
            <a:spLocks noGrp="1"/>
          </p:cNvSpPr>
          <p:nvPr>
            <p:ph type="body" sz="quarter" idx="11" hasCustomPrompt="1"/>
          </p:nvPr>
        </p:nvSpPr>
        <p:spPr>
          <a:xfrm>
            <a:off x="6282558" y="1220445"/>
            <a:ext cx="5195455" cy="457200"/>
          </a:xfrm>
          <a:solidFill>
            <a:schemeClr val="tx2"/>
          </a:solidFill>
        </p:spPr>
        <p:txBody>
          <a:bodyPr anchor="ctr" anchorCtr="0">
            <a:normAutofit/>
          </a:bodyPr>
          <a:lstStyle>
            <a:lvl1pPr marL="0" indent="0">
              <a:buNone/>
              <a:defRPr sz="2400">
                <a:solidFill>
                  <a:schemeClr val="bg1"/>
                </a:solidFill>
              </a:defRPr>
            </a:lvl1pPr>
          </a:lstStyle>
          <a:p>
            <a:pPr lvl="0"/>
            <a:r>
              <a:rPr lang="en-US" dirty="0"/>
              <a:t>Header</a:t>
            </a:r>
          </a:p>
        </p:txBody>
      </p:sp>
      <p:sp>
        <p:nvSpPr>
          <p:cNvPr id="13" name="Rectangle 12">
            <a:extLst>
              <a:ext uri="{FF2B5EF4-FFF2-40B4-BE49-F238E27FC236}">
                <a16:creationId xmlns:a16="http://schemas.microsoft.com/office/drawing/2014/main" id="{30B1CB79-A103-94AE-DC9B-436EF4BA9E34}"/>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2632458-DA20-3C63-DD32-A869F547C73C}"/>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18" name="Picture 17" descr="Graphical user interface, text&#10;&#10;Description automatically generated">
            <a:extLst>
              <a:ext uri="{FF2B5EF4-FFF2-40B4-BE49-F238E27FC236}">
                <a16:creationId xmlns:a16="http://schemas.microsoft.com/office/drawing/2014/main" id="{42AF08A4-1C02-50B1-F585-0093D52F4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6" name="Text Placeholder 5">
            <a:extLst>
              <a:ext uri="{FF2B5EF4-FFF2-40B4-BE49-F238E27FC236}">
                <a16:creationId xmlns:a16="http://schemas.microsoft.com/office/drawing/2014/main" id="{8202F8FE-FCF3-650B-5123-4B96A06861F0}"/>
              </a:ext>
            </a:extLst>
          </p:cNvPr>
          <p:cNvSpPr>
            <a:spLocks noGrp="1"/>
          </p:cNvSpPr>
          <p:nvPr>
            <p:ph type="body" sz="quarter" idx="12" hasCustomPrompt="1"/>
          </p:nvPr>
        </p:nvSpPr>
        <p:spPr>
          <a:xfrm>
            <a:off x="694285" y="5502605"/>
            <a:ext cx="5202018" cy="582886"/>
          </a:xfrm>
        </p:spPr>
        <p:txBody>
          <a:bodyPr>
            <a:normAutofit/>
          </a:bodyPr>
          <a:lstStyle>
            <a:lvl1pPr marL="0" indent="0">
              <a:buNone/>
              <a:defRPr sz="1600" i="1"/>
            </a:lvl1pPr>
          </a:lstStyle>
          <a:p>
            <a:pPr lvl="0"/>
            <a:r>
              <a:rPr lang="en-US" dirty="0"/>
              <a:t>Placeholder caption</a:t>
            </a:r>
          </a:p>
        </p:txBody>
      </p:sp>
      <p:sp>
        <p:nvSpPr>
          <p:cNvPr id="19" name="Text Placeholder 5">
            <a:extLst>
              <a:ext uri="{FF2B5EF4-FFF2-40B4-BE49-F238E27FC236}">
                <a16:creationId xmlns:a16="http://schemas.microsoft.com/office/drawing/2014/main" id="{90A1D311-B7F3-6058-7893-368BE82FB4A5}"/>
              </a:ext>
            </a:extLst>
          </p:cNvPr>
          <p:cNvSpPr>
            <a:spLocks noGrp="1"/>
          </p:cNvSpPr>
          <p:nvPr>
            <p:ph type="body" sz="quarter" idx="13" hasCustomPrompt="1"/>
          </p:nvPr>
        </p:nvSpPr>
        <p:spPr>
          <a:xfrm>
            <a:off x="6282558" y="5502605"/>
            <a:ext cx="5202018" cy="582886"/>
          </a:xfrm>
        </p:spPr>
        <p:txBody>
          <a:bodyPr>
            <a:normAutofit/>
          </a:bodyPr>
          <a:lstStyle>
            <a:lvl1pPr marL="0" indent="0">
              <a:buNone/>
              <a:defRPr sz="1600" i="1"/>
            </a:lvl1pPr>
          </a:lstStyle>
          <a:p>
            <a:pPr lvl="0"/>
            <a:r>
              <a:rPr lang="en-US" dirty="0"/>
              <a:t>Placeholder caption</a:t>
            </a:r>
          </a:p>
        </p:txBody>
      </p:sp>
      <p:sp>
        <p:nvSpPr>
          <p:cNvPr id="15" name="Slide Number Placeholder 5">
            <a:extLst>
              <a:ext uri="{FF2B5EF4-FFF2-40B4-BE49-F238E27FC236}">
                <a16:creationId xmlns:a16="http://schemas.microsoft.com/office/drawing/2014/main" id="{CACFFB38-E4A2-ACC2-CF87-36298E07D856}"/>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286AA11D-DF6F-7549-C938-4A4D965F65BF}"/>
              </a:ext>
            </a:extLst>
          </p:cNvPr>
          <p:cNvSpPr>
            <a:spLocks noGrp="1"/>
          </p:cNvSpPr>
          <p:nvPr>
            <p:ph type="body" sz="quarter" idx="14"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182617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Two Column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2061-E3B4-564D-AFBB-544484AEC070}"/>
              </a:ext>
            </a:extLst>
          </p:cNvPr>
          <p:cNvSpPr>
            <a:spLocks noGrp="1"/>
          </p:cNvSpPr>
          <p:nvPr>
            <p:ph type="title" hasCustomPrompt="1"/>
          </p:nvPr>
        </p:nvSpPr>
        <p:spPr>
          <a:xfrm>
            <a:off x="743607" y="365125"/>
            <a:ext cx="10717924" cy="565041"/>
          </a:xfrm>
        </p:spPr>
        <p:txBody>
          <a:bodyPr/>
          <a:lstStyle/>
          <a:p>
            <a:r>
              <a:rPr lang="en-US" dirty="0"/>
              <a:t>Content Slide Double Column w/ Icons</a:t>
            </a:r>
          </a:p>
        </p:txBody>
      </p:sp>
      <p:sp>
        <p:nvSpPr>
          <p:cNvPr id="3" name="Content Placeholder 2">
            <a:extLst>
              <a:ext uri="{FF2B5EF4-FFF2-40B4-BE49-F238E27FC236}">
                <a16:creationId xmlns:a16="http://schemas.microsoft.com/office/drawing/2014/main" id="{471120D4-880B-C343-9328-F048F60B7C11}"/>
              </a:ext>
            </a:extLst>
          </p:cNvPr>
          <p:cNvSpPr>
            <a:spLocks noGrp="1"/>
          </p:cNvSpPr>
          <p:nvPr>
            <p:ph sz="half" idx="1"/>
          </p:nvPr>
        </p:nvSpPr>
        <p:spPr>
          <a:xfrm>
            <a:off x="712076" y="2044909"/>
            <a:ext cx="5181600" cy="3362663"/>
          </a:xfrm>
          <a:noFill/>
        </p:spPr>
        <p:txBody>
          <a:bodyPr tIns="182880"/>
          <a:lstStyle>
            <a:lvl1pPr marL="0" indent="0">
              <a:buNone/>
              <a:defRPr sz="2400"/>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0D86520-99FA-DA4E-B7FA-F9607024C469}"/>
              </a:ext>
            </a:extLst>
          </p:cNvPr>
          <p:cNvSpPr>
            <a:spLocks noGrp="1"/>
          </p:cNvSpPr>
          <p:nvPr>
            <p:ph sz="half" idx="2"/>
          </p:nvPr>
        </p:nvSpPr>
        <p:spPr>
          <a:xfrm>
            <a:off x="6298324" y="2044909"/>
            <a:ext cx="5181600" cy="3362663"/>
          </a:xfrm>
          <a:noFill/>
        </p:spPr>
        <p:txBody>
          <a:bodyPr tIns="182880"/>
          <a:lstStyle>
            <a:lvl1pPr marL="0" indent="0">
              <a:buNone/>
              <a:defRPr sz="2400"/>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F974DF3-F13E-7D4D-8A8F-48F05BF75FCC}"/>
              </a:ext>
            </a:extLst>
          </p:cNvPr>
          <p:cNvSpPr>
            <a:spLocks noGrp="1"/>
          </p:cNvSpPr>
          <p:nvPr>
            <p:ph type="body" sz="quarter" idx="10" hasCustomPrompt="1"/>
          </p:nvPr>
        </p:nvSpPr>
        <p:spPr>
          <a:xfrm>
            <a:off x="719003" y="1133684"/>
            <a:ext cx="5195455" cy="859271"/>
          </a:xfrm>
          <a:solidFill>
            <a:schemeClr val="accent1"/>
          </a:solidFill>
        </p:spPr>
        <p:txBody>
          <a:bodyPr lIns="822960" anchor="ctr" anchorCtr="0">
            <a:normAutofit/>
          </a:bodyPr>
          <a:lstStyle>
            <a:lvl1pPr marL="0" indent="0">
              <a:buNone/>
              <a:defRPr sz="2400">
                <a:solidFill>
                  <a:schemeClr val="bg1"/>
                </a:solidFill>
              </a:defRPr>
            </a:lvl1pPr>
          </a:lstStyle>
          <a:p>
            <a:pPr lvl="0"/>
            <a:r>
              <a:rPr lang="en-US" dirty="0"/>
              <a:t>Header</a:t>
            </a:r>
          </a:p>
        </p:txBody>
      </p:sp>
      <p:sp>
        <p:nvSpPr>
          <p:cNvPr id="12" name="Text Placeholder 10">
            <a:extLst>
              <a:ext uri="{FF2B5EF4-FFF2-40B4-BE49-F238E27FC236}">
                <a16:creationId xmlns:a16="http://schemas.microsoft.com/office/drawing/2014/main" id="{FB12DB71-083F-9D4D-8999-EF8946D1012A}"/>
              </a:ext>
            </a:extLst>
          </p:cNvPr>
          <p:cNvSpPr>
            <a:spLocks noGrp="1"/>
          </p:cNvSpPr>
          <p:nvPr>
            <p:ph type="body" sz="quarter" idx="11" hasCustomPrompt="1"/>
          </p:nvPr>
        </p:nvSpPr>
        <p:spPr>
          <a:xfrm>
            <a:off x="6298324" y="1133684"/>
            <a:ext cx="5195455" cy="859271"/>
          </a:xfrm>
          <a:solidFill>
            <a:schemeClr val="tx2"/>
          </a:solidFill>
        </p:spPr>
        <p:txBody>
          <a:bodyPr lIns="822960" anchor="ctr" anchorCtr="0">
            <a:normAutofit/>
          </a:bodyPr>
          <a:lstStyle>
            <a:lvl1pPr marL="0" indent="0">
              <a:buNone/>
              <a:defRPr sz="2400">
                <a:solidFill>
                  <a:schemeClr val="bg1"/>
                </a:solidFill>
              </a:defRPr>
            </a:lvl1pPr>
          </a:lstStyle>
          <a:p>
            <a:pPr lvl="0"/>
            <a:r>
              <a:rPr lang="en-US" dirty="0"/>
              <a:t>Header</a:t>
            </a:r>
          </a:p>
        </p:txBody>
      </p:sp>
      <p:sp>
        <p:nvSpPr>
          <p:cNvPr id="19" name="Oval 18">
            <a:extLst>
              <a:ext uri="{FF2B5EF4-FFF2-40B4-BE49-F238E27FC236}">
                <a16:creationId xmlns:a16="http://schemas.microsoft.com/office/drawing/2014/main" id="{2AF1C84F-5019-924C-990D-F8ED62B0CBB2}"/>
              </a:ext>
            </a:extLst>
          </p:cNvPr>
          <p:cNvSpPr/>
          <p:nvPr userDrawn="1"/>
        </p:nvSpPr>
        <p:spPr>
          <a:xfrm>
            <a:off x="788277" y="1258377"/>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AA538C-00FC-994B-8229-499F52DB92F3}"/>
              </a:ext>
            </a:extLst>
          </p:cNvPr>
          <p:cNvSpPr/>
          <p:nvPr userDrawn="1"/>
        </p:nvSpPr>
        <p:spPr>
          <a:xfrm>
            <a:off x="6402234" y="1258377"/>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F0037B-D974-B7A9-98F0-D76BD742715C}"/>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72FC62D-120E-7C3D-67F2-2D648800097A}"/>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21" name="Picture 20" descr="Graphical user interface, text&#10;&#10;Description automatically generated">
            <a:extLst>
              <a:ext uri="{FF2B5EF4-FFF2-40B4-BE49-F238E27FC236}">
                <a16:creationId xmlns:a16="http://schemas.microsoft.com/office/drawing/2014/main" id="{80858853-D955-69EE-A2BE-978689FC99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22" name="Text Placeholder 5">
            <a:extLst>
              <a:ext uri="{FF2B5EF4-FFF2-40B4-BE49-F238E27FC236}">
                <a16:creationId xmlns:a16="http://schemas.microsoft.com/office/drawing/2014/main" id="{B0B89813-EEA8-8269-62CB-090C0639056B}"/>
              </a:ext>
            </a:extLst>
          </p:cNvPr>
          <p:cNvSpPr>
            <a:spLocks noGrp="1"/>
          </p:cNvSpPr>
          <p:nvPr>
            <p:ph type="body" sz="quarter" idx="12" hasCustomPrompt="1"/>
          </p:nvPr>
        </p:nvSpPr>
        <p:spPr>
          <a:xfrm>
            <a:off x="710051" y="5502605"/>
            <a:ext cx="5202018" cy="582886"/>
          </a:xfrm>
        </p:spPr>
        <p:txBody>
          <a:bodyPr>
            <a:normAutofit/>
          </a:bodyPr>
          <a:lstStyle>
            <a:lvl1pPr marL="0" indent="0">
              <a:buNone/>
              <a:defRPr sz="1600" i="1"/>
            </a:lvl1pPr>
          </a:lstStyle>
          <a:p>
            <a:pPr lvl="0"/>
            <a:r>
              <a:rPr lang="en-US" dirty="0"/>
              <a:t>Placeholder caption</a:t>
            </a:r>
          </a:p>
        </p:txBody>
      </p:sp>
      <p:sp>
        <p:nvSpPr>
          <p:cNvPr id="23" name="Text Placeholder 5">
            <a:extLst>
              <a:ext uri="{FF2B5EF4-FFF2-40B4-BE49-F238E27FC236}">
                <a16:creationId xmlns:a16="http://schemas.microsoft.com/office/drawing/2014/main" id="{AF70BA29-DB3C-F67D-5E31-50EF8B829C7D}"/>
              </a:ext>
            </a:extLst>
          </p:cNvPr>
          <p:cNvSpPr>
            <a:spLocks noGrp="1"/>
          </p:cNvSpPr>
          <p:nvPr>
            <p:ph type="body" sz="quarter" idx="13" hasCustomPrompt="1"/>
          </p:nvPr>
        </p:nvSpPr>
        <p:spPr>
          <a:xfrm>
            <a:off x="6298324" y="5502605"/>
            <a:ext cx="5202018" cy="582886"/>
          </a:xfrm>
        </p:spPr>
        <p:txBody>
          <a:bodyPr>
            <a:normAutofit/>
          </a:bodyPr>
          <a:lstStyle>
            <a:lvl1pPr marL="0" indent="0">
              <a:buNone/>
              <a:defRPr sz="1600" i="1"/>
            </a:lvl1pPr>
          </a:lstStyle>
          <a:p>
            <a:pPr lvl="0"/>
            <a:r>
              <a:rPr lang="en-US" dirty="0"/>
              <a:t>Placeholder caption</a:t>
            </a:r>
          </a:p>
        </p:txBody>
      </p:sp>
      <p:sp>
        <p:nvSpPr>
          <p:cNvPr id="16" name="Slide Number Placeholder 5">
            <a:extLst>
              <a:ext uri="{FF2B5EF4-FFF2-40B4-BE49-F238E27FC236}">
                <a16:creationId xmlns:a16="http://schemas.microsoft.com/office/drawing/2014/main" id="{156DD721-5B00-8D04-AF24-D0ACED2D3688}"/>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7" name="Text Placeholder 6">
            <a:extLst>
              <a:ext uri="{FF2B5EF4-FFF2-40B4-BE49-F238E27FC236}">
                <a16:creationId xmlns:a16="http://schemas.microsoft.com/office/drawing/2014/main" id="{ECABF6E6-98C2-605D-D259-4711F1067586}"/>
              </a:ext>
            </a:extLst>
          </p:cNvPr>
          <p:cNvSpPr>
            <a:spLocks noGrp="1"/>
          </p:cNvSpPr>
          <p:nvPr>
            <p:ph type="body" sz="quarter" idx="14"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3948583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cs Slide, Multip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B461-763A-3249-AA8E-0A42DB24B2E4}"/>
              </a:ext>
            </a:extLst>
          </p:cNvPr>
          <p:cNvSpPr>
            <a:spLocks noGrp="1"/>
          </p:cNvSpPr>
          <p:nvPr>
            <p:ph type="title" hasCustomPrompt="1"/>
          </p:nvPr>
        </p:nvSpPr>
        <p:spPr>
          <a:xfrm>
            <a:off x="571773" y="365126"/>
            <a:ext cx="11078943" cy="826366"/>
          </a:xfrm>
        </p:spPr>
        <p:txBody>
          <a:bodyPr/>
          <a:lstStyle/>
          <a:p>
            <a:r>
              <a:rPr lang="en-US" dirty="0"/>
              <a:t>Graphics Slide, Multiple | 3 </a:t>
            </a:r>
          </a:p>
        </p:txBody>
      </p:sp>
      <p:sp>
        <p:nvSpPr>
          <p:cNvPr id="3" name="Text Placeholder 2">
            <a:extLst>
              <a:ext uri="{FF2B5EF4-FFF2-40B4-BE49-F238E27FC236}">
                <a16:creationId xmlns:a16="http://schemas.microsoft.com/office/drawing/2014/main" id="{69C98A98-8149-754B-88C5-FB111819101C}"/>
              </a:ext>
            </a:extLst>
          </p:cNvPr>
          <p:cNvSpPr>
            <a:spLocks noGrp="1"/>
          </p:cNvSpPr>
          <p:nvPr>
            <p:ph type="body" idx="1" hasCustomPrompt="1"/>
          </p:nvPr>
        </p:nvSpPr>
        <p:spPr>
          <a:xfrm>
            <a:off x="548843" y="1473351"/>
            <a:ext cx="3524394" cy="823912"/>
          </a:xfrm>
          <a:solidFill>
            <a:schemeClr val="tx2"/>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9" name="Chart Placeholder 18">
            <a:extLst>
              <a:ext uri="{FF2B5EF4-FFF2-40B4-BE49-F238E27FC236}">
                <a16:creationId xmlns:a16="http://schemas.microsoft.com/office/drawing/2014/main" id="{FF42C0D2-2801-D046-8962-BB5E52C62EEE}"/>
              </a:ext>
            </a:extLst>
          </p:cNvPr>
          <p:cNvSpPr>
            <a:spLocks noGrp="1"/>
          </p:cNvSpPr>
          <p:nvPr>
            <p:ph type="chart" sz="quarter" idx="11"/>
          </p:nvPr>
        </p:nvSpPr>
        <p:spPr>
          <a:xfrm>
            <a:off x="553749" y="2327570"/>
            <a:ext cx="3505632" cy="3478067"/>
          </a:xfrm>
        </p:spPr>
        <p:txBody>
          <a:bodyPr>
            <a:normAutofit/>
          </a:bodyPr>
          <a:lstStyle>
            <a:lvl1pPr>
              <a:defRPr sz="2000"/>
            </a:lvl1pPr>
          </a:lstStyle>
          <a:p>
            <a:endParaRPr lang="en-US"/>
          </a:p>
        </p:txBody>
      </p:sp>
      <p:sp>
        <p:nvSpPr>
          <p:cNvPr id="20" name="Text Placeholder 2">
            <a:extLst>
              <a:ext uri="{FF2B5EF4-FFF2-40B4-BE49-F238E27FC236}">
                <a16:creationId xmlns:a16="http://schemas.microsoft.com/office/drawing/2014/main" id="{8CC9D80F-BF49-A443-8A70-EDC99C1C3A60}"/>
              </a:ext>
            </a:extLst>
          </p:cNvPr>
          <p:cNvSpPr>
            <a:spLocks noGrp="1"/>
          </p:cNvSpPr>
          <p:nvPr>
            <p:ph type="body" idx="12" hasCustomPrompt="1"/>
          </p:nvPr>
        </p:nvSpPr>
        <p:spPr>
          <a:xfrm>
            <a:off x="4352348" y="1473351"/>
            <a:ext cx="3524394" cy="823912"/>
          </a:xfrm>
          <a:solidFill>
            <a:schemeClr val="accent1"/>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1" name="Chart Placeholder 18">
            <a:extLst>
              <a:ext uri="{FF2B5EF4-FFF2-40B4-BE49-F238E27FC236}">
                <a16:creationId xmlns:a16="http://schemas.microsoft.com/office/drawing/2014/main" id="{B70620D4-7DA8-6D40-A87F-8E506D74EC0A}"/>
              </a:ext>
            </a:extLst>
          </p:cNvPr>
          <p:cNvSpPr>
            <a:spLocks noGrp="1"/>
          </p:cNvSpPr>
          <p:nvPr>
            <p:ph type="chart" sz="quarter" idx="13"/>
          </p:nvPr>
        </p:nvSpPr>
        <p:spPr>
          <a:xfrm>
            <a:off x="4357254" y="2341424"/>
            <a:ext cx="3505632" cy="3478067"/>
          </a:xfrm>
        </p:spPr>
        <p:txBody>
          <a:bodyPr>
            <a:normAutofit/>
          </a:bodyPr>
          <a:lstStyle>
            <a:lvl1pPr>
              <a:defRPr sz="2000"/>
            </a:lvl1pPr>
          </a:lstStyle>
          <a:p>
            <a:endParaRPr lang="en-US"/>
          </a:p>
        </p:txBody>
      </p:sp>
      <p:sp>
        <p:nvSpPr>
          <p:cNvPr id="22" name="Text Placeholder 2">
            <a:extLst>
              <a:ext uri="{FF2B5EF4-FFF2-40B4-BE49-F238E27FC236}">
                <a16:creationId xmlns:a16="http://schemas.microsoft.com/office/drawing/2014/main" id="{2F9E551C-9DD2-EE4F-9BF7-C1EA87CD5404}"/>
              </a:ext>
            </a:extLst>
          </p:cNvPr>
          <p:cNvSpPr>
            <a:spLocks noGrp="1"/>
          </p:cNvSpPr>
          <p:nvPr>
            <p:ph type="body" idx="14" hasCustomPrompt="1"/>
          </p:nvPr>
        </p:nvSpPr>
        <p:spPr>
          <a:xfrm>
            <a:off x="8162348" y="1473351"/>
            <a:ext cx="3524394" cy="823912"/>
          </a:xfrm>
          <a:solidFill>
            <a:schemeClr val="accent3"/>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3" name="Chart Placeholder 18">
            <a:extLst>
              <a:ext uri="{FF2B5EF4-FFF2-40B4-BE49-F238E27FC236}">
                <a16:creationId xmlns:a16="http://schemas.microsoft.com/office/drawing/2014/main" id="{777D774C-22D5-D641-883D-C87527548202}"/>
              </a:ext>
            </a:extLst>
          </p:cNvPr>
          <p:cNvSpPr>
            <a:spLocks noGrp="1"/>
          </p:cNvSpPr>
          <p:nvPr>
            <p:ph type="chart" sz="quarter" idx="15"/>
          </p:nvPr>
        </p:nvSpPr>
        <p:spPr>
          <a:xfrm>
            <a:off x="8167254" y="2327570"/>
            <a:ext cx="3505632" cy="3478067"/>
          </a:xfrm>
        </p:spPr>
        <p:txBody>
          <a:bodyPr>
            <a:normAutofit/>
          </a:bodyPr>
          <a:lstStyle>
            <a:lvl1pPr>
              <a:defRPr sz="2000"/>
            </a:lvl1pPr>
          </a:lstStyle>
          <a:p>
            <a:endParaRPr lang="en-US" dirty="0"/>
          </a:p>
        </p:txBody>
      </p:sp>
      <p:sp>
        <p:nvSpPr>
          <p:cNvPr id="14" name="Rectangle 13">
            <a:extLst>
              <a:ext uri="{FF2B5EF4-FFF2-40B4-BE49-F238E27FC236}">
                <a16:creationId xmlns:a16="http://schemas.microsoft.com/office/drawing/2014/main" id="{96B695FC-3343-E13F-07AA-3E3E224F0B22}"/>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1588E9-4B38-B860-C4B4-7FD35F838829}"/>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18" name="Picture 17" descr="Graphical user interface, text&#10;&#10;Description automatically generated">
            <a:extLst>
              <a:ext uri="{FF2B5EF4-FFF2-40B4-BE49-F238E27FC236}">
                <a16:creationId xmlns:a16="http://schemas.microsoft.com/office/drawing/2014/main" id="{5C36875B-0961-2FC7-C6C1-4EEA1CA0E1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13" name="Slide Number Placeholder 5">
            <a:extLst>
              <a:ext uri="{FF2B5EF4-FFF2-40B4-BE49-F238E27FC236}">
                <a16:creationId xmlns:a16="http://schemas.microsoft.com/office/drawing/2014/main" id="{9848BE32-4C48-7886-65B3-500E4E9D94B4}"/>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FEAA4F21-35BA-685C-B6CB-9435DF46EEF8}"/>
              </a:ext>
            </a:extLst>
          </p:cNvPr>
          <p:cNvSpPr>
            <a:spLocks noGrp="1"/>
          </p:cNvSpPr>
          <p:nvPr>
            <p:ph type="body" sz="quarter" idx="16"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2298161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Multiple | 3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B461-763A-3249-AA8E-0A42DB24B2E4}"/>
              </a:ext>
            </a:extLst>
          </p:cNvPr>
          <p:cNvSpPr>
            <a:spLocks noGrp="1"/>
          </p:cNvSpPr>
          <p:nvPr>
            <p:ph type="title" hasCustomPrompt="1"/>
          </p:nvPr>
        </p:nvSpPr>
        <p:spPr>
          <a:xfrm>
            <a:off x="556009" y="365126"/>
            <a:ext cx="11110474" cy="826366"/>
          </a:xfrm>
        </p:spPr>
        <p:txBody>
          <a:bodyPr/>
          <a:lstStyle/>
          <a:p>
            <a:r>
              <a:rPr lang="en-US" dirty="0"/>
              <a:t>Content Slide, Multiple | 3 w/ Icons </a:t>
            </a:r>
          </a:p>
        </p:txBody>
      </p:sp>
      <p:sp>
        <p:nvSpPr>
          <p:cNvPr id="3" name="Text Placeholder 2">
            <a:extLst>
              <a:ext uri="{FF2B5EF4-FFF2-40B4-BE49-F238E27FC236}">
                <a16:creationId xmlns:a16="http://schemas.microsoft.com/office/drawing/2014/main" id="{69C98A98-8149-754B-88C5-FB111819101C}"/>
              </a:ext>
            </a:extLst>
          </p:cNvPr>
          <p:cNvSpPr>
            <a:spLocks noGrp="1"/>
          </p:cNvSpPr>
          <p:nvPr>
            <p:ph type="body" idx="1" hasCustomPrompt="1"/>
          </p:nvPr>
        </p:nvSpPr>
        <p:spPr>
          <a:xfrm>
            <a:off x="548843" y="1473351"/>
            <a:ext cx="3524394" cy="823912"/>
          </a:xfrm>
          <a:solidFill>
            <a:schemeClr val="tx2"/>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0" name="Text Placeholder 2">
            <a:extLst>
              <a:ext uri="{FF2B5EF4-FFF2-40B4-BE49-F238E27FC236}">
                <a16:creationId xmlns:a16="http://schemas.microsoft.com/office/drawing/2014/main" id="{8CC9D80F-BF49-A443-8A70-EDC99C1C3A60}"/>
              </a:ext>
            </a:extLst>
          </p:cNvPr>
          <p:cNvSpPr>
            <a:spLocks noGrp="1"/>
          </p:cNvSpPr>
          <p:nvPr>
            <p:ph type="body" idx="12" hasCustomPrompt="1"/>
          </p:nvPr>
        </p:nvSpPr>
        <p:spPr>
          <a:xfrm>
            <a:off x="4352348" y="1473351"/>
            <a:ext cx="3524394" cy="823912"/>
          </a:xfrm>
          <a:solidFill>
            <a:schemeClr val="accent1"/>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2" name="Text Placeholder 2">
            <a:extLst>
              <a:ext uri="{FF2B5EF4-FFF2-40B4-BE49-F238E27FC236}">
                <a16:creationId xmlns:a16="http://schemas.microsoft.com/office/drawing/2014/main" id="{2F9E551C-9DD2-EE4F-9BF7-C1EA87CD5404}"/>
              </a:ext>
            </a:extLst>
          </p:cNvPr>
          <p:cNvSpPr>
            <a:spLocks noGrp="1"/>
          </p:cNvSpPr>
          <p:nvPr>
            <p:ph type="body" idx="14" hasCustomPrompt="1"/>
          </p:nvPr>
        </p:nvSpPr>
        <p:spPr>
          <a:xfrm>
            <a:off x="8162348" y="1473351"/>
            <a:ext cx="3524394" cy="823912"/>
          </a:xfrm>
          <a:solidFill>
            <a:schemeClr val="accent3"/>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5" name="Content Placeholder 4">
            <a:extLst>
              <a:ext uri="{FF2B5EF4-FFF2-40B4-BE49-F238E27FC236}">
                <a16:creationId xmlns:a16="http://schemas.microsoft.com/office/drawing/2014/main" id="{A34035B7-F8FF-AB40-8E3A-606BCCBA8904}"/>
              </a:ext>
            </a:extLst>
          </p:cNvPr>
          <p:cNvSpPr>
            <a:spLocks noGrp="1"/>
          </p:cNvSpPr>
          <p:nvPr>
            <p:ph sz="quarter" idx="16"/>
          </p:nvPr>
        </p:nvSpPr>
        <p:spPr>
          <a:xfrm>
            <a:off x="568758" y="2355850"/>
            <a:ext cx="3490912" cy="3462338"/>
          </a:xfrm>
          <a:noFill/>
          <a:ln>
            <a:noFill/>
          </a:ln>
        </p:spPr>
        <p:txBody>
          <a:bodyPr/>
          <a:lstStyle>
            <a:lvl1pPr>
              <a:buClr>
                <a:schemeClr val="accent5"/>
              </a:buClr>
              <a:defRPr sz="2000"/>
            </a:lvl1pPr>
            <a:lvl2pPr>
              <a:buClr>
                <a:schemeClr val="accent5"/>
              </a:buClr>
              <a:defRPr sz="1800"/>
            </a:lvl2pPr>
            <a:lvl3pPr>
              <a:buClr>
                <a:schemeClr val="accent5"/>
              </a:buClr>
              <a:defRPr sz="1800"/>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a:extLst>
              <a:ext uri="{FF2B5EF4-FFF2-40B4-BE49-F238E27FC236}">
                <a16:creationId xmlns:a16="http://schemas.microsoft.com/office/drawing/2014/main" id="{468B34D0-033F-2B4A-8293-613977C45AF1}"/>
              </a:ext>
            </a:extLst>
          </p:cNvPr>
          <p:cNvSpPr>
            <a:spLocks noGrp="1"/>
          </p:cNvSpPr>
          <p:nvPr>
            <p:ph sz="quarter" idx="17"/>
          </p:nvPr>
        </p:nvSpPr>
        <p:spPr>
          <a:xfrm>
            <a:off x="4357255" y="2355850"/>
            <a:ext cx="3490912" cy="3462338"/>
          </a:xfrm>
          <a:noFill/>
        </p:spPr>
        <p:txBody>
          <a:bodyPr/>
          <a:lstStyle>
            <a:lvl1pPr>
              <a:buClr>
                <a:schemeClr val="accent5"/>
              </a:buClr>
              <a:defRPr sz="2000"/>
            </a:lvl1pPr>
            <a:lvl2pPr>
              <a:buClr>
                <a:schemeClr val="accent5"/>
              </a:buClr>
              <a:defRPr sz="1800"/>
            </a:lvl2pPr>
            <a:lvl3pPr>
              <a:buClr>
                <a:schemeClr val="accent5"/>
              </a:buClr>
              <a:defRPr sz="1800"/>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4">
            <a:extLst>
              <a:ext uri="{FF2B5EF4-FFF2-40B4-BE49-F238E27FC236}">
                <a16:creationId xmlns:a16="http://schemas.microsoft.com/office/drawing/2014/main" id="{CA507C3F-FBC1-CF41-A699-72715DCE56ED}"/>
              </a:ext>
            </a:extLst>
          </p:cNvPr>
          <p:cNvSpPr>
            <a:spLocks noGrp="1"/>
          </p:cNvSpPr>
          <p:nvPr>
            <p:ph sz="quarter" idx="18"/>
          </p:nvPr>
        </p:nvSpPr>
        <p:spPr>
          <a:xfrm>
            <a:off x="8167255" y="2355850"/>
            <a:ext cx="3490912" cy="3462338"/>
          </a:xfrm>
          <a:noFill/>
        </p:spPr>
        <p:txBody>
          <a:bodyPr/>
          <a:lstStyle>
            <a:lvl1pPr>
              <a:buClr>
                <a:schemeClr val="accent5"/>
              </a:buClr>
              <a:defRPr sz="2000"/>
            </a:lvl1pPr>
            <a:lvl2pPr>
              <a:buClr>
                <a:schemeClr val="accent5"/>
              </a:buClr>
              <a:defRPr sz="1800"/>
            </a:lvl2pPr>
            <a:lvl3pPr>
              <a:buClr>
                <a:schemeClr val="accent5"/>
              </a:buClr>
              <a:defRPr sz="1800"/>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Oval 24">
            <a:extLst>
              <a:ext uri="{FF2B5EF4-FFF2-40B4-BE49-F238E27FC236}">
                <a16:creationId xmlns:a16="http://schemas.microsoft.com/office/drawing/2014/main" id="{571C8DD6-ACDF-B946-8BA7-EE4444375977}"/>
              </a:ext>
            </a:extLst>
          </p:cNvPr>
          <p:cNvSpPr/>
          <p:nvPr userDrawn="1"/>
        </p:nvSpPr>
        <p:spPr>
          <a:xfrm>
            <a:off x="4447310" y="1579419"/>
            <a:ext cx="609600" cy="609600"/>
          </a:xfrm>
          <a:prstGeom prst="ellipse">
            <a:avLst/>
          </a:prstGeom>
          <a:solidFill>
            <a:schemeClr val="bg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ED1432-FC31-C941-8397-EB1274D4AC64}"/>
              </a:ext>
            </a:extLst>
          </p:cNvPr>
          <p:cNvSpPr/>
          <p:nvPr userDrawn="1"/>
        </p:nvSpPr>
        <p:spPr>
          <a:xfrm>
            <a:off x="8257310" y="1579419"/>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C98D284-7C56-C241-976C-ABCE93735653}"/>
              </a:ext>
            </a:extLst>
          </p:cNvPr>
          <p:cNvSpPr/>
          <p:nvPr userDrawn="1"/>
        </p:nvSpPr>
        <p:spPr>
          <a:xfrm>
            <a:off x="637310" y="1579419"/>
            <a:ext cx="609600" cy="609600"/>
          </a:xfrm>
          <a:prstGeom prst="ellipse">
            <a:avLst/>
          </a:prstGeom>
          <a:solidFill>
            <a:schemeClr val="bg1"/>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E36AD2-9488-AB98-145D-9ED0BFD9A999}"/>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D0D4B1-03E5-F99E-6207-08F9AFC7327E}"/>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28" name="Picture 27" descr="Graphical user interface, text&#10;&#10;Description automatically generated">
            <a:extLst>
              <a:ext uri="{FF2B5EF4-FFF2-40B4-BE49-F238E27FC236}">
                <a16:creationId xmlns:a16="http://schemas.microsoft.com/office/drawing/2014/main" id="{1A7B8FE5-2050-F91C-A783-18232D14A9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16" name="Slide Number Placeholder 5">
            <a:extLst>
              <a:ext uri="{FF2B5EF4-FFF2-40B4-BE49-F238E27FC236}">
                <a16:creationId xmlns:a16="http://schemas.microsoft.com/office/drawing/2014/main" id="{C31A6013-1C85-DB86-5F64-5C33832C2FD6}"/>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7" name="Text Placeholder 6">
            <a:extLst>
              <a:ext uri="{FF2B5EF4-FFF2-40B4-BE49-F238E27FC236}">
                <a16:creationId xmlns:a16="http://schemas.microsoft.com/office/drawing/2014/main" id="{11C7AFC0-034D-9B93-7AE5-36FC50CD4F25}"/>
              </a:ext>
            </a:extLst>
          </p:cNvPr>
          <p:cNvSpPr>
            <a:spLocks noGrp="1"/>
          </p:cNvSpPr>
          <p:nvPr>
            <p:ph type="body" sz="quarter" idx="19"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3142971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Multip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B461-763A-3249-AA8E-0A42DB24B2E4}"/>
              </a:ext>
            </a:extLst>
          </p:cNvPr>
          <p:cNvSpPr>
            <a:spLocks noGrp="1"/>
          </p:cNvSpPr>
          <p:nvPr>
            <p:ph type="title" hasCustomPrompt="1"/>
          </p:nvPr>
        </p:nvSpPr>
        <p:spPr>
          <a:xfrm>
            <a:off x="556008" y="365126"/>
            <a:ext cx="10937053" cy="826366"/>
          </a:xfrm>
        </p:spPr>
        <p:txBody>
          <a:bodyPr/>
          <a:lstStyle/>
          <a:p>
            <a:r>
              <a:rPr lang="en-US" dirty="0"/>
              <a:t>Content Slide, Multiple | 4 </a:t>
            </a:r>
          </a:p>
        </p:txBody>
      </p:sp>
      <p:sp>
        <p:nvSpPr>
          <p:cNvPr id="3" name="Text Placeholder 2">
            <a:extLst>
              <a:ext uri="{FF2B5EF4-FFF2-40B4-BE49-F238E27FC236}">
                <a16:creationId xmlns:a16="http://schemas.microsoft.com/office/drawing/2014/main" id="{69C98A98-8149-754B-88C5-FB111819101C}"/>
              </a:ext>
            </a:extLst>
          </p:cNvPr>
          <p:cNvSpPr>
            <a:spLocks noGrp="1"/>
          </p:cNvSpPr>
          <p:nvPr>
            <p:ph type="body" idx="1" hasCustomPrompt="1"/>
          </p:nvPr>
        </p:nvSpPr>
        <p:spPr>
          <a:xfrm>
            <a:off x="548844" y="1404072"/>
            <a:ext cx="2591172" cy="823912"/>
          </a:xfrm>
          <a:solidFill>
            <a:schemeClr val="tx2"/>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2" name="Text Placeholder 2">
            <a:extLst>
              <a:ext uri="{FF2B5EF4-FFF2-40B4-BE49-F238E27FC236}">
                <a16:creationId xmlns:a16="http://schemas.microsoft.com/office/drawing/2014/main" id="{6E1DFE3B-895C-9647-88CC-AFB74354FBE3}"/>
              </a:ext>
            </a:extLst>
          </p:cNvPr>
          <p:cNvSpPr>
            <a:spLocks noGrp="1"/>
          </p:cNvSpPr>
          <p:nvPr>
            <p:ph type="body" idx="12" hasCustomPrompt="1"/>
          </p:nvPr>
        </p:nvSpPr>
        <p:spPr>
          <a:xfrm>
            <a:off x="3347895" y="1404072"/>
            <a:ext cx="2591172" cy="823912"/>
          </a:xfrm>
          <a:solidFill>
            <a:schemeClr val="accent1"/>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4" name="Text Placeholder 2">
            <a:extLst>
              <a:ext uri="{FF2B5EF4-FFF2-40B4-BE49-F238E27FC236}">
                <a16:creationId xmlns:a16="http://schemas.microsoft.com/office/drawing/2014/main" id="{5AE9EC57-7E20-0A48-915D-10F7DA2B0589}"/>
              </a:ext>
            </a:extLst>
          </p:cNvPr>
          <p:cNvSpPr>
            <a:spLocks noGrp="1"/>
          </p:cNvSpPr>
          <p:nvPr>
            <p:ph type="body" idx="14" hasCustomPrompt="1"/>
          </p:nvPr>
        </p:nvSpPr>
        <p:spPr>
          <a:xfrm>
            <a:off x="6139585" y="1404072"/>
            <a:ext cx="2591172" cy="823912"/>
          </a:xfrm>
          <a:solidFill>
            <a:schemeClr val="accent3"/>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7" name="Text Placeholder 2">
            <a:extLst>
              <a:ext uri="{FF2B5EF4-FFF2-40B4-BE49-F238E27FC236}">
                <a16:creationId xmlns:a16="http://schemas.microsoft.com/office/drawing/2014/main" id="{3E84EBB2-C7C1-C54D-B2EE-F37B8E9C8455}"/>
              </a:ext>
            </a:extLst>
          </p:cNvPr>
          <p:cNvSpPr>
            <a:spLocks noGrp="1"/>
          </p:cNvSpPr>
          <p:nvPr>
            <p:ph type="body" idx="16" hasCustomPrompt="1"/>
          </p:nvPr>
        </p:nvSpPr>
        <p:spPr>
          <a:xfrm>
            <a:off x="8938205" y="1404072"/>
            <a:ext cx="2591172" cy="823912"/>
          </a:xfrm>
          <a:solidFill>
            <a:schemeClr val="accent5"/>
          </a:solidFill>
        </p:spPr>
        <p:txBody>
          <a:bodyPr lIns="18288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8" name="Content Placeholder 7">
            <a:extLst>
              <a:ext uri="{FF2B5EF4-FFF2-40B4-BE49-F238E27FC236}">
                <a16:creationId xmlns:a16="http://schemas.microsoft.com/office/drawing/2014/main" id="{7E1B3E56-2C22-234A-8413-F49B40F0E20A}"/>
              </a:ext>
            </a:extLst>
          </p:cNvPr>
          <p:cNvSpPr>
            <a:spLocks noGrp="1"/>
          </p:cNvSpPr>
          <p:nvPr>
            <p:ph sz="quarter" idx="18"/>
          </p:nvPr>
        </p:nvSpPr>
        <p:spPr>
          <a:xfrm>
            <a:off x="568325"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Content Placeholder 7">
            <a:extLst>
              <a:ext uri="{FF2B5EF4-FFF2-40B4-BE49-F238E27FC236}">
                <a16:creationId xmlns:a16="http://schemas.microsoft.com/office/drawing/2014/main" id="{3387237D-044D-7F40-ABB5-D465094964C1}"/>
              </a:ext>
            </a:extLst>
          </p:cNvPr>
          <p:cNvSpPr>
            <a:spLocks noGrp="1"/>
          </p:cNvSpPr>
          <p:nvPr>
            <p:ph sz="quarter" idx="19"/>
          </p:nvPr>
        </p:nvSpPr>
        <p:spPr>
          <a:xfrm>
            <a:off x="3352800"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7">
            <a:extLst>
              <a:ext uri="{FF2B5EF4-FFF2-40B4-BE49-F238E27FC236}">
                <a16:creationId xmlns:a16="http://schemas.microsoft.com/office/drawing/2014/main" id="{161A5058-98DC-104E-895A-ED59C73FD87F}"/>
              </a:ext>
            </a:extLst>
          </p:cNvPr>
          <p:cNvSpPr>
            <a:spLocks noGrp="1"/>
          </p:cNvSpPr>
          <p:nvPr>
            <p:ph sz="quarter" idx="20"/>
          </p:nvPr>
        </p:nvSpPr>
        <p:spPr>
          <a:xfrm>
            <a:off x="6158345"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Content Placeholder 7">
            <a:extLst>
              <a:ext uri="{FF2B5EF4-FFF2-40B4-BE49-F238E27FC236}">
                <a16:creationId xmlns:a16="http://schemas.microsoft.com/office/drawing/2014/main" id="{98EB76D5-0BC2-6A41-A24A-8C3CE8EF826D}"/>
              </a:ext>
            </a:extLst>
          </p:cNvPr>
          <p:cNvSpPr>
            <a:spLocks noGrp="1"/>
          </p:cNvSpPr>
          <p:nvPr>
            <p:ph sz="quarter" idx="21"/>
          </p:nvPr>
        </p:nvSpPr>
        <p:spPr>
          <a:xfrm>
            <a:off x="8943110"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3752022-D63A-DD9B-DB53-3676343DD981}"/>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721D2EA-BF4A-229F-3676-E984792A9C51}"/>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22" name="Picture 21" descr="Graphical user interface, text&#10;&#10;Description automatically generated">
            <a:extLst>
              <a:ext uri="{FF2B5EF4-FFF2-40B4-BE49-F238E27FC236}">
                <a16:creationId xmlns:a16="http://schemas.microsoft.com/office/drawing/2014/main" id="{3D930ABD-4E4F-FA5B-C233-1B5E7D6556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15" name="Slide Number Placeholder 5">
            <a:extLst>
              <a:ext uri="{FF2B5EF4-FFF2-40B4-BE49-F238E27FC236}">
                <a16:creationId xmlns:a16="http://schemas.microsoft.com/office/drawing/2014/main" id="{229A7415-940F-F640-D0F0-7EFC95B71C9D}"/>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6" name="Text Placeholder 6">
            <a:extLst>
              <a:ext uri="{FF2B5EF4-FFF2-40B4-BE49-F238E27FC236}">
                <a16:creationId xmlns:a16="http://schemas.microsoft.com/office/drawing/2014/main" id="{4B2FB9D3-7AA8-C3EA-4FF7-E1BCFE99BAFB}"/>
              </a:ext>
            </a:extLst>
          </p:cNvPr>
          <p:cNvSpPr>
            <a:spLocks noGrp="1"/>
          </p:cNvSpPr>
          <p:nvPr>
            <p:ph type="body" sz="quarter" idx="2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1991796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Multiple | 4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B461-763A-3249-AA8E-0A42DB24B2E4}"/>
              </a:ext>
            </a:extLst>
          </p:cNvPr>
          <p:cNvSpPr>
            <a:spLocks noGrp="1"/>
          </p:cNvSpPr>
          <p:nvPr>
            <p:ph type="title" hasCustomPrompt="1"/>
          </p:nvPr>
        </p:nvSpPr>
        <p:spPr>
          <a:xfrm>
            <a:off x="556008" y="365126"/>
            <a:ext cx="10937053" cy="826366"/>
          </a:xfrm>
        </p:spPr>
        <p:txBody>
          <a:bodyPr/>
          <a:lstStyle/>
          <a:p>
            <a:r>
              <a:rPr lang="en-US" dirty="0"/>
              <a:t>Content Slide, Multiple | 4 </a:t>
            </a:r>
          </a:p>
        </p:txBody>
      </p:sp>
      <p:sp>
        <p:nvSpPr>
          <p:cNvPr id="3" name="Text Placeholder 2">
            <a:extLst>
              <a:ext uri="{FF2B5EF4-FFF2-40B4-BE49-F238E27FC236}">
                <a16:creationId xmlns:a16="http://schemas.microsoft.com/office/drawing/2014/main" id="{69C98A98-8149-754B-88C5-FB111819101C}"/>
              </a:ext>
            </a:extLst>
          </p:cNvPr>
          <p:cNvSpPr>
            <a:spLocks noGrp="1"/>
          </p:cNvSpPr>
          <p:nvPr>
            <p:ph type="body" idx="1" hasCustomPrompt="1"/>
          </p:nvPr>
        </p:nvSpPr>
        <p:spPr>
          <a:xfrm>
            <a:off x="548844" y="1404072"/>
            <a:ext cx="2591172" cy="823912"/>
          </a:xfrm>
          <a:solidFill>
            <a:schemeClr val="tx2"/>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2" name="Text Placeholder 2">
            <a:extLst>
              <a:ext uri="{FF2B5EF4-FFF2-40B4-BE49-F238E27FC236}">
                <a16:creationId xmlns:a16="http://schemas.microsoft.com/office/drawing/2014/main" id="{6E1DFE3B-895C-9647-88CC-AFB74354FBE3}"/>
              </a:ext>
            </a:extLst>
          </p:cNvPr>
          <p:cNvSpPr>
            <a:spLocks noGrp="1"/>
          </p:cNvSpPr>
          <p:nvPr>
            <p:ph type="body" idx="12" hasCustomPrompt="1"/>
          </p:nvPr>
        </p:nvSpPr>
        <p:spPr>
          <a:xfrm>
            <a:off x="3347895" y="1404072"/>
            <a:ext cx="2591172" cy="823912"/>
          </a:xfrm>
          <a:solidFill>
            <a:schemeClr val="accent1"/>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4" name="Text Placeholder 2">
            <a:extLst>
              <a:ext uri="{FF2B5EF4-FFF2-40B4-BE49-F238E27FC236}">
                <a16:creationId xmlns:a16="http://schemas.microsoft.com/office/drawing/2014/main" id="{5AE9EC57-7E20-0A48-915D-10F7DA2B0589}"/>
              </a:ext>
            </a:extLst>
          </p:cNvPr>
          <p:cNvSpPr>
            <a:spLocks noGrp="1"/>
          </p:cNvSpPr>
          <p:nvPr>
            <p:ph type="body" idx="14" hasCustomPrompt="1"/>
          </p:nvPr>
        </p:nvSpPr>
        <p:spPr>
          <a:xfrm>
            <a:off x="6139585" y="1404072"/>
            <a:ext cx="2591172" cy="823912"/>
          </a:xfrm>
          <a:solidFill>
            <a:schemeClr val="accent3"/>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7" name="Text Placeholder 2">
            <a:extLst>
              <a:ext uri="{FF2B5EF4-FFF2-40B4-BE49-F238E27FC236}">
                <a16:creationId xmlns:a16="http://schemas.microsoft.com/office/drawing/2014/main" id="{3E84EBB2-C7C1-C54D-B2EE-F37B8E9C8455}"/>
              </a:ext>
            </a:extLst>
          </p:cNvPr>
          <p:cNvSpPr>
            <a:spLocks noGrp="1"/>
          </p:cNvSpPr>
          <p:nvPr>
            <p:ph type="body" idx="16" hasCustomPrompt="1"/>
          </p:nvPr>
        </p:nvSpPr>
        <p:spPr>
          <a:xfrm>
            <a:off x="8938205" y="1404072"/>
            <a:ext cx="2591172" cy="823912"/>
          </a:xfrm>
          <a:solidFill>
            <a:schemeClr val="accent5"/>
          </a:solidFill>
        </p:spPr>
        <p:txBody>
          <a:bodyPr lIns="822960" anchor="ctr" anchorCtr="0">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8" name="Content Placeholder 7">
            <a:extLst>
              <a:ext uri="{FF2B5EF4-FFF2-40B4-BE49-F238E27FC236}">
                <a16:creationId xmlns:a16="http://schemas.microsoft.com/office/drawing/2014/main" id="{7E1B3E56-2C22-234A-8413-F49B40F0E20A}"/>
              </a:ext>
            </a:extLst>
          </p:cNvPr>
          <p:cNvSpPr>
            <a:spLocks noGrp="1"/>
          </p:cNvSpPr>
          <p:nvPr>
            <p:ph sz="quarter" idx="18"/>
          </p:nvPr>
        </p:nvSpPr>
        <p:spPr>
          <a:xfrm>
            <a:off x="568325"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Content Placeholder 7">
            <a:extLst>
              <a:ext uri="{FF2B5EF4-FFF2-40B4-BE49-F238E27FC236}">
                <a16:creationId xmlns:a16="http://schemas.microsoft.com/office/drawing/2014/main" id="{3387237D-044D-7F40-ABB5-D465094964C1}"/>
              </a:ext>
            </a:extLst>
          </p:cNvPr>
          <p:cNvSpPr>
            <a:spLocks noGrp="1"/>
          </p:cNvSpPr>
          <p:nvPr>
            <p:ph sz="quarter" idx="19"/>
          </p:nvPr>
        </p:nvSpPr>
        <p:spPr>
          <a:xfrm>
            <a:off x="3352800"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7">
            <a:extLst>
              <a:ext uri="{FF2B5EF4-FFF2-40B4-BE49-F238E27FC236}">
                <a16:creationId xmlns:a16="http://schemas.microsoft.com/office/drawing/2014/main" id="{161A5058-98DC-104E-895A-ED59C73FD87F}"/>
              </a:ext>
            </a:extLst>
          </p:cNvPr>
          <p:cNvSpPr>
            <a:spLocks noGrp="1"/>
          </p:cNvSpPr>
          <p:nvPr>
            <p:ph sz="quarter" idx="20"/>
          </p:nvPr>
        </p:nvSpPr>
        <p:spPr>
          <a:xfrm>
            <a:off x="6158345"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Content Placeholder 7">
            <a:extLst>
              <a:ext uri="{FF2B5EF4-FFF2-40B4-BE49-F238E27FC236}">
                <a16:creationId xmlns:a16="http://schemas.microsoft.com/office/drawing/2014/main" id="{98EB76D5-0BC2-6A41-A24A-8C3CE8EF826D}"/>
              </a:ext>
            </a:extLst>
          </p:cNvPr>
          <p:cNvSpPr>
            <a:spLocks noGrp="1"/>
          </p:cNvSpPr>
          <p:nvPr>
            <p:ph sz="quarter" idx="21"/>
          </p:nvPr>
        </p:nvSpPr>
        <p:spPr>
          <a:xfrm>
            <a:off x="8943110" y="2271713"/>
            <a:ext cx="2562225" cy="3352800"/>
          </a:xfrm>
          <a:noFill/>
        </p:spPr>
        <p:txBody>
          <a:bodyPr/>
          <a:lstStyle>
            <a:lvl1pPr>
              <a:buClr>
                <a:schemeClr val="accent5"/>
              </a:buClr>
              <a:defRPr sz="2000"/>
            </a:lvl1pPr>
            <a:lvl2pPr>
              <a:buClr>
                <a:schemeClr val="accent5"/>
              </a:buClr>
              <a:defRPr sz="2000"/>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val 20">
            <a:extLst>
              <a:ext uri="{FF2B5EF4-FFF2-40B4-BE49-F238E27FC236}">
                <a16:creationId xmlns:a16="http://schemas.microsoft.com/office/drawing/2014/main" id="{DA71716B-6A0A-6542-87E2-13C7A11D8E2E}"/>
              </a:ext>
            </a:extLst>
          </p:cNvPr>
          <p:cNvSpPr/>
          <p:nvPr userDrawn="1"/>
        </p:nvSpPr>
        <p:spPr>
          <a:xfrm>
            <a:off x="637310" y="1510144"/>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B4451C-2440-0E4A-8878-CC440CEE005D}"/>
              </a:ext>
            </a:extLst>
          </p:cNvPr>
          <p:cNvSpPr/>
          <p:nvPr userDrawn="1"/>
        </p:nvSpPr>
        <p:spPr>
          <a:xfrm>
            <a:off x="3429000" y="1510144"/>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6EE2B23-EEC7-F143-BEF3-DC005A1510C2}"/>
              </a:ext>
            </a:extLst>
          </p:cNvPr>
          <p:cNvSpPr/>
          <p:nvPr userDrawn="1"/>
        </p:nvSpPr>
        <p:spPr>
          <a:xfrm>
            <a:off x="6248400" y="1510144"/>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5C1E30-4B11-5647-B200-881B5EDB1D56}"/>
              </a:ext>
            </a:extLst>
          </p:cNvPr>
          <p:cNvSpPr/>
          <p:nvPr userDrawn="1"/>
        </p:nvSpPr>
        <p:spPr>
          <a:xfrm>
            <a:off x="9053945" y="1510144"/>
            <a:ext cx="609600" cy="609600"/>
          </a:xfrm>
          <a:prstGeom prst="ellipse">
            <a:avLst/>
          </a:prstGeom>
          <a:solidFill>
            <a:schemeClr val="bg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A10C56C-48EB-4FD3-BF9E-B7DF73D54CAE}"/>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37FE28F-0873-4E59-8F3D-E3126F602410}"/>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26" name="Picture 25" descr="Graphical user interface, text&#10;&#10;Description automatically generated">
            <a:extLst>
              <a:ext uri="{FF2B5EF4-FFF2-40B4-BE49-F238E27FC236}">
                <a16:creationId xmlns:a16="http://schemas.microsoft.com/office/drawing/2014/main" id="{67647F7B-C569-A9A0-6C14-3FF2F948DB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19" name="Slide Number Placeholder 5">
            <a:extLst>
              <a:ext uri="{FF2B5EF4-FFF2-40B4-BE49-F238E27FC236}">
                <a16:creationId xmlns:a16="http://schemas.microsoft.com/office/drawing/2014/main" id="{CB1F48E2-F5AC-3E46-3B33-2B50546A9A79}"/>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20" name="Text Placeholder 6">
            <a:extLst>
              <a:ext uri="{FF2B5EF4-FFF2-40B4-BE49-F238E27FC236}">
                <a16:creationId xmlns:a16="http://schemas.microsoft.com/office/drawing/2014/main" id="{1FB8455F-7F9C-D322-960B-3B1FA44EF4F6}"/>
              </a:ext>
            </a:extLst>
          </p:cNvPr>
          <p:cNvSpPr>
            <a:spLocks noGrp="1"/>
          </p:cNvSpPr>
          <p:nvPr>
            <p:ph type="body" sz="quarter" idx="2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91887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Image, Graphic, Tab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AA7A49-FDEE-0B40-94A6-39C5CE1D4D34}"/>
              </a:ext>
            </a:extLst>
          </p:cNvPr>
          <p:cNvSpPr>
            <a:spLocks noGrp="1"/>
          </p:cNvSpPr>
          <p:nvPr>
            <p:ph type="title" hasCustomPrompt="1"/>
          </p:nvPr>
        </p:nvSpPr>
        <p:spPr>
          <a:xfrm>
            <a:off x="585951" y="349361"/>
            <a:ext cx="11064766" cy="687820"/>
          </a:xfrm>
        </p:spPr>
        <p:txBody>
          <a:bodyPr/>
          <a:lstStyle/>
          <a:p>
            <a:r>
              <a:rPr lang="en-US" dirty="0"/>
              <a:t>Content Slide | Image, Graphic, Table</a:t>
            </a:r>
          </a:p>
        </p:txBody>
      </p:sp>
      <p:sp>
        <p:nvSpPr>
          <p:cNvPr id="16" name="Content Placeholder 15">
            <a:extLst>
              <a:ext uri="{FF2B5EF4-FFF2-40B4-BE49-F238E27FC236}">
                <a16:creationId xmlns:a16="http://schemas.microsoft.com/office/drawing/2014/main" id="{5443EBC6-84DB-1F4F-9089-7ACA5EC12713}"/>
              </a:ext>
            </a:extLst>
          </p:cNvPr>
          <p:cNvSpPr>
            <a:spLocks noGrp="1"/>
          </p:cNvSpPr>
          <p:nvPr>
            <p:ph sz="quarter" idx="10"/>
          </p:nvPr>
        </p:nvSpPr>
        <p:spPr>
          <a:xfrm>
            <a:off x="567559" y="1441450"/>
            <a:ext cx="11083158" cy="4529138"/>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662D7ADE-25E1-8CDB-FD67-69E843B6AE7D}"/>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B9837F-A484-1908-6CA0-6542020E0FFF}"/>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FADB46B6-4671-EDB6-CD3D-05E45FC39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8" name="Slide Number Placeholder 5">
            <a:extLst>
              <a:ext uri="{FF2B5EF4-FFF2-40B4-BE49-F238E27FC236}">
                <a16:creationId xmlns:a16="http://schemas.microsoft.com/office/drawing/2014/main" id="{170E560D-AB95-C220-86C9-10517F679A74}"/>
              </a:ext>
            </a:extLst>
          </p:cNvPr>
          <p:cNvSpPr txBox="1">
            <a:spLocks/>
          </p:cNvSpPr>
          <p:nvPr userDrawn="1"/>
        </p:nvSpPr>
        <p:spPr>
          <a:xfrm>
            <a:off x="11247120" y="6370545"/>
            <a:ext cx="5266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4"/>
                </a:solidFill>
                <a:latin typeface="Arial" panose="020B0604020202020204" pitchFamily="34" charset="0"/>
                <a:cs typeface="Arial" panose="020B0604020202020204" pitchFamily="34" charset="0"/>
              </a:rPr>
              <a:t>|</a:t>
            </a:r>
            <a:r>
              <a:rPr lang="en-US" dirty="0">
                <a:solidFill>
                  <a:srgbClr val="0C2554"/>
                </a:solidFill>
                <a:latin typeface="Arial" panose="020B0604020202020204" pitchFamily="34" charset="0"/>
                <a:cs typeface="Arial" panose="020B0604020202020204" pitchFamily="34" charset="0"/>
              </a:rPr>
              <a:t> </a:t>
            </a:r>
            <a:fld id="{64923101-E8F5-E74A-8797-A297753598E4}"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12" name="Text Placeholder 6">
            <a:extLst>
              <a:ext uri="{FF2B5EF4-FFF2-40B4-BE49-F238E27FC236}">
                <a16:creationId xmlns:a16="http://schemas.microsoft.com/office/drawing/2014/main" id="{A1771C0F-C56E-4E69-6C59-D4F4ED926014}"/>
              </a:ext>
            </a:extLst>
          </p:cNvPr>
          <p:cNvSpPr>
            <a:spLocks noGrp="1"/>
          </p:cNvSpPr>
          <p:nvPr>
            <p:ph type="body" sz="quarter" idx="12" hasCustomPrompt="1"/>
          </p:nvPr>
        </p:nvSpPr>
        <p:spPr>
          <a:xfrm>
            <a:off x="7955915" y="6451283"/>
            <a:ext cx="3443288" cy="325437"/>
          </a:xfrm>
          <a:ln>
            <a:noFill/>
          </a:ln>
        </p:spPr>
        <p:txBody>
          <a:bodyPr>
            <a:normAutofit/>
          </a:bodyPr>
          <a:lstStyle>
            <a:lvl1pPr marL="0" indent="0" algn="r">
              <a:buNone/>
              <a:defRPr sz="1200">
                <a:solidFill>
                  <a:schemeClr val="bg1"/>
                </a:solidFill>
              </a:defRPr>
            </a:lvl1pPr>
          </a:lstStyle>
          <a:p>
            <a:pPr lvl="0"/>
            <a:r>
              <a:rPr lang="en-US" dirty="0"/>
              <a:t>NINR PRESENTATION TITLE</a:t>
            </a:r>
          </a:p>
        </p:txBody>
      </p:sp>
    </p:spTree>
    <p:extLst>
      <p:ext uri="{BB962C8B-B14F-4D97-AF65-F5344CB8AC3E}">
        <p14:creationId xmlns:p14="http://schemas.microsoft.com/office/powerpoint/2010/main" val="145850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101" b="1">
                <a:solidFill>
                  <a:schemeClr val="tx1">
                    <a:lumMod val="65000"/>
                    <a:lumOff val="35000"/>
                  </a:schemeClr>
                </a:solidFill>
              </a:defRPr>
            </a:lvl1pPr>
            <a:lvl2pPr marL="264961" indent="0">
              <a:buNone/>
              <a:defRPr sz="1101" b="1"/>
            </a:lvl2pPr>
            <a:lvl3pPr marL="529922" indent="0">
              <a:buNone/>
              <a:defRPr sz="1043" b="1"/>
            </a:lvl3pPr>
            <a:lvl4pPr marL="794883" indent="0">
              <a:buNone/>
              <a:defRPr sz="927" b="1"/>
            </a:lvl4pPr>
            <a:lvl5pPr marL="1059844" indent="0">
              <a:buNone/>
              <a:defRPr sz="927" b="1"/>
            </a:lvl5pPr>
            <a:lvl6pPr marL="1324806" indent="0">
              <a:buNone/>
              <a:defRPr sz="927" b="1"/>
            </a:lvl6pPr>
            <a:lvl7pPr marL="1589767" indent="0">
              <a:buNone/>
              <a:defRPr sz="927" b="1"/>
            </a:lvl7pPr>
            <a:lvl8pPr marL="1854728" indent="0">
              <a:buNone/>
              <a:defRPr sz="927" b="1"/>
            </a:lvl8pPr>
            <a:lvl9pPr marL="2119689" indent="0">
              <a:buNone/>
              <a:defRPr sz="927"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101"/>
            </a:lvl1pPr>
            <a:lvl2pPr>
              <a:defRPr sz="985"/>
            </a:lvl2pPr>
            <a:lvl3pPr>
              <a:defRPr sz="869"/>
            </a:lvl3pPr>
            <a:lvl4pPr>
              <a:defRPr sz="753"/>
            </a:lvl4pPr>
            <a:lvl5pPr>
              <a:defRPr sz="753"/>
            </a:lvl5pPr>
            <a:lvl6pPr>
              <a:defRPr sz="753"/>
            </a:lvl6pPr>
            <a:lvl7pPr>
              <a:defRPr sz="753"/>
            </a:lvl7pPr>
            <a:lvl8pPr>
              <a:defRPr sz="753"/>
            </a:lvl8pPr>
            <a:lvl9pPr>
              <a:defRPr sz="7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101" b="1">
                <a:solidFill>
                  <a:schemeClr val="tx1">
                    <a:lumMod val="65000"/>
                    <a:lumOff val="35000"/>
                  </a:schemeClr>
                </a:solidFill>
              </a:defRPr>
            </a:lvl1pPr>
            <a:lvl2pPr marL="264961" indent="0">
              <a:buNone/>
              <a:defRPr sz="1101" b="1"/>
            </a:lvl2pPr>
            <a:lvl3pPr marL="529922" indent="0">
              <a:buNone/>
              <a:defRPr sz="1043" b="1"/>
            </a:lvl3pPr>
            <a:lvl4pPr marL="794883" indent="0">
              <a:buNone/>
              <a:defRPr sz="927" b="1"/>
            </a:lvl4pPr>
            <a:lvl5pPr marL="1059844" indent="0">
              <a:buNone/>
              <a:defRPr sz="927" b="1"/>
            </a:lvl5pPr>
            <a:lvl6pPr marL="1324806" indent="0">
              <a:buNone/>
              <a:defRPr sz="927" b="1"/>
            </a:lvl6pPr>
            <a:lvl7pPr marL="1589767" indent="0">
              <a:buNone/>
              <a:defRPr sz="927" b="1"/>
            </a:lvl7pPr>
            <a:lvl8pPr marL="1854728" indent="0">
              <a:buNone/>
              <a:defRPr sz="927" b="1"/>
            </a:lvl8pPr>
            <a:lvl9pPr marL="2119689" indent="0">
              <a:buNone/>
              <a:defRPr sz="927"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101"/>
            </a:lvl1pPr>
            <a:lvl2pPr>
              <a:defRPr sz="985"/>
            </a:lvl2pPr>
            <a:lvl3pPr>
              <a:defRPr sz="869"/>
            </a:lvl3pPr>
            <a:lvl4pPr>
              <a:defRPr sz="753"/>
            </a:lvl4pPr>
            <a:lvl5pPr>
              <a:defRPr sz="753"/>
            </a:lvl5pPr>
            <a:lvl6pPr>
              <a:defRPr sz="753"/>
            </a:lvl6pPr>
            <a:lvl7pPr>
              <a:defRPr sz="753"/>
            </a:lvl7pPr>
            <a:lvl8pPr>
              <a:defRPr sz="753"/>
            </a:lvl8pPr>
            <a:lvl9pPr>
              <a:defRPr sz="7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3EE1297-131D-49C1-A435-7332C928CA9B}" type="datetime1">
              <a:rPr lang="en-US" smtClean="0"/>
              <a:t>6/19/2023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2861534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89702-BC92-FB4B-6CFA-7110F629045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8203" b="603"/>
          <a:stretch/>
        </p:blipFill>
        <p:spPr>
          <a:xfrm>
            <a:off x="-483234" y="0"/>
            <a:ext cx="12848654" cy="4729654"/>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EFFD2C64-7462-754A-8AAA-A66A86CBA7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68987" y="5985548"/>
            <a:ext cx="2705100" cy="635000"/>
          </a:xfrm>
          <a:prstGeom prst="rect">
            <a:avLst/>
          </a:prstGeom>
        </p:spPr>
      </p:pic>
      <p:sp>
        <p:nvSpPr>
          <p:cNvPr id="8" name="Text Placeholder 17">
            <a:extLst>
              <a:ext uri="{FF2B5EF4-FFF2-40B4-BE49-F238E27FC236}">
                <a16:creationId xmlns:a16="http://schemas.microsoft.com/office/drawing/2014/main" id="{AAE20685-7BD3-55CD-8247-F303048B365A}"/>
              </a:ext>
            </a:extLst>
          </p:cNvPr>
          <p:cNvSpPr>
            <a:spLocks noGrp="1"/>
          </p:cNvSpPr>
          <p:nvPr>
            <p:ph type="body" sz="quarter" idx="11" hasCustomPrompt="1"/>
          </p:nvPr>
        </p:nvSpPr>
        <p:spPr>
          <a:xfrm>
            <a:off x="0" y="2843823"/>
            <a:ext cx="7937500" cy="1051283"/>
          </a:xfrm>
          <a:solidFill>
            <a:schemeClr val="accent1"/>
          </a:solidFill>
        </p:spPr>
        <p:txBody>
          <a:bodyPr lIns="822960" tIns="274320" rIns="91440" bIns="0">
            <a:normAutofit/>
          </a:bodyPr>
          <a:lstStyle>
            <a:lvl1pPr marL="0" indent="0">
              <a:buNone/>
              <a:defRPr sz="4800" b="1">
                <a:solidFill>
                  <a:schemeClr val="bg1"/>
                </a:solidFill>
              </a:defRPr>
            </a:lvl1pPr>
          </a:lstStyle>
          <a:p>
            <a:pPr lvl="0"/>
            <a:r>
              <a:rPr lang="en-US" dirty="0"/>
              <a:t>THANK YOU!</a:t>
            </a:r>
          </a:p>
        </p:txBody>
      </p:sp>
      <p:sp>
        <p:nvSpPr>
          <p:cNvPr id="10" name="Text Placeholder 19">
            <a:extLst>
              <a:ext uri="{FF2B5EF4-FFF2-40B4-BE49-F238E27FC236}">
                <a16:creationId xmlns:a16="http://schemas.microsoft.com/office/drawing/2014/main" id="{2707006D-61FE-9357-FF3A-BC1D7C512820}"/>
              </a:ext>
            </a:extLst>
          </p:cNvPr>
          <p:cNvSpPr>
            <a:spLocks noGrp="1"/>
          </p:cNvSpPr>
          <p:nvPr>
            <p:ph type="body" sz="quarter" idx="12" hasCustomPrompt="1"/>
          </p:nvPr>
        </p:nvSpPr>
        <p:spPr>
          <a:xfrm>
            <a:off x="1720" y="3894271"/>
            <a:ext cx="7934369" cy="800978"/>
          </a:xfrm>
          <a:solidFill>
            <a:srgbClr val="D2262D"/>
          </a:solidFill>
        </p:spPr>
        <p:txBody>
          <a:bodyPr lIns="822960" tIns="182880" rIns="91440" bIns="0"/>
          <a:lstStyle>
            <a:lvl1pPr marL="0" indent="0">
              <a:buNone/>
              <a:defRPr>
                <a:solidFill>
                  <a:schemeClr val="bg1"/>
                </a:solidFill>
              </a:defRPr>
            </a:lvl1pPr>
          </a:lstStyle>
          <a:p>
            <a:pPr lvl="0"/>
            <a:r>
              <a:rPr lang="en-US" dirty="0"/>
              <a:t>Contact Info</a:t>
            </a:r>
          </a:p>
        </p:txBody>
      </p:sp>
    </p:spTree>
    <p:extLst>
      <p:ext uri="{BB962C8B-B14F-4D97-AF65-F5344CB8AC3E}">
        <p14:creationId xmlns:p14="http://schemas.microsoft.com/office/powerpoint/2010/main" val="1385726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Slide | Image, Graphic, Tab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AA7A49-FDEE-0B40-94A6-39C5CE1D4D34}"/>
              </a:ext>
            </a:extLst>
          </p:cNvPr>
          <p:cNvSpPr>
            <a:spLocks noGrp="1"/>
          </p:cNvSpPr>
          <p:nvPr>
            <p:ph type="title" hasCustomPrompt="1"/>
          </p:nvPr>
        </p:nvSpPr>
        <p:spPr>
          <a:xfrm>
            <a:off x="585951" y="349361"/>
            <a:ext cx="11064766" cy="687820"/>
          </a:xfrm>
        </p:spPr>
        <p:txBody>
          <a:bodyPr/>
          <a:lstStyle/>
          <a:p>
            <a:r>
              <a:rPr lang="en-US"/>
              <a:t>Content Slide | Image, Graphic, Table</a:t>
            </a:r>
          </a:p>
        </p:txBody>
      </p:sp>
      <p:sp>
        <p:nvSpPr>
          <p:cNvPr id="16" name="Content Placeholder 15">
            <a:extLst>
              <a:ext uri="{FF2B5EF4-FFF2-40B4-BE49-F238E27FC236}">
                <a16:creationId xmlns:a16="http://schemas.microsoft.com/office/drawing/2014/main" id="{5443EBC6-84DB-1F4F-9089-7ACA5EC12713}"/>
              </a:ext>
            </a:extLst>
          </p:cNvPr>
          <p:cNvSpPr>
            <a:spLocks noGrp="1"/>
          </p:cNvSpPr>
          <p:nvPr>
            <p:ph sz="quarter" idx="10"/>
          </p:nvPr>
        </p:nvSpPr>
        <p:spPr>
          <a:xfrm>
            <a:off x="567559" y="1441450"/>
            <a:ext cx="11083158" cy="4529138"/>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62D7ADE-25E1-8CDB-FD67-69E843B6AE7D}"/>
              </a:ext>
            </a:extLst>
          </p:cNvPr>
          <p:cNvSpPr/>
          <p:nvPr userDrawn="1"/>
        </p:nvSpPr>
        <p:spPr>
          <a:xfrm>
            <a:off x="0" y="6210300"/>
            <a:ext cx="12192000" cy="64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DB9837F-A484-1908-6CA0-6542020E0FFF}"/>
              </a:ext>
            </a:extLst>
          </p:cNvPr>
          <p:cNvPicPr>
            <a:picLocks noChangeAspect="1"/>
          </p:cNvPicPr>
          <p:nvPr userDrawn="1"/>
        </p:nvPicPr>
        <p:blipFill>
          <a:blip r:embed="rId2">
            <a:alphaModFix amt="35000"/>
          </a:blip>
          <a:srcRect/>
          <a:stretch/>
        </p:blipFill>
        <p:spPr>
          <a:xfrm>
            <a:off x="5886450" y="6210300"/>
            <a:ext cx="6438900" cy="647700"/>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FADB46B6-4671-EDB6-CD3D-05E45FC39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539" y="6361322"/>
            <a:ext cx="1537113" cy="360825"/>
          </a:xfrm>
          <a:prstGeom prst="rect">
            <a:avLst/>
          </a:prstGeom>
        </p:spPr>
      </p:pic>
      <p:sp>
        <p:nvSpPr>
          <p:cNvPr id="8" name="Slide Number Placeholder 5">
            <a:extLst>
              <a:ext uri="{FF2B5EF4-FFF2-40B4-BE49-F238E27FC236}">
                <a16:creationId xmlns:a16="http://schemas.microsoft.com/office/drawing/2014/main" id="{E37D4B11-93F8-D35E-8612-875D3B5055A8}"/>
              </a:ext>
            </a:extLst>
          </p:cNvPr>
          <p:cNvSpPr txBox="1">
            <a:spLocks/>
          </p:cNvSpPr>
          <p:nvPr userDrawn="1"/>
        </p:nvSpPr>
        <p:spPr>
          <a:xfrm>
            <a:off x="8736496" y="6370545"/>
            <a:ext cx="30372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8110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A810FEF-330C-4E1A-A684-9B2DF34DF418}"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3876210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914400"/>
          </a:xfrm>
        </p:spPr>
        <p:txBody>
          <a:bodyPr>
            <a:normAutofit/>
          </a:bodyPr>
          <a:lstStyle>
            <a:lvl1pPr marL="0" indent="0" algn="l">
              <a:lnSpc>
                <a:spcPct val="100000"/>
              </a:lnSpc>
              <a:defRPr sz="3600"/>
            </a:lvl1pPr>
          </a:lstStyle>
          <a:p>
            <a:r>
              <a:rPr lang="en-US" dirty="0"/>
              <a:t>Click to edit Master title style</a:t>
            </a:r>
          </a:p>
        </p:txBody>
      </p:sp>
      <p:sp>
        <p:nvSpPr>
          <p:cNvPr id="3" name="Content Placeholder 2"/>
          <p:cNvSpPr>
            <a:spLocks noGrp="1"/>
          </p:cNvSpPr>
          <p:nvPr>
            <p:ph idx="1"/>
          </p:nvPr>
        </p:nvSpPr>
        <p:spPr>
          <a:xfrm>
            <a:off x="609600" y="2468880"/>
            <a:ext cx="10972800" cy="3657600"/>
          </a:xfrm>
        </p:spPr>
        <p:txBody>
          <a:bodyPr/>
          <a:lstStyle>
            <a:lvl1pPr marL="342900" indent="-342900">
              <a:buClr>
                <a:schemeClr val="tx2"/>
              </a:buClr>
              <a:buFont typeface="Arial" pitchFamily="34" charset="0"/>
              <a:buChar char="•"/>
              <a:defRPr sz="2800"/>
            </a:lvl1pPr>
            <a:lvl2pPr marL="742950" indent="-285750">
              <a:buClr>
                <a:schemeClr val="tx2"/>
              </a:buClr>
              <a:buFont typeface="Arial" pitchFamily="34" charset="0"/>
              <a:buChar char="–"/>
              <a:defRPr sz="2400"/>
            </a:lvl2pPr>
            <a:lvl3pPr marL="1143000" indent="-223838">
              <a:buClr>
                <a:schemeClr val="tx2"/>
              </a:buClr>
              <a:buFont typeface="Wingdings" pitchFamily="2" charset="2"/>
              <a:buChar char="§"/>
              <a:tabLst/>
              <a:defRPr sz="2000"/>
            </a:lvl3pPr>
            <a:lvl4pPr marL="1428750" indent="-228600">
              <a:buClr>
                <a:schemeClr val="tx2"/>
              </a:buClr>
              <a:buSzPct val="80000"/>
              <a:buFont typeface="Wingdings" pitchFamily="2" charset="2"/>
              <a:buChar char="v"/>
              <a:defRPr sz="1800"/>
            </a:lvl4pPr>
            <a:lvl5pPr marL="1714500" indent="-228600">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810FEF-330C-4E1A-A684-9B2DF34DF418}"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2721542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A810FEF-330C-4E1A-A684-9B2DF34DF418}"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773221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914757"/>
          </a:xfrm>
        </p:spPr>
        <p:txBody>
          <a:bodyPr/>
          <a:lstStyle/>
          <a:p>
            <a:r>
              <a:rPr lang="en-US" dirty="0"/>
              <a:t>Click to edit Master title style</a:t>
            </a:r>
          </a:p>
        </p:txBody>
      </p:sp>
      <p:sp>
        <p:nvSpPr>
          <p:cNvPr id="3" name="Content Placeholder 2"/>
          <p:cNvSpPr>
            <a:spLocks noGrp="1"/>
          </p:cNvSpPr>
          <p:nvPr>
            <p:ph sz="half" idx="1"/>
          </p:nvPr>
        </p:nvSpPr>
        <p:spPr>
          <a:xfrm>
            <a:off x="609600" y="2428876"/>
            <a:ext cx="5384800" cy="3697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428876"/>
            <a:ext cx="5384800" cy="3697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10FEF-330C-4E1A-A684-9B2DF34DF418}"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2421068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3352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3048002"/>
            <a:ext cx="5386917" cy="307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23352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3048002"/>
            <a:ext cx="5389033" cy="307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10FEF-330C-4E1A-A684-9B2DF34DF418}" type="datetimeFigureOut">
              <a:rPr lang="en-US" smtClean="0"/>
              <a:pPr/>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1246980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A810FEF-330C-4E1A-A684-9B2DF34DF418}" type="datetimeFigureOut">
              <a:rPr lang="en-US" smtClean="0"/>
              <a:pPr/>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1893469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10FEF-330C-4E1A-A684-9B2DF34DF418}" type="datetimeFigureOut">
              <a:rPr lang="en-US" smtClean="0"/>
              <a:pPr/>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2947802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311275"/>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304925"/>
            <a:ext cx="6815667" cy="48212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2600326"/>
            <a:ext cx="4011084" cy="3525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A810FEF-330C-4E1A-A684-9B2DF34DF418}"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300808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C6E6AF06-605F-48FA-8A9B-8B44610C0FC6}" type="datetime1">
              <a:rPr lang="en-US" smtClean="0"/>
              <a:t>6/19/2023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724593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1333502"/>
            <a:ext cx="7315200" cy="339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A810FEF-330C-4E1A-A684-9B2DF34DF418}"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20775361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2464595"/>
            <a:ext cx="10972800" cy="321230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810FEF-330C-4E1A-A684-9B2DF34DF418}"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512185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90678"/>
            <a:ext cx="2743200" cy="41243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1590678"/>
            <a:ext cx="8026400" cy="41243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810FEF-330C-4E1A-A684-9B2DF34DF418}"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4C986F-1CB1-4BD8-B5F1-7284BCFBB2BF}" type="slidenum">
              <a:rPr lang="en-US" smtClean="0"/>
              <a:pPr/>
              <a:t>‹#›</a:t>
            </a:fld>
            <a:endParaRPr lang="en-US"/>
          </a:p>
        </p:txBody>
      </p:sp>
    </p:spTree>
    <p:extLst>
      <p:ext uri="{BB962C8B-B14F-4D97-AF65-F5344CB8AC3E}">
        <p14:creationId xmlns:p14="http://schemas.microsoft.com/office/powerpoint/2010/main" val="370657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296DA3-355D-4205-A8FE-CC73B70FC064}"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655514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554482"/>
            <a:ext cx="10972800" cy="4525963"/>
          </a:xfrm>
        </p:spPr>
        <p:txBody>
          <a:bodyPr/>
          <a:lstStyle>
            <a:lvl1pPr marL="342900" indent="-342900">
              <a:buClr>
                <a:schemeClr val="tx2"/>
              </a:buClr>
              <a:buFont typeface="Arial" pitchFamily="34" charset="0"/>
              <a:buChar char="•"/>
              <a:defRPr/>
            </a:lvl1pPr>
            <a:lvl2pPr marL="742950" indent="-285750">
              <a:buClr>
                <a:schemeClr val="tx2"/>
              </a:buClr>
              <a:buFont typeface="Arial" pitchFamily="34" charset="0"/>
              <a:buChar char="–"/>
              <a:defRPr/>
            </a:lvl2pPr>
            <a:lvl3pPr marL="1143000" indent="-223838">
              <a:buClr>
                <a:schemeClr val="tx2"/>
              </a:buClr>
              <a:buFont typeface="Wingdings" pitchFamily="2" charset="2"/>
              <a:buChar char="§"/>
              <a:defRPr/>
            </a:lvl3pPr>
            <a:lvl4pPr marL="1428750" indent="-228600">
              <a:buClr>
                <a:schemeClr val="tx2"/>
              </a:buClr>
              <a:buFont typeface="Wingdings" pitchFamily="2" charset="2"/>
              <a:buChar char="v"/>
              <a:defRPr/>
            </a:lvl4pPr>
            <a:lvl5pPr marL="1714500" indent="-228600">
              <a:buClr>
                <a:schemeClr val="tx2"/>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025028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36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296DA3-355D-4205-A8FE-CC73B70FC064}"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9732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296DA3-355D-4205-A8FE-CC73B70FC064}"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227180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296DA3-355D-4205-A8FE-CC73B70FC064}" type="datetimeFigureOut">
              <a:rPr lang="en-US" smtClean="0"/>
              <a:pPr/>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4134531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296DA3-355D-4205-A8FE-CC73B70FC064}" type="datetimeFigureOut">
              <a:rPr lang="en-US" smtClean="0"/>
              <a:pPr/>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682864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96DA3-355D-4205-A8FE-CC73B70FC064}" type="datetimeFigureOut">
              <a:rPr lang="en-US" smtClean="0"/>
              <a:pPr/>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51221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1FB075-D910-499C-B8CB-3BCF02948924}" type="datetime1">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2441372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914400"/>
          </a:xfrm>
        </p:spPr>
        <p:txBody>
          <a:bodyPr anchor="b">
            <a:normAutofit/>
          </a:bodyPr>
          <a:lstStyle>
            <a:lvl1pPr algn="ctr">
              <a:defRPr sz="3600" b="0"/>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36136736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419225"/>
            <a:ext cx="7315200" cy="330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296DA3-355D-4205-A8FE-CC73B70FC064}" type="datetimeFigureOut">
              <a:rPr lang="en-US" smtClean="0"/>
              <a:pPr/>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211933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554480"/>
            <a:ext cx="10972800" cy="42557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1899567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23975"/>
            <a:ext cx="2743200" cy="4802188"/>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323975"/>
            <a:ext cx="8026400" cy="480218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296DA3-355D-4205-A8FE-CC73B70FC064}" type="datetimeFigureOut">
              <a:rPr lang="en-US" smtClean="0"/>
              <a:pPr/>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B64BC-0584-4169-B40B-A384FD25F727}" type="slidenum">
              <a:rPr lang="en-US" smtClean="0"/>
              <a:pPr/>
              <a:t>‹#›</a:t>
            </a:fld>
            <a:endParaRPr lang="en-US"/>
          </a:p>
        </p:txBody>
      </p:sp>
    </p:spTree>
    <p:extLst>
      <p:ext uri="{BB962C8B-B14F-4D97-AF65-F5344CB8AC3E}">
        <p14:creationId xmlns:p14="http://schemas.microsoft.com/office/powerpoint/2010/main" val="22671221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ente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5495AC-CCAD-456A-A482-FF1713792624}" type="datetimeFigureOut">
              <a:rPr lang="en-US" smtClean="0"/>
              <a:pPr/>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260A5B-E57A-4195-8D46-67D1CDE3FA8A}" type="slidenum">
              <a:rPr lang="en-US" smtClean="0"/>
              <a:pPr/>
              <a:t>‹#›</a:t>
            </a:fld>
            <a:endParaRPr lang="en-US"/>
          </a:p>
        </p:txBody>
      </p:sp>
    </p:spTree>
    <p:extLst>
      <p:ext uri="{BB962C8B-B14F-4D97-AF65-F5344CB8AC3E}">
        <p14:creationId xmlns:p14="http://schemas.microsoft.com/office/powerpoint/2010/main" val="32400776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Center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495AC-CCAD-456A-A482-FF1713792624}" type="datetimeFigureOut">
              <a:rPr lang="en-US" smtClean="0"/>
              <a:pPr/>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260A5B-E57A-4195-8D46-67D1CDE3FA8A}" type="slidenum">
              <a:rPr lang="en-US" smtClean="0"/>
              <a:pPr/>
              <a:t>‹#›</a:t>
            </a:fld>
            <a:endParaRPr lang="en-US"/>
          </a:p>
        </p:txBody>
      </p:sp>
    </p:spTree>
    <p:extLst>
      <p:ext uri="{BB962C8B-B14F-4D97-AF65-F5344CB8AC3E}">
        <p14:creationId xmlns:p14="http://schemas.microsoft.com/office/powerpoint/2010/main" val="26504121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409E8EC9-AB89-4A14-B9DC-B4AB78AA4FD3}" type="datetime1">
              <a:rPr lang="en-US"/>
              <a:pPr>
                <a:defRPr/>
              </a:pPr>
              <a:t>6/19/2023</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DCB6EE61-CDFE-4918-B27A-545B08C1B291}" type="slidenum">
              <a:rPr lang="en-US"/>
              <a:pPr>
                <a:defRPr/>
              </a:pPr>
              <a:t>‹#›</a:t>
            </a:fld>
            <a:endParaRPr lang="en-US"/>
          </a:p>
        </p:txBody>
      </p:sp>
    </p:spTree>
    <p:extLst>
      <p:ext uri="{BB962C8B-B14F-4D97-AF65-F5344CB8AC3E}">
        <p14:creationId xmlns:p14="http://schemas.microsoft.com/office/powerpoint/2010/main" val="2888534998"/>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AEEC3B3A-D11E-41E8-AF8E-87722E908533}" type="datetime1">
              <a:rPr lang="en-US"/>
              <a:pPr>
                <a:defRPr/>
              </a:pPr>
              <a:t>6/19/2023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BB6774F-F5A1-45E4-AC50-DAB1D7D09A7F}" type="slidenum">
              <a:rPr lang="en-US"/>
              <a:pPr>
                <a:defRPr/>
              </a:pPr>
              <a:t>‹#›</a:t>
            </a:fld>
            <a:endParaRPr lang="en-US"/>
          </a:p>
        </p:txBody>
      </p:sp>
    </p:spTree>
    <p:extLst>
      <p:ext uri="{BB962C8B-B14F-4D97-AF65-F5344CB8AC3E}">
        <p14:creationId xmlns:p14="http://schemas.microsoft.com/office/powerpoint/2010/main" val="1620624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8D1171-5A49-407E-958E-775D10C40E57}" type="datetime1">
              <a:rPr lang="en-US"/>
              <a:pPr>
                <a:defRPr/>
              </a:pPr>
              <a:t>6/19/2023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7EC071-4379-4BDF-A3C8-6C36E5D7CF35}" type="slidenum">
              <a:rPr lang="en-US"/>
              <a:pPr>
                <a:defRPr/>
              </a:pPr>
              <a:t>‹#›</a:t>
            </a:fld>
            <a:endParaRPr lang="en-US"/>
          </a:p>
        </p:txBody>
      </p:sp>
    </p:spTree>
    <p:extLst>
      <p:ext uri="{BB962C8B-B14F-4D97-AF65-F5344CB8AC3E}">
        <p14:creationId xmlns:p14="http://schemas.microsoft.com/office/powerpoint/2010/main" val="1139681424"/>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CDE8CD88-2211-462F-A4E5-58044514F9B7}" type="datetime1">
              <a:rPr lang="en-US"/>
              <a:pPr>
                <a:defRPr/>
              </a:pPr>
              <a:t>6/19/2023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74A21D3-E0A1-46D1-97B2-D3E1111EE9F2}" type="slidenum">
              <a:rPr lang="en-US"/>
              <a:pPr>
                <a:defRPr/>
              </a:pPr>
              <a:t>‹#›</a:t>
            </a:fld>
            <a:endParaRPr lang="en-US"/>
          </a:p>
        </p:txBody>
      </p:sp>
    </p:spTree>
    <p:extLst>
      <p:ext uri="{BB962C8B-B14F-4D97-AF65-F5344CB8AC3E}">
        <p14:creationId xmlns:p14="http://schemas.microsoft.com/office/powerpoint/2010/main" val="156005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1623"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1159"/>
            </a:lvl1pPr>
            <a:lvl2pPr>
              <a:defRPr sz="1043"/>
            </a:lvl2pPr>
            <a:lvl3pPr>
              <a:defRPr sz="927"/>
            </a:lvl3pPr>
            <a:lvl4pPr>
              <a:defRPr sz="811"/>
            </a:lvl4pPr>
            <a:lvl5pPr>
              <a:defRPr sz="811"/>
            </a:lvl5pPr>
            <a:lvl6pPr>
              <a:defRPr sz="811"/>
            </a:lvl6pPr>
            <a:lvl7pPr>
              <a:defRPr sz="811"/>
            </a:lvl7pPr>
            <a:lvl8pPr>
              <a:defRPr sz="811"/>
            </a:lvl8pPr>
            <a:lvl9pPr>
              <a:defRPr sz="8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464"/>
              </a:spcBef>
              <a:buNone/>
              <a:defRPr sz="725">
                <a:solidFill>
                  <a:srgbClr val="FFFFFF"/>
                </a:solidFill>
              </a:defRPr>
            </a:lvl1pPr>
            <a:lvl2pPr marL="264961" indent="0">
              <a:buNone/>
              <a:defRPr sz="695"/>
            </a:lvl2pPr>
            <a:lvl3pPr marL="529922" indent="0">
              <a:buNone/>
              <a:defRPr sz="580"/>
            </a:lvl3pPr>
            <a:lvl4pPr marL="794883" indent="0">
              <a:buNone/>
              <a:defRPr sz="522"/>
            </a:lvl4pPr>
            <a:lvl5pPr marL="1059844" indent="0">
              <a:buNone/>
              <a:defRPr sz="522"/>
            </a:lvl5pPr>
            <a:lvl6pPr marL="1324806" indent="0">
              <a:buNone/>
              <a:defRPr sz="522"/>
            </a:lvl6pPr>
            <a:lvl7pPr marL="1589767" indent="0">
              <a:buNone/>
              <a:defRPr sz="522"/>
            </a:lvl7pPr>
            <a:lvl8pPr marL="1854728" indent="0">
              <a:buNone/>
              <a:defRPr sz="522"/>
            </a:lvl8pPr>
            <a:lvl9pPr marL="2119689" indent="0">
              <a:buNone/>
              <a:defRPr sz="522"/>
            </a:lvl9pPr>
          </a:lstStyle>
          <a:p>
            <a:pPr lvl="0"/>
            <a:r>
              <a:rPr lang="en-US"/>
              <a:t>Click to edit Master text styles</a:t>
            </a:r>
          </a:p>
        </p:txBody>
      </p:sp>
      <p:sp>
        <p:nvSpPr>
          <p:cNvPr id="8" name="Date Placeholder 7"/>
          <p:cNvSpPr>
            <a:spLocks noGrp="1"/>
          </p:cNvSpPr>
          <p:nvPr>
            <p:ph type="dt" sz="half" idx="10"/>
          </p:nvPr>
        </p:nvSpPr>
        <p:spPr/>
        <p:txBody>
          <a:bodyPr/>
          <a:lstStyle/>
          <a:p>
            <a:fld id="{D395DADC-4D24-4EAF-8996-212C4B72205F}" type="datetime1">
              <a:rPr lang="en-US" smtClean="0"/>
              <a:t>6/19/2023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13376562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73D64FF2-7CB7-4DCB-B266-123046F8FE7E}" type="datetime1">
              <a:rPr lang="en-US"/>
              <a:pPr>
                <a:defRPr/>
              </a:pPr>
              <a:t>6/19/2023</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A5EEA610-D02C-4A95-839F-F66E2D8A71F7}" type="slidenum">
              <a:rPr lang="en-US"/>
              <a:pPr>
                <a:defRPr/>
              </a:pPr>
              <a:t>‹#›</a:t>
            </a:fld>
            <a:endParaRPr lang="en-US"/>
          </a:p>
        </p:txBody>
      </p:sp>
    </p:spTree>
    <p:extLst>
      <p:ext uri="{BB962C8B-B14F-4D97-AF65-F5344CB8AC3E}">
        <p14:creationId xmlns:p14="http://schemas.microsoft.com/office/powerpoint/2010/main" val="2533972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54907C65-23F2-41F5-A7A4-4786E911F39F}" type="datetime1">
              <a:rPr lang="en-US"/>
              <a:pPr>
                <a:defRPr/>
              </a:pPr>
              <a:t>6/19/2023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97546A6-E102-41D5-8BD4-454F94902E5A}" type="slidenum">
              <a:rPr lang="en-US"/>
              <a:pPr>
                <a:defRPr/>
              </a:pPr>
              <a:t>‹#›</a:t>
            </a:fld>
            <a:endParaRPr lang="en-US"/>
          </a:p>
        </p:txBody>
      </p:sp>
    </p:spTree>
    <p:extLst>
      <p:ext uri="{BB962C8B-B14F-4D97-AF65-F5344CB8AC3E}">
        <p14:creationId xmlns:p14="http://schemas.microsoft.com/office/powerpoint/2010/main" val="1293915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B5A1CDA-0D86-4C8D-9555-A3F59829DE5C}" type="datetime1">
              <a:rPr lang="en-US"/>
              <a:pPr>
                <a:defRPr/>
              </a:pPr>
              <a:t>6/19/2023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9DD9EDA-5538-41E0-A10C-646AA2275B62}" type="slidenum">
              <a:rPr lang="en-US"/>
              <a:pPr>
                <a:defRPr/>
              </a:pPr>
              <a:t>‹#›</a:t>
            </a:fld>
            <a:endParaRPr lang="en-US"/>
          </a:p>
        </p:txBody>
      </p:sp>
    </p:spTree>
    <p:extLst>
      <p:ext uri="{BB962C8B-B14F-4D97-AF65-F5344CB8AC3E}">
        <p14:creationId xmlns:p14="http://schemas.microsoft.com/office/powerpoint/2010/main" val="33649546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B8FD77B7-608C-48F7-90D4-251B663E0592}" type="datetime1">
              <a:rPr lang="en-US"/>
              <a:pPr>
                <a:defRPr/>
              </a:pPr>
              <a:t>6/19/2023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ABF1B18-3EB2-49E2-BEB1-F9E596FD2245}" type="slidenum">
              <a:rPr lang="en-US"/>
              <a:pPr>
                <a:defRPr/>
              </a:pPr>
              <a:t>‹#›</a:t>
            </a:fld>
            <a:endParaRPr lang="en-US"/>
          </a:p>
        </p:txBody>
      </p:sp>
    </p:spTree>
    <p:extLst>
      <p:ext uri="{BB962C8B-B14F-4D97-AF65-F5344CB8AC3E}">
        <p14:creationId xmlns:p14="http://schemas.microsoft.com/office/powerpoint/2010/main" val="1748187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3FFC9A1F-8414-488B-8A7F-9107C8F54509}" type="datetime1">
              <a:rPr lang="en-US"/>
              <a:pPr>
                <a:defRPr/>
              </a:pPr>
              <a:t>6/19/2023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a:defRPr/>
            </a:pPr>
            <a:fld id="{4406D36C-ABA7-4E2E-82CB-7A4A83FD1556}" type="slidenum">
              <a:rPr lang="en-US"/>
              <a:pPr>
                <a:defRPr/>
              </a:pPr>
              <a:t>‹#›</a:t>
            </a:fld>
            <a:endParaRPr lang="en-US"/>
          </a:p>
        </p:txBody>
      </p:sp>
    </p:spTree>
    <p:extLst>
      <p:ext uri="{BB962C8B-B14F-4D97-AF65-F5344CB8AC3E}">
        <p14:creationId xmlns:p14="http://schemas.microsoft.com/office/powerpoint/2010/main" val="2030403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B566EEE3-0DFC-4AF6-9EBA-6B42AB891C04}" type="datetime1">
              <a:rPr lang="en-US"/>
              <a:pPr>
                <a:defRPr/>
              </a:pPr>
              <a:t>6/19/2023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5FAC09E-25C2-4A7D-A50F-BC7FEDD3C226}" type="slidenum">
              <a:rPr lang="en-US"/>
              <a:pPr>
                <a:defRPr/>
              </a:pPr>
              <a:t>‹#›</a:t>
            </a:fld>
            <a:endParaRPr lang="en-US"/>
          </a:p>
        </p:txBody>
      </p:sp>
    </p:spTree>
    <p:extLst>
      <p:ext uri="{BB962C8B-B14F-4D97-AF65-F5344CB8AC3E}">
        <p14:creationId xmlns:p14="http://schemas.microsoft.com/office/powerpoint/2010/main" val="2803218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E7AD67B0-59C5-466A-B9A7-DED89DDDE0AD}" type="datetime1">
              <a:rPr lang="en-US"/>
              <a:pPr>
                <a:defRPr/>
              </a:pPr>
              <a:t>6/19/2023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6533D27-C599-4C6A-B1B5-07278B34B94E}" type="slidenum">
              <a:rPr lang="en-US"/>
              <a:pPr>
                <a:defRPr/>
              </a:pPr>
              <a:t>‹#›</a:t>
            </a:fld>
            <a:endParaRPr lang="en-US"/>
          </a:p>
        </p:txBody>
      </p:sp>
    </p:spTree>
    <p:extLst>
      <p:ext uri="{BB962C8B-B14F-4D97-AF65-F5344CB8AC3E}">
        <p14:creationId xmlns:p14="http://schemas.microsoft.com/office/powerpoint/2010/main" val="3465227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49A2-DDF4-DB4D-A3EA-052FA3CED220}"/>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0A8E1C58-D0EC-CE46-B6FF-9B7BD7CDC7CC}"/>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1948E19-6A7E-7D41-93E6-28586F0060F9}"/>
              </a:ext>
            </a:extLst>
          </p:cNvPr>
          <p:cNvSpPr>
            <a:spLocks noGrp="1"/>
          </p:cNvSpPr>
          <p:nvPr>
            <p:ph type="dt" sz="half" idx="10"/>
          </p:nvPr>
        </p:nvSpPr>
        <p:spPr/>
        <p:txBody>
          <a:bodyPr/>
          <a:lstStyle/>
          <a:p>
            <a:fld id="{6FEEA868-998B-463D-A90E-2724A83356B1}" type="datetime1">
              <a:rPr lang="en-US" smtClean="0"/>
              <a:t>6/19/2023</a:t>
            </a:fld>
            <a:endParaRPr lang="en-US"/>
          </a:p>
        </p:txBody>
      </p:sp>
      <p:sp>
        <p:nvSpPr>
          <p:cNvPr id="5" name="Footer Placeholder 4">
            <a:extLst>
              <a:ext uri="{FF2B5EF4-FFF2-40B4-BE49-F238E27FC236}">
                <a16:creationId xmlns:a16="http://schemas.microsoft.com/office/drawing/2014/main" id="{FFE49835-E87A-3C43-953A-26AA9CE7C592}"/>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0CE17570-6CE7-5A48-A900-7CB7BF98AE67}"/>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21983814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E78937-F278-344D-BBDD-EBA2553DE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a:lnSpc>
                <a:spcPct val="100000"/>
              </a:lnSpc>
              <a:defRPr>
                <a:solidFill>
                  <a:schemeClr val="accent6">
                    <a:lumMod val="75000"/>
                  </a:schemeClr>
                </a:solidFill>
              </a:defRPr>
            </a:lvl1pPr>
            <a:lvl2pPr>
              <a:lnSpc>
                <a:spcPct val="100000"/>
              </a:lnSpc>
              <a:defRPr>
                <a:solidFill>
                  <a:schemeClr val="accent6">
                    <a:lumMod val="75000"/>
                  </a:schemeClr>
                </a:solidFill>
              </a:defRPr>
            </a:lvl2pPr>
            <a:lvl3pPr>
              <a:lnSpc>
                <a:spcPct val="100000"/>
              </a:lnSpc>
              <a:defRPr>
                <a:solidFill>
                  <a:schemeClr val="accent6">
                    <a:lumMod val="75000"/>
                  </a:schemeClr>
                </a:solidFill>
              </a:defRPr>
            </a:lvl3pPr>
            <a:lvl4pPr>
              <a:lnSpc>
                <a:spcPct val="100000"/>
              </a:lnSpc>
              <a:defRPr>
                <a:solidFill>
                  <a:schemeClr val="accent6">
                    <a:lumMod val="75000"/>
                  </a:schemeClr>
                </a:solidFill>
              </a:defRPr>
            </a:lvl4pPr>
            <a:lvl5pPr>
              <a:lnSpc>
                <a:spcPct val="100000"/>
              </a:lnSpc>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45B223-AFD5-3E44-BBBB-35DF7DA1361E}"/>
              </a:ext>
            </a:extLst>
          </p:cNvPr>
          <p:cNvSpPr>
            <a:spLocks noGrp="1"/>
          </p:cNvSpPr>
          <p:nvPr>
            <p:ph type="dt" sz="half" idx="10"/>
          </p:nvPr>
        </p:nvSpPr>
        <p:spPr/>
        <p:txBody>
          <a:bodyPr/>
          <a:lstStyle/>
          <a:p>
            <a:fld id="{DE799811-F79D-45B7-8AAE-3678684AB980}" type="datetime1">
              <a:rPr lang="en-US" smtClean="0"/>
              <a:t>6/19/2023</a:t>
            </a:fld>
            <a:endParaRPr lang="en-US"/>
          </a:p>
        </p:txBody>
      </p:sp>
      <p:sp>
        <p:nvSpPr>
          <p:cNvPr id="5" name="Footer Placeholder 4">
            <a:extLst>
              <a:ext uri="{FF2B5EF4-FFF2-40B4-BE49-F238E27FC236}">
                <a16:creationId xmlns:a16="http://schemas.microsoft.com/office/drawing/2014/main" id="{46C35790-8698-4C45-B272-A843C595D70F}"/>
              </a:ext>
            </a:extLst>
          </p:cNvPr>
          <p:cNvSpPr>
            <a:spLocks noGrp="1"/>
          </p:cNvSpPr>
          <p:nvPr>
            <p:ph type="ftr" sz="quarter" idx="11"/>
          </p:nvPr>
        </p:nvSpPr>
        <p:spPr/>
        <p:txBody>
          <a:bodyPr/>
          <a:lstStyle>
            <a:lvl1pPr>
              <a:defRPr>
                <a:solidFill>
                  <a:schemeClr val="accent6">
                    <a:lumMod val="75000"/>
                  </a:schemeClr>
                </a:solidFill>
              </a:defRPr>
            </a:lvl1pPr>
          </a:lstStyle>
          <a:p>
            <a:r>
              <a:rPr lang="en-US"/>
              <a:t>nia.nih.gov/sbir</a:t>
            </a:r>
            <a:endParaRPr lang="en-US" dirty="0"/>
          </a:p>
        </p:txBody>
      </p:sp>
      <p:sp>
        <p:nvSpPr>
          <p:cNvPr id="6" name="Slide Number Placeholder 5">
            <a:extLst>
              <a:ext uri="{FF2B5EF4-FFF2-40B4-BE49-F238E27FC236}">
                <a16:creationId xmlns:a16="http://schemas.microsoft.com/office/drawing/2014/main" id="{5AA6E4BE-DB49-874B-BB92-76C456BE3D87}"/>
              </a:ext>
            </a:extLst>
          </p:cNvPr>
          <p:cNvSpPr>
            <a:spLocks noGrp="1"/>
          </p:cNvSpPr>
          <p:nvPr>
            <p:ph type="sldNum" sz="quarter" idx="12"/>
          </p:nvPr>
        </p:nvSpPr>
        <p:spPr/>
        <p:txBody>
          <a:bodyPr/>
          <a:lstStyle>
            <a:lvl1pPr>
              <a:defRPr>
                <a:solidFill>
                  <a:schemeClr val="accent6">
                    <a:lumMod val="75000"/>
                  </a:schemeClr>
                </a:solidFill>
              </a:defRPr>
            </a:lvl1pPr>
          </a:lstStyle>
          <a:p>
            <a:fld id="{DF2B0AD1-0EF7-9D40-8A01-BB783B2218F0}" type="slidenum">
              <a:rPr lang="en-US" smtClean="0"/>
              <a:pPr/>
              <a:t>‹#›</a:t>
            </a:fld>
            <a:endParaRPr lang="en-US" dirty="0"/>
          </a:p>
        </p:txBody>
      </p:sp>
    </p:spTree>
    <p:extLst>
      <p:ext uri="{BB962C8B-B14F-4D97-AF65-F5344CB8AC3E}">
        <p14:creationId xmlns:p14="http://schemas.microsoft.com/office/powerpoint/2010/main" val="26722028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B4AA-80F0-0B4C-9E1E-276A35CF1D6C}"/>
              </a:ext>
            </a:extLst>
          </p:cNvPr>
          <p:cNvSpPr>
            <a:spLocks noGrp="1"/>
          </p:cNvSpPr>
          <p:nvPr>
            <p:ph type="title"/>
          </p:nvPr>
        </p:nvSpPr>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7FAD3765-EA97-5F40-B8E6-717701098256}"/>
              </a:ext>
            </a:extLst>
          </p:cNvPr>
          <p:cNvSpPr>
            <a:spLocks noGrp="1"/>
          </p:cNvSpPr>
          <p:nvPr>
            <p:ph idx="1"/>
          </p:nvPr>
        </p:nvSpPr>
        <p:spPr/>
        <p:txBody>
          <a:bodyPr/>
          <a:lstStyle>
            <a:lvl1pPr>
              <a:defRPr>
                <a:solidFill>
                  <a:schemeClr val="accent6">
                    <a:lumMod val="75000"/>
                  </a:schemeClr>
                </a:solidFill>
              </a:defRPr>
            </a:lvl1pPr>
            <a:lvl2pPr>
              <a:defRPr>
                <a:solidFill>
                  <a:schemeClr val="accent6">
                    <a:lumMod val="75000"/>
                  </a:schemeClr>
                </a:solidFill>
              </a:defRPr>
            </a:lvl2pPr>
            <a:lvl3pPr>
              <a:defRPr>
                <a:solidFill>
                  <a:schemeClr val="accent6">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45B223-AFD5-3E44-BBBB-35DF7DA1361E}"/>
              </a:ext>
            </a:extLst>
          </p:cNvPr>
          <p:cNvSpPr>
            <a:spLocks noGrp="1"/>
          </p:cNvSpPr>
          <p:nvPr>
            <p:ph type="dt" sz="half" idx="10"/>
          </p:nvPr>
        </p:nvSpPr>
        <p:spPr/>
        <p:txBody>
          <a:bodyPr/>
          <a:lstStyle/>
          <a:p>
            <a:fld id="{4A462314-7A5C-4D5D-A78F-704207A3111B}" type="datetime1">
              <a:rPr lang="en-US" smtClean="0"/>
              <a:t>6/19/2023</a:t>
            </a:fld>
            <a:endParaRPr lang="en-US"/>
          </a:p>
        </p:txBody>
      </p:sp>
      <p:sp>
        <p:nvSpPr>
          <p:cNvPr id="5" name="Footer Placeholder 4">
            <a:extLst>
              <a:ext uri="{FF2B5EF4-FFF2-40B4-BE49-F238E27FC236}">
                <a16:creationId xmlns:a16="http://schemas.microsoft.com/office/drawing/2014/main" id="{46C35790-8698-4C45-B272-A843C595D70F}"/>
              </a:ext>
            </a:extLst>
          </p:cNvPr>
          <p:cNvSpPr>
            <a:spLocks noGrp="1"/>
          </p:cNvSpPr>
          <p:nvPr>
            <p:ph type="ftr" sz="quarter" idx="11"/>
          </p:nvPr>
        </p:nvSpPr>
        <p:spPr/>
        <p:txBody>
          <a:bodyPr/>
          <a:lstStyle>
            <a:lvl1pPr>
              <a:defRPr>
                <a:solidFill>
                  <a:schemeClr val="accent6">
                    <a:lumMod val="75000"/>
                  </a:schemeClr>
                </a:solidFill>
              </a:defRPr>
            </a:lvl1pPr>
          </a:lstStyle>
          <a:p>
            <a:r>
              <a:rPr lang="en-US"/>
              <a:t>nia.nih.gov/sbir</a:t>
            </a:r>
            <a:endParaRPr lang="en-US" dirty="0"/>
          </a:p>
        </p:txBody>
      </p:sp>
      <p:sp>
        <p:nvSpPr>
          <p:cNvPr id="6" name="Slide Number Placeholder 5">
            <a:extLst>
              <a:ext uri="{FF2B5EF4-FFF2-40B4-BE49-F238E27FC236}">
                <a16:creationId xmlns:a16="http://schemas.microsoft.com/office/drawing/2014/main" id="{5AA6E4BE-DB49-874B-BB92-76C456BE3D87}"/>
              </a:ext>
            </a:extLst>
          </p:cNvPr>
          <p:cNvSpPr>
            <a:spLocks noGrp="1"/>
          </p:cNvSpPr>
          <p:nvPr>
            <p:ph type="sldNum" sz="quarter" idx="12"/>
          </p:nvPr>
        </p:nvSpPr>
        <p:spPr/>
        <p:txBody>
          <a:bodyPr/>
          <a:lstStyle>
            <a:lvl1pPr>
              <a:defRPr>
                <a:solidFill>
                  <a:schemeClr val="accent6">
                    <a:lumMod val="75000"/>
                  </a:schemeClr>
                </a:solidFill>
              </a:defRPr>
            </a:lvl1pPr>
          </a:lstStyle>
          <a:p>
            <a:fld id="{DF2B0AD1-0EF7-9D40-8A01-BB783B2218F0}" type="slidenum">
              <a:rPr lang="en-US" smtClean="0"/>
              <a:pPr/>
              <a:t>‹#›</a:t>
            </a:fld>
            <a:endParaRPr lang="en-US" dirty="0"/>
          </a:p>
        </p:txBody>
      </p:sp>
    </p:spTree>
    <p:extLst>
      <p:ext uri="{BB962C8B-B14F-4D97-AF65-F5344CB8AC3E}">
        <p14:creationId xmlns:p14="http://schemas.microsoft.com/office/powerpoint/2010/main" val="3783146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1623"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1854"/>
            </a:lvl1pPr>
            <a:lvl2pPr marL="264961" indent="0">
              <a:buNone/>
              <a:defRPr sz="1623"/>
            </a:lvl2pPr>
            <a:lvl3pPr marL="529922" indent="0">
              <a:buNone/>
              <a:defRPr sz="1391"/>
            </a:lvl3pPr>
            <a:lvl4pPr marL="794883" indent="0">
              <a:buNone/>
              <a:defRPr sz="1159"/>
            </a:lvl4pPr>
            <a:lvl5pPr marL="1059844" indent="0">
              <a:buNone/>
              <a:defRPr sz="1159"/>
            </a:lvl5pPr>
            <a:lvl6pPr marL="1324806" indent="0">
              <a:buNone/>
              <a:defRPr sz="1159"/>
            </a:lvl6pPr>
            <a:lvl7pPr marL="1589767" indent="0">
              <a:buNone/>
              <a:defRPr sz="1159"/>
            </a:lvl7pPr>
            <a:lvl8pPr marL="1854728" indent="0">
              <a:buNone/>
              <a:defRPr sz="1159"/>
            </a:lvl8pPr>
            <a:lvl9pPr marL="2119689" indent="0">
              <a:buNone/>
              <a:defRPr sz="1159"/>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464"/>
              </a:spcBef>
              <a:buNone/>
              <a:defRPr sz="725">
                <a:solidFill>
                  <a:srgbClr val="FFFFFF"/>
                </a:solidFill>
              </a:defRPr>
            </a:lvl1pPr>
            <a:lvl2pPr marL="264961" indent="0">
              <a:buNone/>
              <a:defRPr sz="695"/>
            </a:lvl2pPr>
            <a:lvl3pPr marL="529922" indent="0">
              <a:buNone/>
              <a:defRPr sz="580"/>
            </a:lvl3pPr>
            <a:lvl4pPr marL="794883" indent="0">
              <a:buNone/>
              <a:defRPr sz="522"/>
            </a:lvl4pPr>
            <a:lvl5pPr marL="1059844" indent="0">
              <a:buNone/>
              <a:defRPr sz="522"/>
            </a:lvl5pPr>
            <a:lvl6pPr marL="1324806" indent="0">
              <a:buNone/>
              <a:defRPr sz="522"/>
            </a:lvl6pPr>
            <a:lvl7pPr marL="1589767" indent="0">
              <a:buNone/>
              <a:defRPr sz="522"/>
            </a:lvl7pPr>
            <a:lvl8pPr marL="1854728" indent="0">
              <a:buNone/>
              <a:defRPr sz="522"/>
            </a:lvl8pPr>
            <a:lvl9pPr marL="2119689" indent="0">
              <a:buNone/>
              <a:defRPr sz="522"/>
            </a:lvl9pPr>
          </a:lstStyle>
          <a:p>
            <a:pPr lvl="0"/>
            <a:r>
              <a:rPr lang="en-US"/>
              <a:t>Click to edit Master text styles</a:t>
            </a:r>
          </a:p>
        </p:txBody>
      </p:sp>
      <p:sp>
        <p:nvSpPr>
          <p:cNvPr id="8" name="Date Placeholder 7"/>
          <p:cNvSpPr>
            <a:spLocks noGrp="1"/>
          </p:cNvSpPr>
          <p:nvPr>
            <p:ph type="dt" sz="half" idx="10"/>
          </p:nvPr>
        </p:nvSpPr>
        <p:spPr/>
        <p:txBody>
          <a:bodyPr/>
          <a:lstStyle/>
          <a:p>
            <a:fld id="{B628CD9F-3CBA-4460-A247-F188D9C10DFA}" type="datetime1">
              <a:rPr lang="en-US" smtClean="0"/>
              <a:t>6/19/2023</a:t>
            </a:fld>
            <a:endParaRPr lang="en-US"/>
          </a:p>
        </p:txBody>
      </p:sp>
      <p:sp>
        <p:nvSpPr>
          <p:cNvPr id="9" name="Footer Placeholder 8"/>
          <p:cNvSpPr>
            <a:spLocks noGrp="1"/>
          </p:cNvSpPr>
          <p:nvPr>
            <p:ph type="ftr" sz="quarter" idx="11"/>
          </p:nvPr>
        </p:nvSpPr>
        <p:spPr>
          <a:xfrm>
            <a:off x="3499101"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18E8AC31-9D01-4021-A74F-357441946B01}" type="slidenum">
              <a:rPr lang="en-US" smtClean="0"/>
              <a:t>‹#›</a:t>
            </a:fld>
            <a:endParaRPr lang="en-US"/>
          </a:p>
        </p:txBody>
      </p:sp>
    </p:spTree>
    <p:extLst>
      <p:ext uri="{BB962C8B-B14F-4D97-AF65-F5344CB8AC3E}">
        <p14:creationId xmlns:p14="http://schemas.microsoft.com/office/powerpoint/2010/main" val="2129843393"/>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DD0A-5281-4843-B67B-24AEFCD50062}"/>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BC3D38A-243A-E04F-B084-1E402FB41AB2}"/>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37756-4A46-154A-A95F-74C4FEC09DC6}"/>
              </a:ext>
            </a:extLst>
          </p:cNvPr>
          <p:cNvSpPr>
            <a:spLocks noGrp="1"/>
          </p:cNvSpPr>
          <p:nvPr>
            <p:ph type="dt" sz="half" idx="10"/>
          </p:nvPr>
        </p:nvSpPr>
        <p:spPr/>
        <p:txBody>
          <a:bodyPr/>
          <a:lstStyle/>
          <a:p>
            <a:fld id="{66299506-68E1-4317-954F-5C99E87F2C71}" type="datetime1">
              <a:rPr lang="en-US" smtClean="0"/>
              <a:t>6/19/2023</a:t>
            </a:fld>
            <a:endParaRPr lang="en-US"/>
          </a:p>
        </p:txBody>
      </p:sp>
      <p:sp>
        <p:nvSpPr>
          <p:cNvPr id="5" name="Footer Placeholder 4">
            <a:extLst>
              <a:ext uri="{FF2B5EF4-FFF2-40B4-BE49-F238E27FC236}">
                <a16:creationId xmlns:a16="http://schemas.microsoft.com/office/drawing/2014/main" id="{557659E9-3183-C641-8676-722245A7876F}"/>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DE1A1CF2-DD50-AD4B-9786-41688135416C}"/>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2508226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9C8595-856B-5A41-9FB9-673A1BFD7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5F11ADB8-6DA9-9F46-B1A1-D0787EC0E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7466C-E40E-7D43-8580-30A5DC715E41}"/>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3D4BB-D28F-314D-BED3-95B86F38A617}"/>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AC42B-901C-EA4D-97FB-0FAC678E5B27}"/>
              </a:ext>
            </a:extLst>
          </p:cNvPr>
          <p:cNvSpPr>
            <a:spLocks noGrp="1"/>
          </p:cNvSpPr>
          <p:nvPr>
            <p:ph type="dt" sz="half" idx="10"/>
          </p:nvPr>
        </p:nvSpPr>
        <p:spPr/>
        <p:txBody>
          <a:bodyPr/>
          <a:lstStyle/>
          <a:p>
            <a:fld id="{85CFDE5D-5D39-4912-BACD-FB2D363B5928}" type="datetime1">
              <a:rPr lang="en-US" smtClean="0"/>
              <a:t>6/19/2023</a:t>
            </a:fld>
            <a:endParaRPr lang="en-US"/>
          </a:p>
        </p:txBody>
      </p:sp>
      <p:sp>
        <p:nvSpPr>
          <p:cNvPr id="6" name="Footer Placeholder 5">
            <a:extLst>
              <a:ext uri="{FF2B5EF4-FFF2-40B4-BE49-F238E27FC236}">
                <a16:creationId xmlns:a16="http://schemas.microsoft.com/office/drawing/2014/main" id="{08A58138-38FB-5140-BB65-B7A97796015D}"/>
              </a:ext>
            </a:extLst>
          </p:cNvPr>
          <p:cNvSpPr>
            <a:spLocks noGrp="1"/>
          </p:cNvSpPr>
          <p:nvPr>
            <p:ph type="ftr" sz="quarter" idx="11"/>
          </p:nvPr>
        </p:nvSpPr>
        <p:spPr/>
        <p:txBody>
          <a:bodyPr/>
          <a:lstStyle/>
          <a:p>
            <a:r>
              <a:rPr lang="en-US"/>
              <a:t>nia.nih.gov/sbir</a:t>
            </a:r>
          </a:p>
        </p:txBody>
      </p:sp>
      <p:sp>
        <p:nvSpPr>
          <p:cNvPr id="7" name="Slide Number Placeholder 6">
            <a:extLst>
              <a:ext uri="{FF2B5EF4-FFF2-40B4-BE49-F238E27FC236}">
                <a16:creationId xmlns:a16="http://schemas.microsoft.com/office/drawing/2014/main" id="{13A95B81-9065-2347-B996-3C346488536F}"/>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901277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A9523E-874C-4543-81D1-A6FD57DF8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CFCB9590-0C92-F444-AEF9-5E1A2A41B754}"/>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405E1-3D08-DF41-B901-A6EA147846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8B5CE218-71D4-684D-BD3D-3FBBAFE531F1}"/>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52EC6-0F9C-4D43-ACFB-1DDFD416651C}"/>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4AE5AD9B-653A-7A4C-A900-D820F39D5B36}"/>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55EDCD-E2B4-084C-805C-F28AE334CE31}"/>
              </a:ext>
            </a:extLst>
          </p:cNvPr>
          <p:cNvSpPr>
            <a:spLocks noGrp="1"/>
          </p:cNvSpPr>
          <p:nvPr>
            <p:ph type="dt" sz="half" idx="10"/>
          </p:nvPr>
        </p:nvSpPr>
        <p:spPr/>
        <p:txBody>
          <a:bodyPr/>
          <a:lstStyle/>
          <a:p>
            <a:fld id="{D5F96806-60E6-443C-B0DB-04D70EC4D7A3}" type="datetime1">
              <a:rPr lang="en-US" smtClean="0"/>
              <a:t>6/19/2023</a:t>
            </a:fld>
            <a:endParaRPr lang="en-US"/>
          </a:p>
        </p:txBody>
      </p:sp>
      <p:sp>
        <p:nvSpPr>
          <p:cNvPr id="8" name="Footer Placeholder 7">
            <a:extLst>
              <a:ext uri="{FF2B5EF4-FFF2-40B4-BE49-F238E27FC236}">
                <a16:creationId xmlns:a16="http://schemas.microsoft.com/office/drawing/2014/main" id="{90914E20-9076-DF46-A992-69D05533DAA1}"/>
              </a:ext>
            </a:extLst>
          </p:cNvPr>
          <p:cNvSpPr>
            <a:spLocks noGrp="1"/>
          </p:cNvSpPr>
          <p:nvPr>
            <p:ph type="ftr" sz="quarter" idx="11"/>
          </p:nvPr>
        </p:nvSpPr>
        <p:spPr/>
        <p:txBody>
          <a:bodyPr/>
          <a:lstStyle/>
          <a:p>
            <a:r>
              <a:rPr lang="en-US"/>
              <a:t>nia.nih.gov/sbir</a:t>
            </a:r>
          </a:p>
        </p:txBody>
      </p:sp>
      <p:sp>
        <p:nvSpPr>
          <p:cNvPr id="9" name="Slide Number Placeholder 8">
            <a:extLst>
              <a:ext uri="{FF2B5EF4-FFF2-40B4-BE49-F238E27FC236}">
                <a16:creationId xmlns:a16="http://schemas.microsoft.com/office/drawing/2014/main" id="{88FCE952-FFD3-9D45-9CFF-4B714E07C50C}"/>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5752984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EAC21-E4CA-4248-8AA4-673BD30AB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5C9CA47A-23AE-BA4B-BC79-F4C45A61A11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D468AB0-1F9E-2443-B4C5-007B5D7E7338}"/>
              </a:ext>
            </a:extLst>
          </p:cNvPr>
          <p:cNvSpPr>
            <a:spLocks noGrp="1"/>
          </p:cNvSpPr>
          <p:nvPr>
            <p:ph type="dt" sz="half" idx="10"/>
          </p:nvPr>
        </p:nvSpPr>
        <p:spPr/>
        <p:txBody>
          <a:bodyPr/>
          <a:lstStyle/>
          <a:p>
            <a:fld id="{134C3F31-48F5-4D03-8B96-728DA0EA0CB7}" type="datetime1">
              <a:rPr lang="en-US" smtClean="0"/>
              <a:t>6/19/2023</a:t>
            </a:fld>
            <a:endParaRPr lang="en-US"/>
          </a:p>
        </p:txBody>
      </p:sp>
      <p:sp>
        <p:nvSpPr>
          <p:cNvPr id="4" name="Footer Placeholder 3">
            <a:extLst>
              <a:ext uri="{FF2B5EF4-FFF2-40B4-BE49-F238E27FC236}">
                <a16:creationId xmlns:a16="http://schemas.microsoft.com/office/drawing/2014/main" id="{FC60E907-7599-944A-BFA4-FB785A2A58D6}"/>
              </a:ext>
            </a:extLst>
          </p:cNvPr>
          <p:cNvSpPr>
            <a:spLocks noGrp="1"/>
          </p:cNvSpPr>
          <p:nvPr>
            <p:ph type="ftr" sz="quarter" idx="11"/>
          </p:nvPr>
        </p:nvSpPr>
        <p:spPr/>
        <p:txBody>
          <a:bodyPr/>
          <a:lstStyle>
            <a:lvl1pPr>
              <a:defRPr>
                <a:solidFill>
                  <a:schemeClr val="accent6">
                    <a:lumMod val="75000"/>
                  </a:schemeClr>
                </a:solidFill>
              </a:defRPr>
            </a:lvl1pPr>
          </a:lstStyle>
          <a:p>
            <a:r>
              <a:rPr lang="en-US"/>
              <a:t>nia.nih.gov/sbir</a:t>
            </a:r>
            <a:endParaRPr lang="en-US" dirty="0"/>
          </a:p>
        </p:txBody>
      </p:sp>
      <p:sp>
        <p:nvSpPr>
          <p:cNvPr id="5" name="Slide Number Placeholder 4">
            <a:extLst>
              <a:ext uri="{FF2B5EF4-FFF2-40B4-BE49-F238E27FC236}">
                <a16:creationId xmlns:a16="http://schemas.microsoft.com/office/drawing/2014/main" id="{229B9080-9D0F-8A4F-AC9B-FC6C9E51B18F}"/>
              </a:ext>
            </a:extLst>
          </p:cNvPr>
          <p:cNvSpPr>
            <a:spLocks noGrp="1"/>
          </p:cNvSpPr>
          <p:nvPr>
            <p:ph type="sldNum" sz="quarter" idx="12"/>
          </p:nvPr>
        </p:nvSpPr>
        <p:spPr/>
        <p:txBody>
          <a:bodyPr/>
          <a:lstStyle>
            <a:lvl1pPr>
              <a:defRPr>
                <a:solidFill>
                  <a:schemeClr val="accent6">
                    <a:lumMod val="75000"/>
                  </a:schemeClr>
                </a:solidFill>
              </a:defRPr>
            </a:lvl1pPr>
          </a:lstStyle>
          <a:p>
            <a:fld id="{DF2B0AD1-0EF7-9D40-8A01-BB783B2218F0}" type="slidenum">
              <a:rPr lang="en-US" smtClean="0"/>
              <a:pPr/>
              <a:t>‹#›</a:t>
            </a:fld>
            <a:endParaRPr lang="en-US" dirty="0"/>
          </a:p>
        </p:txBody>
      </p:sp>
    </p:spTree>
    <p:extLst>
      <p:ext uri="{BB962C8B-B14F-4D97-AF65-F5344CB8AC3E}">
        <p14:creationId xmlns:p14="http://schemas.microsoft.com/office/powerpoint/2010/main" val="778696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A47A-23AE-BA4B-BC79-F4C45A61A11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D468AB0-1F9E-2443-B4C5-007B5D7E7338}"/>
              </a:ext>
            </a:extLst>
          </p:cNvPr>
          <p:cNvSpPr>
            <a:spLocks noGrp="1"/>
          </p:cNvSpPr>
          <p:nvPr>
            <p:ph type="dt" sz="half" idx="10"/>
          </p:nvPr>
        </p:nvSpPr>
        <p:spPr/>
        <p:txBody>
          <a:bodyPr/>
          <a:lstStyle/>
          <a:p>
            <a:fld id="{7D00970E-2D19-44BC-A633-3E193B7042BE}" type="datetime1">
              <a:rPr lang="en-US" smtClean="0"/>
              <a:t>6/19/2023</a:t>
            </a:fld>
            <a:endParaRPr lang="en-US"/>
          </a:p>
        </p:txBody>
      </p:sp>
      <p:sp>
        <p:nvSpPr>
          <p:cNvPr id="4" name="Footer Placeholder 3">
            <a:extLst>
              <a:ext uri="{FF2B5EF4-FFF2-40B4-BE49-F238E27FC236}">
                <a16:creationId xmlns:a16="http://schemas.microsoft.com/office/drawing/2014/main" id="{FC60E907-7599-944A-BFA4-FB785A2A58D6}"/>
              </a:ext>
            </a:extLst>
          </p:cNvPr>
          <p:cNvSpPr>
            <a:spLocks noGrp="1"/>
          </p:cNvSpPr>
          <p:nvPr>
            <p:ph type="ftr" sz="quarter" idx="11"/>
          </p:nvPr>
        </p:nvSpPr>
        <p:spPr/>
        <p:txBody>
          <a:bodyPr/>
          <a:lstStyle/>
          <a:p>
            <a:r>
              <a:rPr lang="en-US"/>
              <a:t>nia.nih.gov/sbir</a:t>
            </a:r>
            <a:endParaRPr lang="en-US" dirty="0"/>
          </a:p>
        </p:txBody>
      </p:sp>
      <p:sp>
        <p:nvSpPr>
          <p:cNvPr id="5" name="Slide Number Placeholder 4">
            <a:extLst>
              <a:ext uri="{FF2B5EF4-FFF2-40B4-BE49-F238E27FC236}">
                <a16:creationId xmlns:a16="http://schemas.microsoft.com/office/drawing/2014/main" id="{229B9080-9D0F-8A4F-AC9B-FC6C9E51B18F}"/>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1997873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A38E1-DFA6-8A4F-8C45-759F63BA0331}"/>
              </a:ext>
            </a:extLst>
          </p:cNvPr>
          <p:cNvSpPr>
            <a:spLocks noGrp="1"/>
          </p:cNvSpPr>
          <p:nvPr>
            <p:ph type="dt" sz="half" idx="10"/>
          </p:nvPr>
        </p:nvSpPr>
        <p:spPr/>
        <p:txBody>
          <a:bodyPr/>
          <a:lstStyle>
            <a:lvl1pPr>
              <a:defRPr>
                <a:solidFill>
                  <a:schemeClr val="bg1"/>
                </a:solidFill>
              </a:defRPr>
            </a:lvl1pPr>
          </a:lstStyle>
          <a:p>
            <a:fld id="{D06C7DE4-9EBE-457A-9405-451EFFDC7FC6}" type="datetime1">
              <a:rPr lang="en-US" smtClean="0"/>
              <a:t>6/19/2023</a:t>
            </a:fld>
            <a:endParaRPr lang="en-US"/>
          </a:p>
        </p:txBody>
      </p:sp>
      <p:sp>
        <p:nvSpPr>
          <p:cNvPr id="3" name="Footer Placeholder 2">
            <a:extLst>
              <a:ext uri="{FF2B5EF4-FFF2-40B4-BE49-F238E27FC236}">
                <a16:creationId xmlns:a16="http://schemas.microsoft.com/office/drawing/2014/main" id="{E1E17573-B3CE-454F-8D70-E8A676C46F0B}"/>
              </a:ext>
            </a:extLst>
          </p:cNvPr>
          <p:cNvSpPr>
            <a:spLocks noGrp="1"/>
          </p:cNvSpPr>
          <p:nvPr>
            <p:ph type="ftr" sz="quarter" idx="11"/>
          </p:nvPr>
        </p:nvSpPr>
        <p:spPr/>
        <p:txBody>
          <a:bodyPr/>
          <a:lstStyle>
            <a:lvl1pPr>
              <a:defRPr>
                <a:solidFill>
                  <a:schemeClr val="bg1"/>
                </a:solidFill>
              </a:defRPr>
            </a:lvl1pPr>
          </a:lstStyle>
          <a:p>
            <a:r>
              <a:rPr lang="en-US"/>
              <a:t>nia.nih.gov/sbir</a:t>
            </a:r>
          </a:p>
        </p:txBody>
      </p:sp>
      <p:sp>
        <p:nvSpPr>
          <p:cNvPr id="4" name="Slide Number Placeholder 3">
            <a:extLst>
              <a:ext uri="{FF2B5EF4-FFF2-40B4-BE49-F238E27FC236}">
                <a16:creationId xmlns:a16="http://schemas.microsoft.com/office/drawing/2014/main" id="{64A4F3C1-3820-224B-B195-0F6E727418B0}"/>
              </a:ext>
            </a:extLst>
          </p:cNvPr>
          <p:cNvSpPr>
            <a:spLocks noGrp="1"/>
          </p:cNvSpPr>
          <p:nvPr>
            <p:ph type="sldNum" sz="quarter" idx="12"/>
          </p:nvPr>
        </p:nvSpPr>
        <p:spPr/>
        <p:txBody>
          <a:bodyPr/>
          <a:lstStyle>
            <a:lvl1pPr>
              <a:defRPr>
                <a:solidFill>
                  <a:schemeClr val="bg1"/>
                </a:solidFill>
              </a:defRPr>
            </a:lvl1pPr>
          </a:lstStyle>
          <a:p>
            <a:fld id="{DF2B0AD1-0EF7-9D40-8A01-BB783B2218F0}" type="slidenum">
              <a:rPr lang="en-US" smtClean="0"/>
              <a:pPr/>
              <a:t>‹#›</a:t>
            </a:fld>
            <a:endParaRPr lang="en-US"/>
          </a:p>
        </p:txBody>
      </p:sp>
    </p:spTree>
    <p:extLst>
      <p:ext uri="{BB962C8B-B14F-4D97-AF65-F5344CB8AC3E}">
        <p14:creationId xmlns:p14="http://schemas.microsoft.com/office/powerpoint/2010/main" val="2255358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1DE3CD-61D1-BF4D-91FE-56ED0D6213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3D753E23-7D01-EE4D-BBC3-80F3B1E7C2B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F059225-829F-E546-A7D1-51AD548C0A56}"/>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DA233B-40C2-4D42-8D9B-CDA9A36346C8}"/>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203A81E-190A-A84F-80D0-C3F7677290E1}"/>
              </a:ext>
            </a:extLst>
          </p:cNvPr>
          <p:cNvSpPr>
            <a:spLocks noGrp="1"/>
          </p:cNvSpPr>
          <p:nvPr>
            <p:ph type="dt" sz="half" idx="10"/>
          </p:nvPr>
        </p:nvSpPr>
        <p:spPr/>
        <p:txBody>
          <a:bodyPr/>
          <a:lstStyle/>
          <a:p>
            <a:fld id="{96E130FE-9E76-4E2A-9174-38679AC7A8AD}" type="datetime1">
              <a:rPr lang="en-US" smtClean="0"/>
              <a:t>6/19/2023</a:t>
            </a:fld>
            <a:endParaRPr lang="en-US"/>
          </a:p>
        </p:txBody>
      </p:sp>
      <p:sp>
        <p:nvSpPr>
          <p:cNvPr id="6" name="Footer Placeholder 5">
            <a:extLst>
              <a:ext uri="{FF2B5EF4-FFF2-40B4-BE49-F238E27FC236}">
                <a16:creationId xmlns:a16="http://schemas.microsoft.com/office/drawing/2014/main" id="{7F5A00FA-04BC-A84D-ABD8-5E4F38F6D654}"/>
              </a:ext>
            </a:extLst>
          </p:cNvPr>
          <p:cNvSpPr>
            <a:spLocks noGrp="1"/>
          </p:cNvSpPr>
          <p:nvPr>
            <p:ph type="ftr" sz="quarter" idx="11"/>
          </p:nvPr>
        </p:nvSpPr>
        <p:spPr/>
        <p:txBody>
          <a:bodyPr/>
          <a:lstStyle/>
          <a:p>
            <a:r>
              <a:rPr lang="en-US"/>
              <a:t>nia.nih.gov/sbir</a:t>
            </a:r>
          </a:p>
        </p:txBody>
      </p:sp>
      <p:sp>
        <p:nvSpPr>
          <p:cNvPr id="7" name="Slide Number Placeholder 6">
            <a:extLst>
              <a:ext uri="{FF2B5EF4-FFF2-40B4-BE49-F238E27FC236}">
                <a16:creationId xmlns:a16="http://schemas.microsoft.com/office/drawing/2014/main" id="{B823CFA1-95C3-F84D-85EF-CD8050E09482}"/>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6913936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7CB020-F974-4D42-814B-382AED24D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AAB636F0-C992-4B4F-B3DF-93476726D2D8}"/>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8CB6026A-2EC1-7342-AF0F-49040127CB1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1DC29B47-1527-9F47-B37C-03CB478AAAC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B9E1B6C-288D-1149-A229-11389DCBCC29}"/>
              </a:ext>
            </a:extLst>
          </p:cNvPr>
          <p:cNvSpPr>
            <a:spLocks noGrp="1"/>
          </p:cNvSpPr>
          <p:nvPr>
            <p:ph type="dt" sz="half" idx="10"/>
          </p:nvPr>
        </p:nvSpPr>
        <p:spPr/>
        <p:txBody>
          <a:bodyPr/>
          <a:lstStyle/>
          <a:p>
            <a:fld id="{996DE580-A077-4E6A-896F-8656BAB22308}" type="datetime1">
              <a:rPr lang="en-US" smtClean="0"/>
              <a:t>6/19/2023</a:t>
            </a:fld>
            <a:endParaRPr lang="en-US"/>
          </a:p>
        </p:txBody>
      </p:sp>
      <p:sp>
        <p:nvSpPr>
          <p:cNvPr id="6" name="Footer Placeholder 5">
            <a:extLst>
              <a:ext uri="{FF2B5EF4-FFF2-40B4-BE49-F238E27FC236}">
                <a16:creationId xmlns:a16="http://schemas.microsoft.com/office/drawing/2014/main" id="{CC3209FE-CC05-A544-B51A-4909CCBFCCB8}"/>
              </a:ext>
            </a:extLst>
          </p:cNvPr>
          <p:cNvSpPr>
            <a:spLocks noGrp="1"/>
          </p:cNvSpPr>
          <p:nvPr>
            <p:ph type="ftr" sz="quarter" idx="11"/>
          </p:nvPr>
        </p:nvSpPr>
        <p:spPr/>
        <p:txBody>
          <a:bodyPr/>
          <a:lstStyle/>
          <a:p>
            <a:r>
              <a:rPr lang="en-US"/>
              <a:t>nia.nih.gov/sbir</a:t>
            </a:r>
          </a:p>
        </p:txBody>
      </p:sp>
      <p:sp>
        <p:nvSpPr>
          <p:cNvPr id="7" name="Slide Number Placeholder 6">
            <a:extLst>
              <a:ext uri="{FF2B5EF4-FFF2-40B4-BE49-F238E27FC236}">
                <a16:creationId xmlns:a16="http://schemas.microsoft.com/office/drawing/2014/main" id="{5FC88A9D-491A-2E46-912B-D04940CB89B9}"/>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1692216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594F2-536E-A345-BF68-B5B570AA14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Title 1">
            <a:extLst>
              <a:ext uri="{FF2B5EF4-FFF2-40B4-BE49-F238E27FC236}">
                <a16:creationId xmlns:a16="http://schemas.microsoft.com/office/drawing/2014/main" id="{2CCE16CF-D569-8D42-BAC3-4F1FBC3075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39A5D-F055-8A4F-AD38-B0AC86DA21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39536-5DC8-4941-9744-68DF8530FB32}"/>
              </a:ext>
            </a:extLst>
          </p:cNvPr>
          <p:cNvSpPr>
            <a:spLocks noGrp="1"/>
          </p:cNvSpPr>
          <p:nvPr>
            <p:ph type="dt" sz="half" idx="10"/>
          </p:nvPr>
        </p:nvSpPr>
        <p:spPr/>
        <p:txBody>
          <a:bodyPr/>
          <a:lstStyle/>
          <a:p>
            <a:fld id="{E86B4CD2-7803-4483-B1A9-C18267387D02}" type="datetime1">
              <a:rPr lang="en-US" smtClean="0"/>
              <a:t>6/19/2023</a:t>
            </a:fld>
            <a:endParaRPr lang="en-US"/>
          </a:p>
        </p:txBody>
      </p:sp>
      <p:sp>
        <p:nvSpPr>
          <p:cNvPr id="5" name="Footer Placeholder 4">
            <a:extLst>
              <a:ext uri="{FF2B5EF4-FFF2-40B4-BE49-F238E27FC236}">
                <a16:creationId xmlns:a16="http://schemas.microsoft.com/office/drawing/2014/main" id="{CA2134E5-281A-2740-BFB0-76A78C7A43EF}"/>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BC38195B-E7C1-EA4B-855E-AE2A9187CE03}"/>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33289226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6D1473-C658-8B44-B0EA-672228CA0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19100"/>
          </a:xfrm>
          <a:prstGeom prst="rect">
            <a:avLst/>
          </a:prstGeom>
        </p:spPr>
      </p:pic>
      <p:sp>
        <p:nvSpPr>
          <p:cNvPr id="2" name="Vertical Title 1">
            <a:extLst>
              <a:ext uri="{FF2B5EF4-FFF2-40B4-BE49-F238E27FC236}">
                <a16:creationId xmlns:a16="http://schemas.microsoft.com/office/drawing/2014/main" id="{E59A3CF1-5648-0C4E-B995-26CF00F0087B}"/>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0481D4-5665-7048-90AD-2493F903BF60}"/>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A406-5894-5244-9204-047B7ACB5D20}"/>
              </a:ext>
            </a:extLst>
          </p:cNvPr>
          <p:cNvSpPr>
            <a:spLocks noGrp="1"/>
          </p:cNvSpPr>
          <p:nvPr>
            <p:ph type="dt" sz="half" idx="10"/>
          </p:nvPr>
        </p:nvSpPr>
        <p:spPr/>
        <p:txBody>
          <a:bodyPr/>
          <a:lstStyle/>
          <a:p>
            <a:fld id="{45E88A69-1691-4734-9CAF-A0DFB95947C8}" type="datetime1">
              <a:rPr lang="en-US" smtClean="0"/>
              <a:t>6/19/2023</a:t>
            </a:fld>
            <a:endParaRPr lang="en-US"/>
          </a:p>
        </p:txBody>
      </p:sp>
      <p:sp>
        <p:nvSpPr>
          <p:cNvPr id="5" name="Footer Placeholder 4">
            <a:extLst>
              <a:ext uri="{FF2B5EF4-FFF2-40B4-BE49-F238E27FC236}">
                <a16:creationId xmlns:a16="http://schemas.microsoft.com/office/drawing/2014/main" id="{942CAD81-9816-3944-9852-CA47B1EDB82E}"/>
              </a:ext>
            </a:extLst>
          </p:cNvPr>
          <p:cNvSpPr>
            <a:spLocks noGrp="1"/>
          </p:cNvSpPr>
          <p:nvPr>
            <p:ph type="ftr" sz="quarter" idx="11"/>
          </p:nvPr>
        </p:nvSpPr>
        <p:spPr/>
        <p:txBody>
          <a:bodyPr/>
          <a:lstStyle/>
          <a:p>
            <a:r>
              <a:rPr lang="en-US"/>
              <a:t>nia.nih.gov/sbir</a:t>
            </a:r>
          </a:p>
        </p:txBody>
      </p:sp>
      <p:sp>
        <p:nvSpPr>
          <p:cNvPr id="6" name="Slide Number Placeholder 5">
            <a:extLst>
              <a:ext uri="{FF2B5EF4-FFF2-40B4-BE49-F238E27FC236}">
                <a16:creationId xmlns:a16="http://schemas.microsoft.com/office/drawing/2014/main" id="{62B371C1-2F6F-AB4F-9D66-0516357DAC8E}"/>
              </a:ext>
            </a:extLst>
          </p:cNvPr>
          <p:cNvSpPr>
            <a:spLocks noGrp="1"/>
          </p:cNvSpPr>
          <p:nvPr>
            <p:ph type="sldNum" sz="quarter" idx="12"/>
          </p:nvPr>
        </p:nvSpPr>
        <p:spPr/>
        <p:txBody>
          <a:bodyPr/>
          <a:lstStyle/>
          <a:p>
            <a:fld id="{DF2B0AD1-0EF7-9D40-8A01-BB783B2218F0}" type="slidenum">
              <a:rPr lang="en-US" smtClean="0"/>
              <a:t>‹#›</a:t>
            </a:fld>
            <a:endParaRPr lang="en-US"/>
          </a:p>
        </p:txBody>
      </p:sp>
    </p:spTree>
    <p:extLst>
      <p:ext uri="{BB962C8B-B14F-4D97-AF65-F5344CB8AC3E}">
        <p14:creationId xmlns:p14="http://schemas.microsoft.com/office/powerpoint/2010/main" val="402310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24.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35.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image" Target="../media/image34.jpeg"/><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theme" Target="../theme/theme13.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4.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image" Target="../media/image41.jpg"/><Relationship Id="rId5" Type="http://schemas.openxmlformats.org/officeDocument/2006/relationships/slideLayout" Target="../slideLayouts/slideLayout179.xml"/><Relationship Id="rId10" Type="http://schemas.openxmlformats.org/officeDocument/2006/relationships/theme" Target="../theme/theme15.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0.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2.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image" Target="../media/image1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16.emf"/><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15.emf"/><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16.emf"/><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5.emf"/><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8"/>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9"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7"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6" y="6356352"/>
            <a:ext cx="2743200" cy="365125"/>
          </a:xfrm>
          <a:prstGeom prst="rect">
            <a:avLst/>
          </a:prstGeom>
        </p:spPr>
        <p:txBody>
          <a:bodyPr vert="horz" lIns="91440" tIns="45720" rIns="91440" bIns="45720" rtlCol="0" anchor="ctr"/>
          <a:lstStyle>
            <a:lvl1pPr algn="l">
              <a:defRPr sz="580">
                <a:solidFill>
                  <a:schemeClr val="tx1">
                    <a:lumMod val="50000"/>
                    <a:lumOff val="50000"/>
                  </a:schemeClr>
                </a:solidFill>
              </a:defRPr>
            </a:lvl1pPr>
          </a:lstStyle>
          <a:p>
            <a:fld id="{B628CD9F-3CBA-4460-A247-F188D9C10DFA}" type="datetime1">
              <a:rPr lang="en-US" smtClean="0"/>
              <a:t>6/19/2023</a:t>
            </a:fld>
            <a:endParaRPr lang="en-US"/>
          </a:p>
        </p:txBody>
      </p:sp>
      <p:sp>
        <p:nvSpPr>
          <p:cNvPr id="5" name="Footer Placeholder 4"/>
          <p:cNvSpPr>
            <a:spLocks noGrp="1"/>
          </p:cNvSpPr>
          <p:nvPr>
            <p:ph type="ftr" sz="quarter" idx="3"/>
          </p:nvPr>
        </p:nvSpPr>
        <p:spPr>
          <a:xfrm>
            <a:off x="3869269" y="6356352"/>
            <a:ext cx="5911517" cy="365125"/>
          </a:xfrm>
          <a:prstGeom prst="rect">
            <a:avLst/>
          </a:prstGeom>
        </p:spPr>
        <p:txBody>
          <a:bodyPr vert="horz" lIns="91440" tIns="45720" rIns="91440" bIns="45720" rtlCol="0" anchor="ctr"/>
          <a:lstStyle>
            <a:lvl1pPr algn="l">
              <a:defRPr sz="58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637" b="1">
                <a:solidFill>
                  <a:schemeClr val="accent1"/>
                </a:solidFill>
              </a:defRPr>
            </a:lvl1pPr>
          </a:lstStyle>
          <a:p>
            <a:fld id="{18E8AC31-9D01-4021-A74F-357441946B01}" type="slidenum">
              <a:rPr lang="en-US" smtClean="0"/>
              <a:t>‹#›</a:t>
            </a:fld>
            <a:endParaRPr lang="en-US"/>
          </a:p>
        </p:txBody>
      </p:sp>
    </p:spTree>
    <p:extLst>
      <p:ext uri="{BB962C8B-B14F-4D97-AF65-F5344CB8AC3E}">
        <p14:creationId xmlns:p14="http://schemas.microsoft.com/office/powerpoint/2010/main" val="3409436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529922" rtl="0" eaLnBrk="1" latinLnBrk="0" hangingPunct="1">
        <a:lnSpc>
          <a:spcPct val="90000"/>
        </a:lnSpc>
        <a:spcBef>
          <a:spcPct val="0"/>
        </a:spcBef>
        <a:buNone/>
        <a:defRPr sz="1739" kern="1200" spc="-35" baseline="0">
          <a:solidFill>
            <a:srgbClr val="FFFFFF"/>
          </a:solidFill>
          <a:latin typeface="+mj-lt"/>
          <a:ea typeface="+mj-ea"/>
          <a:cs typeface="+mj-cs"/>
        </a:defRPr>
      </a:lvl1pPr>
    </p:titleStyle>
    <p:bodyStyle>
      <a:lvl1pPr marL="105984" indent="-105984" algn="l" defTabSz="529922" rtl="0" eaLnBrk="1" latinLnBrk="0" hangingPunct="1">
        <a:lnSpc>
          <a:spcPct val="90000"/>
        </a:lnSpc>
        <a:spcBef>
          <a:spcPts val="695"/>
        </a:spcBef>
        <a:buClr>
          <a:schemeClr val="accent1"/>
        </a:buClr>
        <a:buFont typeface="Wingdings 2" pitchFamily="18" charset="2"/>
        <a:buChar char=""/>
        <a:defRPr sz="1101" kern="1200">
          <a:solidFill>
            <a:schemeClr val="tx1">
              <a:lumMod val="65000"/>
              <a:lumOff val="35000"/>
            </a:schemeClr>
          </a:solidFill>
          <a:latin typeface="+mn-lt"/>
          <a:ea typeface="+mn-ea"/>
          <a:cs typeface="+mn-cs"/>
        </a:defRPr>
      </a:lvl1pPr>
      <a:lvl2pPr marL="397442" indent="-105984" algn="l" defTabSz="529922" rtl="0" eaLnBrk="1" latinLnBrk="0" hangingPunct="1">
        <a:lnSpc>
          <a:spcPct val="90000"/>
        </a:lnSpc>
        <a:spcBef>
          <a:spcPts val="145"/>
        </a:spcBef>
        <a:spcAft>
          <a:spcPts val="145"/>
        </a:spcAft>
        <a:buClr>
          <a:schemeClr val="accent1"/>
        </a:buClr>
        <a:buFont typeface="Wingdings 2" pitchFamily="18" charset="2"/>
        <a:buChar char=""/>
        <a:defRPr sz="985" kern="1200">
          <a:solidFill>
            <a:schemeClr val="tx1">
              <a:lumMod val="65000"/>
              <a:lumOff val="35000"/>
            </a:schemeClr>
          </a:solidFill>
          <a:latin typeface="+mn-lt"/>
          <a:ea typeface="+mn-ea"/>
          <a:cs typeface="+mn-cs"/>
        </a:defRPr>
      </a:lvl2pPr>
      <a:lvl3pPr marL="662403" indent="-105984" algn="l" defTabSz="529922" rtl="0" eaLnBrk="1" latinLnBrk="0" hangingPunct="1">
        <a:lnSpc>
          <a:spcPct val="90000"/>
        </a:lnSpc>
        <a:spcBef>
          <a:spcPts val="145"/>
        </a:spcBef>
        <a:spcAft>
          <a:spcPts val="145"/>
        </a:spcAft>
        <a:buClr>
          <a:schemeClr val="accent1"/>
        </a:buClr>
        <a:buFont typeface="Wingdings 2" pitchFamily="18" charset="2"/>
        <a:buChar char=""/>
        <a:defRPr sz="869" kern="1200">
          <a:solidFill>
            <a:schemeClr val="tx1">
              <a:lumMod val="65000"/>
              <a:lumOff val="35000"/>
            </a:schemeClr>
          </a:solidFill>
          <a:latin typeface="+mn-lt"/>
          <a:ea typeface="+mn-ea"/>
          <a:cs typeface="+mn-cs"/>
        </a:defRPr>
      </a:lvl3pPr>
      <a:lvl4pPr marL="927364" indent="-105984" algn="l" defTabSz="529922" rtl="0" eaLnBrk="1" latinLnBrk="0" hangingPunct="1">
        <a:lnSpc>
          <a:spcPct val="90000"/>
        </a:lnSpc>
        <a:spcBef>
          <a:spcPts val="145"/>
        </a:spcBef>
        <a:spcAft>
          <a:spcPts val="145"/>
        </a:spcAft>
        <a:buClr>
          <a:schemeClr val="accent1"/>
        </a:buClr>
        <a:buFont typeface="Wingdings 2" pitchFamily="18" charset="2"/>
        <a:buChar char=""/>
        <a:defRPr sz="753" kern="1200">
          <a:solidFill>
            <a:schemeClr val="tx1">
              <a:lumMod val="65000"/>
              <a:lumOff val="35000"/>
            </a:schemeClr>
          </a:solidFill>
          <a:latin typeface="+mn-lt"/>
          <a:ea typeface="+mn-ea"/>
          <a:cs typeface="+mn-cs"/>
        </a:defRPr>
      </a:lvl4pPr>
      <a:lvl5pPr marL="1192325" indent="-105984" algn="l" defTabSz="529922" rtl="0" eaLnBrk="1" latinLnBrk="0" hangingPunct="1">
        <a:lnSpc>
          <a:spcPct val="90000"/>
        </a:lnSpc>
        <a:spcBef>
          <a:spcPts val="145"/>
        </a:spcBef>
        <a:spcAft>
          <a:spcPts val="145"/>
        </a:spcAft>
        <a:buClr>
          <a:schemeClr val="accent1"/>
        </a:buClr>
        <a:buFont typeface="Wingdings 2" pitchFamily="18" charset="2"/>
        <a:buChar char=""/>
        <a:defRPr sz="753" kern="1200">
          <a:solidFill>
            <a:schemeClr val="tx1">
              <a:lumMod val="65000"/>
              <a:lumOff val="35000"/>
            </a:schemeClr>
          </a:solidFill>
          <a:latin typeface="+mn-lt"/>
          <a:ea typeface="+mn-ea"/>
          <a:cs typeface="+mn-cs"/>
        </a:defRPr>
      </a:lvl5pPr>
      <a:lvl6pPr marL="1457286" indent="-132481" algn="l" defTabSz="529922" rtl="0" eaLnBrk="1" latinLnBrk="0" hangingPunct="1">
        <a:lnSpc>
          <a:spcPct val="90000"/>
        </a:lnSpc>
        <a:spcBef>
          <a:spcPts val="145"/>
        </a:spcBef>
        <a:spcAft>
          <a:spcPts val="145"/>
        </a:spcAft>
        <a:buClr>
          <a:schemeClr val="accent1"/>
        </a:buClr>
        <a:buFont typeface="Wingdings 2" pitchFamily="18" charset="2"/>
        <a:buChar char=""/>
        <a:defRPr sz="753" kern="1200">
          <a:solidFill>
            <a:schemeClr val="tx1">
              <a:lumMod val="65000"/>
              <a:lumOff val="35000"/>
            </a:schemeClr>
          </a:solidFill>
          <a:latin typeface="+mn-lt"/>
          <a:ea typeface="+mn-ea"/>
          <a:cs typeface="+mn-cs"/>
        </a:defRPr>
      </a:lvl6pPr>
      <a:lvl7pPr marL="1722247" indent="-132481" algn="l" defTabSz="529922" rtl="0" eaLnBrk="1" latinLnBrk="0" hangingPunct="1">
        <a:lnSpc>
          <a:spcPct val="90000"/>
        </a:lnSpc>
        <a:spcBef>
          <a:spcPts val="145"/>
        </a:spcBef>
        <a:spcAft>
          <a:spcPts val="145"/>
        </a:spcAft>
        <a:buClr>
          <a:schemeClr val="accent1"/>
        </a:buClr>
        <a:buFont typeface="Wingdings 2" pitchFamily="18" charset="2"/>
        <a:buChar char=""/>
        <a:defRPr sz="753" kern="1200">
          <a:solidFill>
            <a:schemeClr val="tx1">
              <a:lumMod val="65000"/>
              <a:lumOff val="35000"/>
            </a:schemeClr>
          </a:solidFill>
          <a:latin typeface="+mn-lt"/>
          <a:ea typeface="+mn-ea"/>
          <a:cs typeface="+mn-cs"/>
        </a:defRPr>
      </a:lvl7pPr>
      <a:lvl8pPr marL="1987208" indent="-132481" algn="l" defTabSz="529922" rtl="0" eaLnBrk="1" latinLnBrk="0" hangingPunct="1">
        <a:lnSpc>
          <a:spcPct val="90000"/>
        </a:lnSpc>
        <a:spcBef>
          <a:spcPts val="145"/>
        </a:spcBef>
        <a:spcAft>
          <a:spcPts val="145"/>
        </a:spcAft>
        <a:buClr>
          <a:schemeClr val="accent1"/>
        </a:buClr>
        <a:buFont typeface="Wingdings 2" pitchFamily="18" charset="2"/>
        <a:buChar char=""/>
        <a:defRPr sz="753" kern="1200">
          <a:solidFill>
            <a:schemeClr val="tx1">
              <a:lumMod val="65000"/>
              <a:lumOff val="35000"/>
            </a:schemeClr>
          </a:solidFill>
          <a:latin typeface="+mn-lt"/>
          <a:ea typeface="+mn-ea"/>
          <a:cs typeface="+mn-cs"/>
        </a:defRPr>
      </a:lvl8pPr>
      <a:lvl9pPr marL="2252169" indent="-132481" algn="l" defTabSz="529922" rtl="0" eaLnBrk="1" latinLnBrk="0" hangingPunct="1">
        <a:lnSpc>
          <a:spcPct val="90000"/>
        </a:lnSpc>
        <a:spcBef>
          <a:spcPts val="145"/>
        </a:spcBef>
        <a:spcAft>
          <a:spcPts val="145"/>
        </a:spcAft>
        <a:buClr>
          <a:schemeClr val="accent1"/>
        </a:buClr>
        <a:buFont typeface="Wingdings 2" pitchFamily="18" charset="2"/>
        <a:buChar char=""/>
        <a:defRPr sz="753" kern="1200">
          <a:solidFill>
            <a:schemeClr val="tx1">
              <a:lumMod val="65000"/>
              <a:lumOff val="35000"/>
            </a:schemeClr>
          </a:solidFill>
          <a:latin typeface="+mn-lt"/>
          <a:ea typeface="+mn-ea"/>
          <a:cs typeface="+mn-cs"/>
        </a:defRPr>
      </a:lvl9pPr>
    </p:bodyStyle>
    <p:otherStyle>
      <a:defPPr>
        <a:defRPr lang="en-US"/>
      </a:defPPr>
      <a:lvl1pPr marL="0" algn="l" defTabSz="529922" rtl="0" eaLnBrk="1" latinLnBrk="0" hangingPunct="1">
        <a:defRPr sz="1043" kern="1200">
          <a:solidFill>
            <a:schemeClr val="tx1"/>
          </a:solidFill>
          <a:latin typeface="+mn-lt"/>
          <a:ea typeface="+mn-ea"/>
          <a:cs typeface="+mn-cs"/>
        </a:defRPr>
      </a:lvl1pPr>
      <a:lvl2pPr marL="264961" algn="l" defTabSz="529922" rtl="0" eaLnBrk="1" latinLnBrk="0" hangingPunct="1">
        <a:defRPr sz="1043" kern="1200">
          <a:solidFill>
            <a:schemeClr val="tx1"/>
          </a:solidFill>
          <a:latin typeface="+mn-lt"/>
          <a:ea typeface="+mn-ea"/>
          <a:cs typeface="+mn-cs"/>
        </a:defRPr>
      </a:lvl2pPr>
      <a:lvl3pPr marL="529922" algn="l" defTabSz="529922" rtl="0" eaLnBrk="1" latinLnBrk="0" hangingPunct="1">
        <a:defRPr sz="1043" kern="1200">
          <a:solidFill>
            <a:schemeClr val="tx1"/>
          </a:solidFill>
          <a:latin typeface="+mn-lt"/>
          <a:ea typeface="+mn-ea"/>
          <a:cs typeface="+mn-cs"/>
        </a:defRPr>
      </a:lvl3pPr>
      <a:lvl4pPr marL="794883" algn="l" defTabSz="529922" rtl="0" eaLnBrk="1" latinLnBrk="0" hangingPunct="1">
        <a:defRPr sz="1043" kern="1200">
          <a:solidFill>
            <a:schemeClr val="tx1"/>
          </a:solidFill>
          <a:latin typeface="+mn-lt"/>
          <a:ea typeface="+mn-ea"/>
          <a:cs typeface="+mn-cs"/>
        </a:defRPr>
      </a:lvl4pPr>
      <a:lvl5pPr marL="1059844" algn="l" defTabSz="529922" rtl="0" eaLnBrk="1" latinLnBrk="0" hangingPunct="1">
        <a:defRPr sz="1043" kern="1200">
          <a:solidFill>
            <a:schemeClr val="tx1"/>
          </a:solidFill>
          <a:latin typeface="+mn-lt"/>
          <a:ea typeface="+mn-ea"/>
          <a:cs typeface="+mn-cs"/>
        </a:defRPr>
      </a:lvl5pPr>
      <a:lvl6pPr marL="1324806" algn="l" defTabSz="529922" rtl="0" eaLnBrk="1" latinLnBrk="0" hangingPunct="1">
        <a:defRPr sz="1043" kern="1200">
          <a:solidFill>
            <a:schemeClr val="tx1"/>
          </a:solidFill>
          <a:latin typeface="+mn-lt"/>
          <a:ea typeface="+mn-ea"/>
          <a:cs typeface="+mn-cs"/>
        </a:defRPr>
      </a:lvl6pPr>
      <a:lvl7pPr marL="1589767" algn="l" defTabSz="529922" rtl="0" eaLnBrk="1" latinLnBrk="0" hangingPunct="1">
        <a:defRPr sz="1043" kern="1200">
          <a:solidFill>
            <a:schemeClr val="tx1"/>
          </a:solidFill>
          <a:latin typeface="+mn-lt"/>
          <a:ea typeface="+mn-ea"/>
          <a:cs typeface="+mn-cs"/>
        </a:defRPr>
      </a:lvl7pPr>
      <a:lvl8pPr marL="1854728" algn="l" defTabSz="529922" rtl="0" eaLnBrk="1" latinLnBrk="0" hangingPunct="1">
        <a:defRPr sz="1043" kern="1200">
          <a:solidFill>
            <a:schemeClr val="tx1"/>
          </a:solidFill>
          <a:latin typeface="+mn-lt"/>
          <a:ea typeface="+mn-ea"/>
          <a:cs typeface="+mn-cs"/>
        </a:defRPr>
      </a:lvl8pPr>
      <a:lvl9pPr marL="2119689" algn="l" defTabSz="529922" rtl="0" eaLnBrk="1" latinLnBrk="0" hangingPunct="1">
        <a:defRPr sz="104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6C45B-4AFA-FFF5-045F-F624BB673364}"/>
              </a:ext>
            </a:extLst>
          </p:cNvPr>
          <p:cNvSpPr>
            <a:spLocks noGrp="1"/>
          </p:cNvSpPr>
          <p:nvPr>
            <p:ph type="title"/>
          </p:nvPr>
        </p:nvSpPr>
        <p:spPr>
          <a:xfrm>
            <a:off x="381000" y="381000"/>
            <a:ext cx="11430000" cy="1309688"/>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9C4D5A8-54D0-F9C3-31EC-99162154097F}"/>
              </a:ext>
            </a:extLst>
          </p:cNvPr>
          <p:cNvSpPr>
            <a:spLocks noGrp="1"/>
          </p:cNvSpPr>
          <p:nvPr>
            <p:ph type="body" idx="1"/>
          </p:nvPr>
        </p:nvSpPr>
        <p:spPr>
          <a:xfrm>
            <a:off x="381000" y="1828800"/>
            <a:ext cx="11430000" cy="4572000"/>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045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txStyles>
    <p:titleStyle>
      <a:lvl1pPr algn="l" defTabSz="914377" rtl="0" eaLnBrk="1" latinLnBrk="0" hangingPunct="1">
        <a:lnSpc>
          <a:spcPct val="90000"/>
        </a:lnSpc>
        <a:spcBef>
          <a:spcPct val="0"/>
        </a:spcBef>
        <a:buNone/>
        <a:defRPr sz="4000" b="1" kern="1200">
          <a:solidFill>
            <a:srgbClr val="008000"/>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
          <a:srgbClr val="A2E43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A2E43F"/>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A2E43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A2E43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A2E43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pos="7440">
          <p15:clr>
            <a:srgbClr val="F26B43"/>
          </p15:clr>
        </p15:guide>
        <p15:guide id="3" pos="3840">
          <p15:clr>
            <a:srgbClr val="F26B43"/>
          </p15:clr>
        </p15:guide>
        <p15:guide id="4" orient="horz" pos="4032">
          <p15:clr>
            <a:srgbClr val="F26B43"/>
          </p15:clr>
        </p15:guide>
        <p15:guide id="5" orient="horz" pos="240">
          <p15:clr>
            <a:srgbClr val="F26B43"/>
          </p15:clr>
        </p15:guide>
        <p15:guide id="6" orient="horz" pos="1152">
          <p15:clr>
            <a:srgbClr val="F26B43"/>
          </p15:clr>
        </p15:guide>
        <p15:guide id="7"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0FE14-7DDE-9A46-9898-CEE0082FE65F}"/>
              </a:ext>
            </a:extLst>
          </p:cNvPr>
          <p:cNvSpPr>
            <a:spLocks noGrp="1"/>
          </p:cNvSpPr>
          <p:nvPr>
            <p:ph type="title"/>
          </p:nvPr>
        </p:nvSpPr>
        <p:spPr>
          <a:xfrm>
            <a:off x="304800" y="279400"/>
            <a:ext cx="11582400" cy="1030816"/>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A9D1DAA7-6FBB-6F4E-BF55-32BD9F9C8234}"/>
              </a:ext>
            </a:extLst>
          </p:cNvPr>
          <p:cNvSpPr>
            <a:spLocks noGrp="1"/>
          </p:cNvSpPr>
          <p:nvPr>
            <p:ph type="body" idx="1"/>
          </p:nvPr>
        </p:nvSpPr>
        <p:spPr>
          <a:xfrm>
            <a:off x="304800" y="1397001"/>
            <a:ext cx="11582400" cy="4779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183E1-E5CF-C044-9E26-A564F5486686}"/>
              </a:ext>
            </a:extLst>
          </p:cNvPr>
          <p:cNvSpPr>
            <a:spLocks noGrp="1"/>
          </p:cNvSpPr>
          <p:nvPr>
            <p:ph type="dt" sz="half" idx="2"/>
          </p:nvPr>
        </p:nvSpPr>
        <p:spPr>
          <a:xfrm>
            <a:off x="2032000" y="6321214"/>
            <a:ext cx="1549400" cy="366183"/>
          </a:xfrm>
          <a:prstGeom prst="rect">
            <a:avLst/>
          </a:prstGeom>
        </p:spPr>
        <p:txBody>
          <a:bodyPr vert="horz" lIns="91440" tIns="45720" rIns="91440" bIns="45720" rtlCol="0" anchor="ctr"/>
          <a:lstStyle>
            <a:lvl1pPr algn="l">
              <a:defRPr sz="800">
                <a:solidFill>
                  <a:schemeClr val="tx1">
                    <a:lumMod val="50000"/>
                    <a:lumOff val="50000"/>
                  </a:schemeClr>
                </a:solidFill>
                <a:latin typeface="Arial" panose="020B0604020202020204" pitchFamily="34" charset="0"/>
                <a:cs typeface="Arial" panose="020B0604020202020204" pitchFamily="34" charset="0"/>
              </a:defRPr>
            </a:lvl1pPr>
          </a:lstStyle>
          <a:p>
            <a:fld id="{1773657B-139B-FF45-84F5-2C27B839D43D}" type="datetime1">
              <a:rPr lang="en-US" smtClean="0"/>
              <a:pPr/>
              <a:t>6/19/2023</a:t>
            </a:fld>
            <a:endParaRPr lang="en-US" dirty="0"/>
          </a:p>
        </p:txBody>
      </p:sp>
      <p:sp>
        <p:nvSpPr>
          <p:cNvPr id="5" name="Footer Placeholder 4">
            <a:extLst>
              <a:ext uri="{FF2B5EF4-FFF2-40B4-BE49-F238E27FC236}">
                <a16:creationId xmlns:a16="http://schemas.microsoft.com/office/drawing/2014/main" id="{89E50BC2-F4E5-AF4A-BAB1-5F5D5D1BD0DB}"/>
              </a:ext>
            </a:extLst>
          </p:cNvPr>
          <p:cNvSpPr>
            <a:spLocks noGrp="1"/>
          </p:cNvSpPr>
          <p:nvPr>
            <p:ph type="ftr" sz="quarter" idx="3"/>
          </p:nvPr>
        </p:nvSpPr>
        <p:spPr>
          <a:xfrm>
            <a:off x="3439493" y="6321214"/>
            <a:ext cx="7315200" cy="366183"/>
          </a:xfrm>
          <a:prstGeom prst="rect">
            <a:avLst/>
          </a:prstGeom>
        </p:spPr>
        <p:txBody>
          <a:bodyPr vert="horz" lIns="91440" tIns="45720" rIns="91440" bIns="45720" rtlCol="0" anchor="ctr"/>
          <a:lstStyle>
            <a:lvl1pPr algn="r">
              <a:defRPr sz="800" b="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nia.nih.gov/</a:t>
            </a:r>
            <a:r>
              <a:rPr lang="en-US" dirty="0" err="1"/>
              <a:t>sbir</a:t>
            </a:r>
            <a:endParaRPr lang="en-US" dirty="0"/>
          </a:p>
        </p:txBody>
      </p:sp>
      <p:sp>
        <p:nvSpPr>
          <p:cNvPr id="6" name="Slide Number Placeholder 5">
            <a:extLst>
              <a:ext uri="{FF2B5EF4-FFF2-40B4-BE49-F238E27FC236}">
                <a16:creationId xmlns:a16="http://schemas.microsoft.com/office/drawing/2014/main" id="{C0F0939E-1598-DA44-8F8F-3D7BD8ADD2B6}"/>
              </a:ext>
            </a:extLst>
          </p:cNvPr>
          <p:cNvSpPr>
            <a:spLocks noGrp="1"/>
          </p:cNvSpPr>
          <p:nvPr>
            <p:ph type="sldNum" sz="quarter" idx="4"/>
          </p:nvPr>
        </p:nvSpPr>
        <p:spPr>
          <a:xfrm>
            <a:off x="10666640" y="6321214"/>
            <a:ext cx="533400" cy="366183"/>
          </a:xfrm>
          <a:prstGeom prst="rect">
            <a:avLst/>
          </a:prstGeom>
        </p:spPr>
        <p:txBody>
          <a:bodyPr vert="horz" lIns="91440" tIns="45720" rIns="91440" bIns="45720" rtlCol="0" anchor="ctr"/>
          <a:lstStyle>
            <a:lvl1pPr algn="r">
              <a:defRPr sz="800" b="1">
                <a:solidFill>
                  <a:schemeClr val="tx1">
                    <a:lumMod val="50000"/>
                    <a:lumOff val="50000"/>
                  </a:schemeClr>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a:p>
        </p:txBody>
      </p:sp>
      <p:sp>
        <p:nvSpPr>
          <p:cNvPr id="7" name="Rectangle 6">
            <a:extLst>
              <a:ext uri="{FF2B5EF4-FFF2-40B4-BE49-F238E27FC236}">
                <a16:creationId xmlns:a16="http://schemas.microsoft.com/office/drawing/2014/main" id="{112D9382-EF9B-1E46-A139-6651DE1AF647}"/>
              </a:ext>
            </a:extLst>
          </p:cNvPr>
          <p:cNvSpPr/>
          <p:nvPr userDrawn="1"/>
        </p:nvSpPr>
        <p:spPr>
          <a:xfrm>
            <a:off x="304800" y="0"/>
            <a:ext cx="11582400" cy="148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8">
            <a:extLst>
              <a:ext uri="{FF2B5EF4-FFF2-40B4-BE49-F238E27FC236}">
                <a16:creationId xmlns:a16="http://schemas.microsoft.com/office/drawing/2014/main" id="{01DC3A41-2A00-0C45-B003-5169E459BA63}"/>
              </a:ext>
            </a:extLst>
          </p:cNvPr>
          <p:cNvSpPr/>
          <p:nvPr userDrawn="1"/>
        </p:nvSpPr>
        <p:spPr>
          <a:xfrm>
            <a:off x="3269533"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8">
            <a:extLst>
              <a:ext uri="{FF2B5EF4-FFF2-40B4-BE49-F238E27FC236}">
                <a16:creationId xmlns:a16="http://schemas.microsoft.com/office/drawing/2014/main" id="{8272FDD6-E88A-E946-9926-E1BA6A61A8A5}"/>
              </a:ext>
            </a:extLst>
          </p:cNvPr>
          <p:cNvSpPr/>
          <p:nvPr userDrawn="1"/>
        </p:nvSpPr>
        <p:spPr>
          <a:xfrm>
            <a:off x="385274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FB845448-B57D-F34B-AA51-DC48D98BF4B7}"/>
              </a:ext>
            </a:extLst>
          </p:cNvPr>
          <p:cNvSpPr/>
          <p:nvPr userDrawn="1"/>
        </p:nvSpPr>
        <p:spPr>
          <a:xfrm>
            <a:off x="7848600" y="0"/>
            <a:ext cx="4038600" cy="1486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8">
            <a:extLst>
              <a:ext uri="{FF2B5EF4-FFF2-40B4-BE49-F238E27FC236}">
                <a16:creationId xmlns:a16="http://schemas.microsoft.com/office/drawing/2014/main" id="{A48E0EDB-BB87-014F-9C48-3387BB2C340A}"/>
              </a:ext>
            </a:extLst>
          </p:cNvPr>
          <p:cNvSpPr/>
          <p:nvPr userDrawn="1"/>
        </p:nvSpPr>
        <p:spPr>
          <a:xfrm>
            <a:off x="542371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8">
            <a:extLst>
              <a:ext uri="{FF2B5EF4-FFF2-40B4-BE49-F238E27FC236}">
                <a16:creationId xmlns:a16="http://schemas.microsoft.com/office/drawing/2014/main" id="{CB43A266-0912-F743-B027-A41E301814C3}"/>
              </a:ext>
            </a:extLst>
          </p:cNvPr>
          <p:cNvSpPr/>
          <p:nvPr userDrawn="1"/>
        </p:nvSpPr>
        <p:spPr>
          <a:xfrm>
            <a:off x="78305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8">
            <a:extLst>
              <a:ext uri="{FF2B5EF4-FFF2-40B4-BE49-F238E27FC236}">
                <a16:creationId xmlns:a16="http://schemas.microsoft.com/office/drawing/2014/main" id="{9E0D3D94-99B0-CF4B-BE80-D5E94DCFA470}"/>
              </a:ext>
            </a:extLst>
          </p:cNvPr>
          <p:cNvSpPr/>
          <p:nvPr userDrawn="1"/>
        </p:nvSpPr>
        <p:spPr>
          <a:xfrm>
            <a:off x="972387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F514D0CB-4AE1-3D42-A8E5-D022F11839C6}"/>
              </a:ext>
            </a:extLst>
          </p:cNvPr>
          <p:cNvSpPr/>
          <p:nvPr userDrawn="1"/>
        </p:nvSpPr>
        <p:spPr>
          <a:xfrm>
            <a:off x="5677901"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8">
            <a:extLst>
              <a:ext uri="{FF2B5EF4-FFF2-40B4-BE49-F238E27FC236}">
                <a16:creationId xmlns:a16="http://schemas.microsoft.com/office/drawing/2014/main" id="{8FB6DC5C-6638-9540-BDD7-A7120BF09504}"/>
              </a:ext>
            </a:extLst>
          </p:cNvPr>
          <p:cNvSpPr/>
          <p:nvPr userDrawn="1"/>
        </p:nvSpPr>
        <p:spPr>
          <a:xfrm>
            <a:off x="7563839" y="0"/>
            <a:ext cx="2050748" cy="148683"/>
          </a:xfrm>
          <a:custGeom>
            <a:avLst/>
            <a:gdLst>
              <a:gd name="connsiteX0" fmla="*/ 0 w 1496786"/>
              <a:gd name="connsiteY0" fmla="*/ 0 h 111512"/>
              <a:gd name="connsiteX1" fmla="*/ 1496786 w 1496786"/>
              <a:gd name="connsiteY1" fmla="*/ 0 h 111512"/>
              <a:gd name="connsiteX2" fmla="*/ 1496786 w 1496786"/>
              <a:gd name="connsiteY2" fmla="*/ 111512 h 111512"/>
              <a:gd name="connsiteX3" fmla="*/ 0 w 1496786"/>
              <a:gd name="connsiteY3" fmla="*/ 111512 h 111512"/>
              <a:gd name="connsiteX4" fmla="*/ 0 w 1496786"/>
              <a:gd name="connsiteY4" fmla="*/ 0 h 111512"/>
              <a:gd name="connsiteX0" fmla="*/ 41275 w 1538061"/>
              <a:gd name="connsiteY0" fmla="*/ 0 h 111512"/>
              <a:gd name="connsiteX1" fmla="*/ 1538061 w 1538061"/>
              <a:gd name="connsiteY1" fmla="*/ 0 h 111512"/>
              <a:gd name="connsiteX2" fmla="*/ 1538061 w 1538061"/>
              <a:gd name="connsiteY2" fmla="*/ 111512 h 111512"/>
              <a:gd name="connsiteX3" fmla="*/ 0 w 1538061"/>
              <a:gd name="connsiteY3" fmla="*/ 111512 h 111512"/>
              <a:gd name="connsiteX4" fmla="*/ 41275 w 1538061"/>
              <a:gd name="connsiteY4" fmla="*/ 0 h 1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61" h="111512">
                <a:moveTo>
                  <a:pt x="41275" y="0"/>
                </a:moveTo>
                <a:lnTo>
                  <a:pt x="1538061" y="0"/>
                </a:lnTo>
                <a:lnTo>
                  <a:pt x="1538061" y="111512"/>
                </a:lnTo>
                <a:lnTo>
                  <a:pt x="0" y="111512"/>
                </a:lnTo>
                <a:lnTo>
                  <a:pt x="4127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5576115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dt="0"/>
  <p:txStyles>
    <p:titleStyle>
      <a:lvl1pPr algn="l" defTabSz="1219170" rtl="0" eaLnBrk="1" latinLnBrk="0" hangingPunct="1">
        <a:lnSpc>
          <a:spcPct val="9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100000"/>
        </a:lnSpc>
        <a:spcBef>
          <a:spcPts val="1333"/>
        </a:spcBef>
        <a:buClr>
          <a:schemeClr val="accent2"/>
        </a:buClr>
        <a:buFont typeface="Arial" panose="020B0604020202020204" pitchFamily="34" charset="0"/>
        <a:buChar char="•"/>
        <a:defRPr sz="1733" kern="1200">
          <a:solidFill>
            <a:schemeClr val="accent6"/>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100000"/>
        </a:lnSpc>
        <a:spcBef>
          <a:spcPts val="667"/>
        </a:spcBef>
        <a:buClr>
          <a:schemeClr val="accent2"/>
        </a:buClr>
        <a:buFont typeface="Arial" panose="020B0604020202020204" pitchFamily="34" charset="0"/>
        <a:buChar char="•"/>
        <a:defRPr sz="1467" kern="1200">
          <a:solidFill>
            <a:schemeClr val="accent6"/>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3">
            <a:extLst>
              <a:ext uri="{28A0092B-C50C-407E-A947-70E740481C1C}">
                <a14:useLocalDpi xmlns:a14="http://schemas.microsoft.com/office/drawing/2010/main" val="0"/>
              </a:ext>
            </a:extLst>
          </a:blip>
          <a:srcRect l="79288" b="75988"/>
          <a:stretch/>
        </p:blipFill>
        <p:spPr>
          <a:xfrm>
            <a:off x="9670774" y="0"/>
            <a:ext cx="2521226" cy="1646766"/>
          </a:xfrm>
          <a:prstGeom prst="rect">
            <a:avLst/>
          </a:prstGeom>
        </p:spPr>
      </p:pic>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7596" y="6333350"/>
            <a:ext cx="392641" cy="373944"/>
          </a:xfrm>
          <a:prstGeom prst="rect">
            <a:avLst/>
          </a:prstGeom>
        </p:spPr>
      </p:pic>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a:p>
        </p:txBody>
      </p:sp>
      <p:sp>
        <p:nvSpPr>
          <p:cNvPr id="11"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a:p>
        </p:txBody>
      </p:sp>
    </p:spTree>
    <p:extLst>
      <p:ext uri="{BB962C8B-B14F-4D97-AF65-F5344CB8AC3E}">
        <p14:creationId xmlns:p14="http://schemas.microsoft.com/office/powerpoint/2010/main" val="27841555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l" defTabSz="121917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600" kern="1200">
          <a:solidFill>
            <a:schemeClr val="tx2"/>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600" kern="1200">
          <a:solidFill>
            <a:schemeClr val="tx2"/>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0800000" scaled="0"/>
          <a:tileRect/>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5" y="1427"/>
            <a:ext cx="12186928" cy="6855147"/>
          </a:xfrm>
          <a:prstGeom prst="rect">
            <a:avLst/>
          </a:prstGeom>
        </p:spPr>
      </p:pic>
      <p:sp>
        <p:nvSpPr>
          <p:cNvPr id="9" name="Title Placeholder 8"/>
          <p:cNvSpPr>
            <a:spLocks noGrp="1"/>
          </p:cNvSpPr>
          <p:nvPr>
            <p:ph type="title"/>
          </p:nvPr>
        </p:nvSpPr>
        <p:spPr>
          <a:xfrm>
            <a:off x="304800" y="155448"/>
            <a:ext cx="10058400" cy="9144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304800" y="1527048"/>
            <a:ext cx="10058400" cy="4416552"/>
          </a:xfrm>
          <a:prstGeom prst="rect">
            <a:avLst/>
          </a:prstGeom>
        </p:spPr>
        <p:txBody>
          <a:bodyPr vert="horz" lIns="0" tIns="0" rIns="0" bIns="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8" name="Slide Number Placeholder 17"/>
          <p:cNvSpPr>
            <a:spLocks noGrp="1"/>
          </p:cNvSpPr>
          <p:nvPr>
            <p:ph type="sldNum" sz="quarter" idx="4"/>
          </p:nvPr>
        </p:nvSpPr>
        <p:spPr>
          <a:xfrm>
            <a:off x="10838688" y="6419088"/>
            <a:ext cx="1219200" cy="384048"/>
          </a:xfrm>
          <a:prstGeom prst="rect">
            <a:avLst/>
          </a:prstGeom>
        </p:spPr>
        <p:txBody>
          <a:bodyPr vert="horz" lIns="91440" tIns="45720" rIns="91440" bIns="45720" anchor="b"/>
          <a:lstStyle>
            <a:lvl1pPr algn="r" eaLnBrk="1" latinLnBrk="0" hangingPunct="1">
              <a:defRPr kumimoji="0" sz="1200">
                <a:solidFill>
                  <a:schemeClr val="bg1"/>
                </a:solidFill>
              </a:defRPr>
            </a:lvl1pPr>
          </a:lstStyle>
          <a:p>
            <a:fld id="{0235576B-7F3C-4840-ADD7-A9DF1158E3A5}" type="slidenum">
              <a:rPr lang="en-US" smtClean="0"/>
              <a:pPr/>
              <a:t>‹#›</a:t>
            </a:fld>
            <a:endParaRPr lang="en-US" dirty="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39606" y="4203193"/>
            <a:ext cx="902209" cy="2164274"/>
          </a:xfrm>
          <a:prstGeom prst="rect">
            <a:avLst/>
          </a:prstGeom>
        </p:spPr>
      </p:pic>
    </p:spTree>
    <p:extLst>
      <p:ext uri="{BB962C8B-B14F-4D97-AF65-F5344CB8AC3E}">
        <p14:creationId xmlns:p14="http://schemas.microsoft.com/office/powerpoint/2010/main" val="242796770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hf hdr="0" ftr="0" dt="0"/>
  <p:txStyles>
    <p:titleStyle>
      <a:lvl1pPr algn="l" rtl="0" eaLnBrk="1" latinLnBrk="0" hangingPunct="1">
        <a:spcBef>
          <a:spcPct val="0"/>
        </a:spcBef>
        <a:buNone/>
        <a:defRPr kumimoji="0" sz="3200" b="1" kern="1200">
          <a:ln>
            <a:noFill/>
          </a:ln>
          <a:solidFill>
            <a:schemeClr val="tx1"/>
          </a:solidFill>
          <a:effectLst/>
          <a:latin typeface="+mj-lt"/>
          <a:ea typeface="+mj-ea"/>
          <a:cs typeface="+mj-cs"/>
        </a:defRPr>
      </a:lvl1pPr>
    </p:titleStyle>
    <p:bodyStyle>
      <a:lvl1pPr marL="228600" indent="-228600" algn="l" rtl="0" eaLnBrk="1" latinLnBrk="0" hangingPunct="1">
        <a:spcBef>
          <a:spcPct val="20000"/>
        </a:spcBef>
        <a:buClr>
          <a:schemeClr val="tx2"/>
        </a:buClr>
        <a:buSzPct val="100000"/>
        <a:buFont typeface="Wingdings" pitchFamily="2" charset="2"/>
        <a:buChar char="§"/>
        <a:defRPr kumimoji="0" sz="2400" kern="1200">
          <a:solidFill>
            <a:schemeClr val="tx1"/>
          </a:solidFill>
          <a:latin typeface="+mn-lt"/>
          <a:ea typeface="+mn-ea"/>
          <a:cs typeface="+mn-cs"/>
        </a:defRPr>
      </a:lvl1pPr>
      <a:lvl2pPr marL="455613" indent="-227013" algn="l" rtl="0" eaLnBrk="1" latinLnBrk="0" hangingPunct="1">
        <a:spcBef>
          <a:spcPct val="20000"/>
        </a:spcBef>
        <a:buClr>
          <a:schemeClr val="tx2"/>
        </a:buClr>
        <a:buSzPct val="100000"/>
        <a:buFont typeface="Arial" pitchFamily="34" charset="0"/>
        <a:buChar char="•"/>
        <a:defRPr kumimoji="0" sz="2400" kern="1200">
          <a:solidFill>
            <a:schemeClr val="tx1"/>
          </a:solidFill>
          <a:latin typeface="+mn-lt"/>
          <a:ea typeface="+mn-ea"/>
          <a:cs typeface="+mn-cs"/>
        </a:defRPr>
      </a:lvl2pPr>
      <a:lvl3pPr marL="685800" indent="-228600" algn="l" rtl="0" eaLnBrk="1" latinLnBrk="0" hangingPunct="1">
        <a:spcBef>
          <a:spcPct val="20000"/>
        </a:spcBef>
        <a:buClr>
          <a:schemeClr val="tx2"/>
        </a:buClr>
        <a:buSzPct val="100000"/>
        <a:buFont typeface="Arial" pitchFamily="34" charset="0"/>
        <a:buChar char="–"/>
        <a:defRPr kumimoji="0" sz="2000" kern="1200">
          <a:solidFill>
            <a:schemeClr val="tx1"/>
          </a:solidFill>
          <a:latin typeface="+mn-lt"/>
          <a:ea typeface="+mn-ea"/>
          <a:cs typeface="+mn-cs"/>
        </a:defRPr>
      </a:lvl3pPr>
      <a:lvl4pPr marL="914400" indent="-228600" algn="l" rtl="0" eaLnBrk="1" latinLnBrk="0" hangingPunct="1">
        <a:spcBef>
          <a:spcPct val="20000"/>
        </a:spcBef>
        <a:buClr>
          <a:schemeClr val="accent2"/>
        </a:buClr>
        <a:buSzPct val="100000"/>
        <a:buFont typeface="Wingdings" pitchFamily="2" charset="2"/>
        <a:buChar char="§"/>
        <a:defRPr kumimoji="0" sz="2000" kern="1200">
          <a:solidFill>
            <a:schemeClr val="tx1"/>
          </a:solidFill>
          <a:latin typeface="+mn-lt"/>
          <a:ea typeface="+mn-ea"/>
          <a:cs typeface="+mn-cs"/>
        </a:defRPr>
      </a:lvl4pPr>
      <a:lvl5pPr marL="1144588" indent="-230188" algn="l" rtl="0" eaLnBrk="1" latinLnBrk="0" hangingPunct="1">
        <a:spcBef>
          <a:spcPct val="20000"/>
        </a:spcBef>
        <a:buClr>
          <a:schemeClr val="accent2"/>
        </a:buClr>
        <a:buSzPct val="100000"/>
        <a:buFont typeface="Arial" pitchFamily="34" charset="0"/>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55C34-1E38-41A7-B9C8-FD59223EA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22B89C-6A84-4D9F-A017-D4022DA4BD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53872A-9F9D-4CC4-8A60-A927F81948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Light" panose="020B0502040204020203" pitchFamily="34" charset="0"/>
              </a:defRPr>
            </a:lvl1pPr>
          </a:lstStyle>
          <a:p>
            <a:fld id="{E2390EBA-916E-4225-ADEA-69FC162AA728}" type="datetimeFigureOut">
              <a:rPr lang="en-US" smtClean="0"/>
              <a:pPr/>
              <a:t>6/19/2023</a:t>
            </a:fld>
            <a:endParaRPr lang="en-US" dirty="0"/>
          </a:p>
        </p:txBody>
      </p:sp>
      <p:sp>
        <p:nvSpPr>
          <p:cNvPr id="5" name="Footer Placeholder 4">
            <a:extLst>
              <a:ext uri="{FF2B5EF4-FFF2-40B4-BE49-F238E27FC236}">
                <a16:creationId xmlns:a16="http://schemas.microsoft.com/office/drawing/2014/main" id="{19862817-D277-4F32-B47F-1CE58CF5EC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Light"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44AB193A-3A48-4F4A-AC0E-02602C6506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Light" panose="020B0502040204020203" pitchFamily="34" charset="0"/>
              </a:defRPr>
            </a:lvl1pPr>
          </a:lstStyle>
          <a:p>
            <a:fld id="{55091A48-A1DB-4039-9521-C35C91617834}" type="slidenum">
              <a:rPr lang="en-US" smtClean="0"/>
              <a:pPr/>
              <a:t>‹#›</a:t>
            </a:fld>
            <a:endParaRPr lang="en-US" dirty="0"/>
          </a:p>
        </p:txBody>
      </p:sp>
    </p:spTree>
    <p:extLst>
      <p:ext uri="{BB962C8B-B14F-4D97-AF65-F5344CB8AC3E}">
        <p14:creationId xmlns:p14="http://schemas.microsoft.com/office/powerpoint/2010/main" val="395031820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Ligh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Ligh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Ligh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3EE2F-696F-3164-3252-2540A24204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909F49-806E-ED12-3361-33E7D378A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85760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Lst>
  <p:hf hdr="0" ftr="0" dt="0"/>
  <p:txStyles>
    <p:titleStyle>
      <a:lvl1pPr algn="ctr" defTabSz="914400" rtl="0" eaLnBrk="1" latinLnBrk="0" hangingPunct="1">
        <a:lnSpc>
          <a:spcPct val="90000"/>
        </a:lnSpc>
        <a:spcBef>
          <a:spcPct val="0"/>
        </a:spcBef>
        <a:buNone/>
        <a:defRPr sz="4400" kern="1200">
          <a:solidFill>
            <a:schemeClr val="accent1">
              <a:lumMod val="50000"/>
            </a:schemeClr>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217673" tIns="108836" rIns="217673" bIns="10883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01"/>
            <a:ext cx="10972800" cy="4525963"/>
          </a:xfrm>
          <a:prstGeom prst="rect">
            <a:avLst/>
          </a:prstGeom>
        </p:spPr>
        <p:txBody>
          <a:bodyPr vert="horz" lIns="217673" tIns="108836" rIns="217673" bIns="10883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626771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xStyles>
    <p:titleStyle>
      <a:lvl1pPr algn="l" defTabSz="544183" rtl="0" eaLnBrk="1" latinLnBrk="0" hangingPunct="1">
        <a:spcBef>
          <a:spcPct val="0"/>
        </a:spcBef>
        <a:buNone/>
        <a:defRPr sz="5250" kern="1200">
          <a:solidFill>
            <a:srgbClr val="20558A"/>
          </a:solidFill>
          <a:latin typeface="+mj-lt"/>
          <a:ea typeface="+mj-ea"/>
          <a:cs typeface="+mj-cs"/>
        </a:defRPr>
      </a:lvl1pPr>
    </p:titleStyle>
    <p:bodyStyle>
      <a:lvl1pPr marL="313532" indent="-313532" algn="l" defTabSz="544183" rtl="0" eaLnBrk="1" latinLnBrk="0" hangingPunct="1">
        <a:spcBef>
          <a:spcPct val="20000"/>
        </a:spcBef>
        <a:buClr>
          <a:srgbClr val="20558A"/>
        </a:buClr>
        <a:buSzPct val="80000"/>
        <a:buFont typeface="Wingdings" charset="2"/>
        <a:buChar char="§"/>
        <a:defRPr sz="3800" kern="1200">
          <a:solidFill>
            <a:srgbClr val="000000"/>
          </a:solidFill>
          <a:latin typeface="+mn-lt"/>
          <a:ea typeface="+mn-ea"/>
          <a:cs typeface="+mn-cs"/>
        </a:defRPr>
      </a:lvl1pPr>
      <a:lvl2pPr marL="884296" indent="-340114" algn="l" defTabSz="544183" rtl="0" eaLnBrk="1" latinLnBrk="0" hangingPunct="1">
        <a:spcBef>
          <a:spcPct val="20000"/>
        </a:spcBef>
        <a:buClr>
          <a:srgbClr val="20558A"/>
        </a:buClr>
        <a:buFont typeface="Arial"/>
        <a:buChar char="–"/>
        <a:defRPr sz="3350" kern="1200">
          <a:solidFill>
            <a:srgbClr val="000000"/>
          </a:solidFill>
          <a:latin typeface="+mn-lt"/>
          <a:ea typeface="+mn-ea"/>
          <a:cs typeface="+mn-cs"/>
        </a:defRPr>
      </a:lvl2pPr>
      <a:lvl3pPr marL="1360456" indent="-272091" algn="l" defTabSz="544183" rtl="0" eaLnBrk="1" latinLnBrk="0" hangingPunct="1">
        <a:spcBef>
          <a:spcPct val="20000"/>
        </a:spcBef>
        <a:buClr>
          <a:srgbClr val="20558A"/>
        </a:buClr>
        <a:buFont typeface="Arial"/>
        <a:buChar char="•"/>
        <a:defRPr sz="2850" kern="1200">
          <a:solidFill>
            <a:srgbClr val="000000"/>
          </a:solidFill>
          <a:latin typeface="+mn-lt"/>
          <a:ea typeface="+mn-ea"/>
          <a:cs typeface="+mn-cs"/>
        </a:defRPr>
      </a:lvl3pPr>
      <a:lvl4pPr marL="1904638" indent="-272091" algn="l" defTabSz="544183" rtl="0" eaLnBrk="1" latinLnBrk="0" hangingPunct="1">
        <a:spcBef>
          <a:spcPct val="20000"/>
        </a:spcBef>
        <a:buClr>
          <a:srgbClr val="20558A"/>
        </a:buClr>
        <a:buFont typeface="Arial"/>
        <a:buChar char="–"/>
        <a:defRPr sz="2400" kern="1200">
          <a:solidFill>
            <a:srgbClr val="000000"/>
          </a:solidFill>
          <a:latin typeface="+mn-lt"/>
          <a:ea typeface="+mn-ea"/>
          <a:cs typeface="+mn-cs"/>
        </a:defRPr>
      </a:lvl4pPr>
      <a:lvl5pPr marL="2448821" indent="-272091" algn="l" defTabSz="544183" rtl="0" eaLnBrk="1" latinLnBrk="0" hangingPunct="1">
        <a:spcBef>
          <a:spcPct val="20000"/>
        </a:spcBef>
        <a:buFont typeface="Arial"/>
        <a:buChar char="»"/>
        <a:defRPr sz="2400" kern="1200">
          <a:solidFill>
            <a:srgbClr val="000000"/>
          </a:solidFill>
          <a:latin typeface="+mn-lt"/>
          <a:ea typeface="+mn-ea"/>
          <a:cs typeface="+mn-cs"/>
        </a:defRPr>
      </a:lvl5pPr>
      <a:lvl6pPr marL="2993003" indent="-272091" algn="l" defTabSz="544183" rtl="0" eaLnBrk="1" latinLnBrk="0" hangingPunct="1">
        <a:spcBef>
          <a:spcPct val="20000"/>
        </a:spcBef>
        <a:buFont typeface="Arial"/>
        <a:buChar char="•"/>
        <a:defRPr sz="2400" kern="1200">
          <a:solidFill>
            <a:schemeClr val="tx1"/>
          </a:solidFill>
          <a:latin typeface="+mn-lt"/>
          <a:ea typeface="+mn-ea"/>
          <a:cs typeface="+mn-cs"/>
        </a:defRPr>
      </a:lvl6pPr>
      <a:lvl7pPr marL="3537185" indent="-272091" algn="l" defTabSz="544183" rtl="0" eaLnBrk="1" latinLnBrk="0" hangingPunct="1">
        <a:spcBef>
          <a:spcPct val="20000"/>
        </a:spcBef>
        <a:buFont typeface="Arial"/>
        <a:buChar char="•"/>
        <a:defRPr sz="2400" kern="1200">
          <a:solidFill>
            <a:schemeClr val="tx1"/>
          </a:solidFill>
          <a:latin typeface="+mn-lt"/>
          <a:ea typeface="+mn-ea"/>
          <a:cs typeface="+mn-cs"/>
        </a:defRPr>
      </a:lvl7pPr>
      <a:lvl8pPr marL="4081368" indent="-272091" algn="l" defTabSz="544183" rtl="0" eaLnBrk="1" latinLnBrk="0" hangingPunct="1">
        <a:spcBef>
          <a:spcPct val="20000"/>
        </a:spcBef>
        <a:buFont typeface="Arial"/>
        <a:buChar char="•"/>
        <a:defRPr sz="2400" kern="1200">
          <a:solidFill>
            <a:schemeClr val="tx1"/>
          </a:solidFill>
          <a:latin typeface="+mn-lt"/>
          <a:ea typeface="+mn-ea"/>
          <a:cs typeface="+mn-cs"/>
        </a:defRPr>
      </a:lvl8pPr>
      <a:lvl9pPr marL="4625550" indent="-272091" algn="l" defTabSz="54418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183" rtl="0" eaLnBrk="1" latinLnBrk="0" hangingPunct="1">
        <a:defRPr sz="2150" kern="1200">
          <a:solidFill>
            <a:schemeClr val="tx1"/>
          </a:solidFill>
          <a:latin typeface="+mn-lt"/>
          <a:ea typeface="+mn-ea"/>
          <a:cs typeface="+mn-cs"/>
        </a:defRPr>
      </a:lvl1pPr>
      <a:lvl2pPr marL="544183" algn="l" defTabSz="544183" rtl="0" eaLnBrk="1" latinLnBrk="0" hangingPunct="1">
        <a:defRPr sz="2150" kern="1200">
          <a:solidFill>
            <a:schemeClr val="tx1"/>
          </a:solidFill>
          <a:latin typeface="+mn-lt"/>
          <a:ea typeface="+mn-ea"/>
          <a:cs typeface="+mn-cs"/>
        </a:defRPr>
      </a:lvl2pPr>
      <a:lvl3pPr marL="1088365" algn="l" defTabSz="544183" rtl="0" eaLnBrk="1" latinLnBrk="0" hangingPunct="1">
        <a:defRPr sz="2150" kern="1200">
          <a:solidFill>
            <a:schemeClr val="tx1"/>
          </a:solidFill>
          <a:latin typeface="+mn-lt"/>
          <a:ea typeface="+mn-ea"/>
          <a:cs typeface="+mn-cs"/>
        </a:defRPr>
      </a:lvl3pPr>
      <a:lvl4pPr marL="1632547" algn="l" defTabSz="544183" rtl="0" eaLnBrk="1" latinLnBrk="0" hangingPunct="1">
        <a:defRPr sz="2150" kern="1200">
          <a:solidFill>
            <a:schemeClr val="tx1"/>
          </a:solidFill>
          <a:latin typeface="+mn-lt"/>
          <a:ea typeface="+mn-ea"/>
          <a:cs typeface="+mn-cs"/>
        </a:defRPr>
      </a:lvl4pPr>
      <a:lvl5pPr marL="2176729" algn="l" defTabSz="544183" rtl="0" eaLnBrk="1" latinLnBrk="0" hangingPunct="1">
        <a:defRPr sz="2150" kern="1200">
          <a:solidFill>
            <a:schemeClr val="tx1"/>
          </a:solidFill>
          <a:latin typeface="+mn-lt"/>
          <a:ea typeface="+mn-ea"/>
          <a:cs typeface="+mn-cs"/>
        </a:defRPr>
      </a:lvl5pPr>
      <a:lvl6pPr marL="2720912" algn="l" defTabSz="544183" rtl="0" eaLnBrk="1" latinLnBrk="0" hangingPunct="1">
        <a:defRPr sz="2150" kern="1200">
          <a:solidFill>
            <a:schemeClr val="tx1"/>
          </a:solidFill>
          <a:latin typeface="+mn-lt"/>
          <a:ea typeface="+mn-ea"/>
          <a:cs typeface="+mn-cs"/>
        </a:defRPr>
      </a:lvl6pPr>
      <a:lvl7pPr marL="3265094" algn="l" defTabSz="544183" rtl="0" eaLnBrk="1" latinLnBrk="0" hangingPunct="1">
        <a:defRPr sz="2150" kern="1200">
          <a:solidFill>
            <a:schemeClr val="tx1"/>
          </a:solidFill>
          <a:latin typeface="+mn-lt"/>
          <a:ea typeface="+mn-ea"/>
          <a:cs typeface="+mn-cs"/>
        </a:defRPr>
      </a:lvl7pPr>
      <a:lvl8pPr marL="3809276" algn="l" defTabSz="544183" rtl="0" eaLnBrk="1" latinLnBrk="0" hangingPunct="1">
        <a:defRPr sz="2150" kern="1200">
          <a:solidFill>
            <a:schemeClr val="tx1"/>
          </a:solidFill>
          <a:latin typeface="+mn-lt"/>
          <a:ea typeface="+mn-ea"/>
          <a:cs typeface="+mn-cs"/>
        </a:defRPr>
      </a:lvl8pPr>
      <a:lvl9pPr marL="4353459" algn="l" defTabSz="544183" rtl="0" eaLnBrk="1" latinLnBrk="0" hangingPunct="1">
        <a:defRPr sz="21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1pPr>
            <a:lvl2pPr lvl="1">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2pPr>
            <a:lvl3pPr lvl="2">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3pPr>
            <a:lvl4pPr lvl="3">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4pPr>
            <a:lvl5pPr lvl="4">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5pPr>
            <a:lvl6pPr lvl="5">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6pPr>
            <a:lvl7pPr lvl="6">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7pPr>
            <a:lvl8pPr lvl="7">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8pPr>
            <a:lvl9pPr lvl="8">
              <a:lnSpc>
                <a:spcPct val="100000"/>
              </a:lnSpc>
              <a:spcBef>
                <a:spcPts val="0"/>
              </a:spcBef>
              <a:spcAft>
                <a:spcPts val="0"/>
              </a:spcAft>
              <a:buClr>
                <a:schemeClr val="dk2"/>
              </a:buClr>
              <a:buSzPts val="2800"/>
              <a:buFont typeface="Spartan"/>
              <a:buNone/>
              <a:defRPr sz="2800" b="1">
                <a:solidFill>
                  <a:schemeClr val="dk2"/>
                </a:solidFill>
                <a:latin typeface="Spartan"/>
                <a:ea typeface="Spartan"/>
                <a:cs typeface="Spartan"/>
                <a:sym typeface="Spartan"/>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marL="914400" lvl="1"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dirty="0"/>
          </a:p>
        </p:txBody>
      </p:sp>
      <p:pic>
        <p:nvPicPr>
          <p:cNvPr id="4" name="Picture 2" descr="Home | National Institute of Neurological Disorders and Stroke">
            <a:extLst>
              <a:ext uri="{FF2B5EF4-FFF2-40B4-BE49-F238E27FC236}">
                <a16:creationId xmlns:a16="http://schemas.microsoft.com/office/drawing/2014/main" id="{9D2B03B0-C7BE-4E43-B5B3-A3788D396A03}"/>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60041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D9123-3813-8E43-9644-433C2C8F29E5}"/>
              </a:ext>
            </a:extLst>
          </p:cNvPr>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1AB05A-F4FA-7D4C-A00C-E13F21314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302151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914400" rtl="0" eaLnBrk="1" latinLnBrk="0" hangingPunct="1">
        <a:lnSpc>
          <a:spcPct val="90000"/>
        </a:lnSpc>
        <a:spcBef>
          <a:spcPct val="0"/>
        </a:spcBef>
        <a:buNone/>
        <a:defRPr sz="3200" b="1" i="0" kern="1200">
          <a:solidFill>
            <a:srgbClr val="33333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C2554"/>
        </a:buClr>
        <a:buFont typeface="Arial" panose="020B0604020202020204" pitchFamily="34" charset="0"/>
        <a:buChar char="•"/>
        <a:defRPr sz="2800" b="0" i="0" kern="1200">
          <a:solidFill>
            <a:srgbClr val="3333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55E93"/>
        </a:buClr>
        <a:buFont typeface="Wingdings" pitchFamily="2" charset="2"/>
        <a:buChar char="§"/>
        <a:defRPr sz="2400" b="0" i="0" kern="1200">
          <a:solidFill>
            <a:srgbClr val="33333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55E93"/>
        </a:buClr>
        <a:buSzPct val="80000"/>
        <a:buFont typeface="Courier New" panose="02070309020205020404" pitchFamily="49" charset="0"/>
        <a:buChar char="o"/>
        <a:defRPr sz="2000" b="0" i="0" kern="1200">
          <a:solidFill>
            <a:srgbClr val="33333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55E93"/>
        </a:buClr>
        <a:buFont typeface="Wingdings" pitchFamily="2" charset="2"/>
        <a:buChar char="§"/>
        <a:defRPr sz="1800" b="0" i="0" kern="1200">
          <a:solidFill>
            <a:srgbClr val="33333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55E93"/>
        </a:buClr>
        <a:buFont typeface="Arial" panose="020B0604020202020204" pitchFamily="34" charset="0"/>
        <a:buChar char="•"/>
        <a:defRPr sz="1800" b="0" i="0" kern="1200">
          <a:solidFill>
            <a:srgbClr val="3333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3" name="Text Placeholder 2"/>
          <p:cNvSpPr>
            <a:spLocks noGrp="1"/>
          </p:cNvSpPr>
          <p:nvPr>
            <p:ph type="body" idx="1"/>
          </p:nvPr>
        </p:nvSpPr>
        <p:spPr>
          <a:xfrm>
            <a:off x="609600" y="2464597"/>
            <a:ext cx="10972800" cy="36615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10FEF-330C-4E1A-A684-9B2DF34DF418}" type="datetimeFigureOut">
              <a:rPr lang="en-US" smtClean="0"/>
              <a:pPr/>
              <a:t>6/19/2023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C986F-1CB1-4BD8-B5F1-7284BCFBB2BF}" type="slidenum">
              <a:rPr lang="en-US" smtClean="0"/>
              <a:pPr/>
              <a:t>‹#›</a:t>
            </a:fld>
            <a:endParaRPr lang="en-US"/>
          </a:p>
        </p:txBody>
      </p:sp>
      <p:sp>
        <p:nvSpPr>
          <p:cNvPr id="2" name="Title Placeholder 1"/>
          <p:cNvSpPr>
            <a:spLocks noGrp="1"/>
          </p:cNvSpPr>
          <p:nvPr>
            <p:ph type="title"/>
          </p:nvPr>
        </p:nvSpPr>
        <p:spPr>
          <a:xfrm>
            <a:off x="609600" y="1371600"/>
            <a:ext cx="10972800" cy="914757"/>
          </a:xfrm>
          <a:prstGeom prst="rect">
            <a:avLst/>
          </a:prstGeom>
        </p:spPr>
        <p:txBody>
          <a:bodyPr vert="horz" lIns="91440" tIns="45720" rIns="91440" bIns="45720" rtlCol="0" anchor="ctr">
            <a:normAutofit/>
          </a:bodyPr>
          <a:lstStyle/>
          <a:p>
            <a:r>
              <a:rPr lang="en-US" dirty="0"/>
              <a:t>Click to edit Master title style</a:t>
            </a:r>
          </a:p>
        </p:txBody>
      </p:sp>
      <p:pic>
        <p:nvPicPr>
          <p:cNvPr id="11" name="Picture 2" descr="F:\downloads\working\NIDDK Powerpoint Template\niddk\2013\NIH_NIDDK_Master_Logo\NIH_NIDDK_Master_Logo_White.png">
            <a:extLst>
              <a:ext uri="{FF2B5EF4-FFF2-40B4-BE49-F238E27FC236}">
                <a16:creationId xmlns:a16="http://schemas.microsoft.com/office/drawing/2014/main" id="{DD9AB97A-AAEF-484A-A982-1EFC1F41B4EA}"/>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0507" y="268803"/>
            <a:ext cx="2925763" cy="6524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Z:\ G R A P H I C  E L E M E N T S\Logos\DHHS\GIF PNG files\DHHS logo black.png">
            <a:extLst>
              <a:ext uri="{FF2B5EF4-FFF2-40B4-BE49-F238E27FC236}">
                <a16:creationId xmlns:a16="http://schemas.microsoft.com/office/drawing/2014/main" id="{4DC2D1EF-4179-4DC2-8C6A-D6E072B5EA1B}"/>
              </a:ext>
            </a:extLst>
          </p:cNvPr>
          <p:cNvPicPr>
            <a:picLocks noChangeAspect="1" noChangeArrowheads="1"/>
          </p:cNvPicPr>
          <p:nvPr userDrawn="1"/>
        </p:nvPicPr>
        <p:blipFill>
          <a:blip r:embed="rId14" cstate="print"/>
          <a:srcRect/>
          <a:stretch>
            <a:fillRect/>
          </a:stretch>
        </p:blipFill>
        <p:spPr bwMode="auto">
          <a:xfrm>
            <a:off x="8559800" y="5744871"/>
            <a:ext cx="822960" cy="845747"/>
          </a:xfrm>
          <a:prstGeom prst="rect">
            <a:avLst/>
          </a:prstGeom>
          <a:noFill/>
        </p:spPr>
      </p:pic>
      <p:pic>
        <p:nvPicPr>
          <p:cNvPr id="13" name="Picture 2" descr="Z:\ G R A P H I C  E L E M E N T S\Logos\niddk\2013\NIH_NIDDK_Master_Logo\NIH_NIDDK_Master_Logo_2Color copy.png">
            <a:extLst>
              <a:ext uri="{FF2B5EF4-FFF2-40B4-BE49-F238E27FC236}">
                <a16:creationId xmlns:a16="http://schemas.microsoft.com/office/drawing/2014/main" id="{8DCC9CC9-9337-4639-A4B0-DDBEF63EE2EC}"/>
              </a:ext>
            </a:extLst>
          </p:cNvPr>
          <p:cNvPicPr>
            <a:picLocks noChangeAspect="1" noChangeArrowheads="1"/>
          </p:cNvPicPr>
          <p:nvPr userDrawn="1"/>
        </p:nvPicPr>
        <p:blipFill>
          <a:blip r:embed="rId15" cstate="print"/>
          <a:srcRect/>
          <a:stretch>
            <a:fillRect/>
          </a:stretch>
        </p:blipFill>
        <p:spPr bwMode="auto">
          <a:xfrm>
            <a:off x="9550400" y="5891008"/>
            <a:ext cx="2286000" cy="509792"/>
          </a:xfrm>
          <a:prstGeom prst="rect">
            <a:avLst/>
          </a:prstGeom>
          <a:noFill/>
        </p:spPr>
      </p:pic>
    </p:spTree>
    <p:extLst>
      <p:ext uri="{BB962C8B-B14F-4D97-AF65-F5344CB8AC3E}">
        <p14:creationId xmlns:p14="http://schemas.microsoft.com/office/powerpoint/2010/main" val="372625639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0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3"/>
            <a:ext cx="10972800" cy="9147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96DA3-355D-4205-A8FE-CC73B70FC064}" type="datetimeFigureOut">
              <a:rPr lang="en-US" smtClean="0"/>
              <a:pPr/>
              <a:t>6/19/2023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B64BC-0584-4169-B40B-A384FD25F727}" type="slidenum">
              <a:rPr lang="en-US" smtClean="0"/>
              <a:pPr/>
              <a:t>‹#›</a:t>
            </a:fld>
            <a:endParaRPr lang="en-US"/>
          </a:p>
        </p:txBody>
      </p:sp>
      <p:pic>
        <p:nvPicPr>
          <p:cNvPr id="11" name="Picture 2" descr="Z:\ G R A P H I C  E L E M E N T S\Logos\DHHS\GIF PNG files\DHHS logo black.png">
            <a:extLst>
              <a:ext uri="{FF2B5EF4-FFF2-40B4-BE49-F238E27FC236}">
                <a16:creationId xmlns:a16="http://schemas.microsoft.com/office/drawing/2014/main" id="{21470569-A73E-465D-A858-18491C049A4B}"/>
              </a:ext>
            </a:extLst>
          </p:cNvPr>
          <p:cNvPicPr>
            <a:picLocks noChangeAspect="1" noChangeArrowheads="1"/>
          </p:cNvPicPr>
          <p:nvPr userDrawn="1"/>
        </p:nvPicPr>
        <p:blipFill>
          <a:blip r:embed="rId13" cstate="print"/>
          <a:srcRect/>
          <a:stretch>
            <a:fillRect/>
          </a:stretch>
        </p:blipFill>
        <p:spPr bwMode="auto">
          <a:xfrm>
            <a:off x="8559800" y="5744871"/>
            <a:ext cx="822960" cy="845747"/>
          </a:xfrm>
          <a:prstGeom prst="rect">
            <a:avLst/>
          </a:prstGeom>
          <a:noFill/>
        </p:spPr>
      </p:pic>
      <p:pic>
        <p:nvPicPr>
          <p:cNvPr id="12" name="Picture 2" descr="Z:\ G R A P H I C  E L E M E N T S\Logos\niddk\2013\NIH_NIDDK_Master_Logo\NIH_NIDDK_Master_Logo_2Color copy.png">
            <a:extLst>
              <a:ext uri="{FF2B5EF4-FFF2-40B4-BE49-F238E27FC236}">
                <a16:creationId xmlns:a16="http://schemas.microsoft.com/office/drawing/2014/main" id="{75D19FBD-7BFB-4F8D-A8DC-45F8CF9DCBE4}"/>
              </a:ext>
            </a:extLst>
          </p:cNvPr>
          <p:cNvPicPr>
            <a:picLocks noChangeAspect="1" noChangeArrowheads="1"/>
          </p:cNvPicPr>
          <p:nvPr userDrawn="1"/>
        </p:nvPicPr>
        <p:blipFill>
          <a:blip r:embed="rId14" cstate="print"/>
          <a:srcRect/>
          <a:stretch>
            <a:fillRect/>
          </a:stretch>
        </p:blipFill>
        <p:spPr bwMode="auto">
          <a:xfrm>
            <a:off x="9550400" y="5891008"/>
            <a:ext cx="2286000" cy="509792"/>
          </a:xfrm>
          <a:prstGeom prst="rect">
            <a:avLst/>
          </a:prstGeom>
          <a:noFill/>
        </p:spPr>
      </p:pic>
    </p:spTree>
    <p:extLst>
      <p:ext uri="{BB962C8B-B14F-4D97-AF65-F5344CB8AC3E}">
        <p14:creationId xmlns:p14="http://schemas.microsoft.com/office/powerpoint/2010/main" val="8598101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3pPr>
      <a:lvl4pPr marL="1428750" indent="-228600" algn="l" defTabSz="914400" rtl="0" eaLnBrk="1" latinLnBrk="0" hangingPunct="1">
        <a:spcBef>
          <a:spcPct val="20000"/>
        </a:spcBef>
        <a:buSzPct val="85000"/>
        <a:buFont typeface="Wingdings" pitchFamily="2" charset="2"/>
        <a:buChar char="v"/>
        <a:defRPr sz="1800" kern="1200">
          <a:solidFill>
            <a:schemeClr val="tx1"/>
          </a:solidFill>
          <a:latin typeface="+mn-lt"/>
          <a:ea typeface="+mn-ea"/>
          <a:cs typeface="+mn-cs"/>
        </a:defRPr>
      </a:lvl4pPr>
      <a:lvl5pPr marL="17145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3" y="675"/>
            <a:ext cx="12192000" cy="118872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719501"/>
              </a:solidFill>
            </a:endParaRPr>
          </a:p>
        </p:txBody>
      </p:sp>
      <p:sp>
        <p:nvSpPr>
          <p:cNvPr id="2" name="Title Placeholder 1"/>
          <p:cNvSpPr>
            <a:spLocks noGrp="1"/>
          </p:cNvSpPr>
          <p:nvPr>
            <p:ph type="title"/>
          </p:nvPr>
        </p:nvSpPr>
        <p:spPr>
          <a:xfrm>
            <a:off x="609600" y="182880"/>
            <a:ext cx="10972800" cy="914400"/>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495AC-CCAD-456A-A482-FF1713792624}" type="datetimeFigureOut">
              <a:rPr lang="en-US" smtClean="0"/>
              <a:pPr/>
              <a:t>6/19/2023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60A5B-E57A-4195-8D46-67D1CDE3FA8A}" type="slidenum">
              <a:rPr lang="en-US" smtClean="0"/>
              <a:pPr/>
              <a:t>‹#›</a:t>
            </a:fld>
            <a:endParaRPr lang="en-US"/>
          </a:p>
        </p:txBody>
      </p:sp>
      <p:pic>
        <p:nvPicPr>
          <p:cNvPr id="8" name="Picture 3" descr="F:\downloads\working\NIDDK Powerpoint Template\working\NIDDK_Logo_Reflection.jpg">
            <a:extLst>
              <a:ext uri="{FF2B5EF4-FFF2-40B4-BE49-F238E27FC236}">
                <a16:creationId xmlns:a16="http://schemas.microsoft.com/office/drawing/2014/main" id="{67F531A6-4686-4564-9EC1-731AF76585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99190" y="2136690"/>
            <a:ext cx="8193617" cy="3780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35929"/>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800">
              <a:latin typeface="+mn-lt"/>
            </a:endParaRPr>
          </a:p>
        </p:txBody>
      </p:sp>
      <p:sp>
        <p:nvSpPr>
          <p:cNvPr id="1028"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02A31E9B-7BC6-47B5-AFA1-A0F85F722D8A}" type="datetime1">
              <a:rPr lang="en-US"/>
              <a:pPr>
                <a:defRPr/>
              </a:pPr>
              <a:t>6/19/2023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5D663CDF-6A8C-43DD-B9E1-BFE8883E5AD7}" type="slidenum">
              <a:rPr lang="en-US"/>
              <a:pPr>
                <a:defRPr/>
              </a:pPr>
              <a:t>‹#›</a:t>
            </a:fld>
            <a:endParaRPr lang="en-US"/>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p>
          </p:txBody>
        </p:sp>
      </p:grpSp>
    </p:spTree>
    <p:extLst>
      <p:ext uri="{BB962C8B-B14F-4D97-AF65-F5344CB8AC3E}">
        <p14:creationId xmlns:p14="http://schemas.microsoft.com/office/powerpoint/2010/main" val="307022208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0FE14-7DDE-9A46-9898-CEE0082FE65F}"/>
              </a:ext>
            </a:extLst>
          </p:cNvPr>
          <p:cNvSpPr>
            <a:spLocks noGrp="1"/>
          </p:cNvSpPr>
          <p:nvPr>
            <p:ph type="title"/>
          </p:nvPr>
        </p:nvSpPr>
        <p:spPr>
          <a:xfrm>
            <a:off x="304800" y="279400"/>
            <a:ext cx="11582400" cy="1030816"/>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A9D1DAA7-6FBB-6F4E-BF55-32BD9F9C8234}"/>
              </a:ext>
            </a:extLst>
          </p:cNvPr>
          <p:cNvSpPr>
            <a:spLocks noGrp="1"/>
          </p:cNvSpPr>
          <p:nvPr>
            <p:ph type="body" idx="1"/>
          </p:nvPr>
        </p:nvSpPr>
        <p:spPr>
          <a:xfrm>
            <a:off x="304800" y="1397001"/>
            <a:ext cx="11582400" cy="4779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C2183E1-E5CF-C044-9E26-A564F5486686}"/>
              </a:ext>
            </a:extLst>
          </p:cNvPr>
          <p:cNvSpPr>
            <a:spLocks noGrp="1"/>
          </p:cNvSpPr>
          <p:nvPr>
            <p:ph type="dt" sz="half" idx="2"/>
          </p:nvPr>
        </p:nvSpPr>
        <p:spPr>
          <a:xfrm>
            <a:off x="2032000" y="6273801"/>
            <a:ext cx="1549400" cy="366183"/>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95C6C294-0E04-4DB2-8E1A-E8286CA1F838}" type="datetime1">
              <a:rPr lang="en-US" smtClean="0"/>
              <a:t>6/19/2023</a:t>
            </a:fld>
            <a:endParaRPr lang="en-US" dirty="0"/>
          </a:p>
        </p:txBody>
      </p:sp>
      <p:sp>
        <p:nvSpPr>
          <p:cNvPr id="5" name="Footer Placeholder 4">
            <a:extLst>
              <a:ext uri="{FF2B5EF4-FFF2-40B4-BE49-F238E27FC236}">
                <a16:creationId xmlns:a16="http://schemas.microsoft.com/office/drawing/2014/main" id="{89E50BC2-F4E5-AF4A-BAB1-5F5D5D1BD0DB}"/>
              </a:ext>
            </a:extLst>
          </p:cNvPr>
          <p:cNvSpPr>
            <a:spLocks noGrp="1"/>
          </p:cNvSpPr>
          <p:nvPr>
            <p:ph type="ftr" sz="quarter" idx="3"/>
          </p:nvPr>
        </p:nvSpPr>
        <p:spPr>
          <a:xfrm>
            <a:off x="4038600" y="6273801"/>
            <a:ext cx="7315200" cy="366183"/>
          </a:xfrm>
          <a:prstGeom prst="rect">
            <a:avLst/>
          </a:prstGeom>
        </p:spPr>
        <p:txBody>
          <a:bodyPr vert="horz" lIns="91440" tIns="45720" rIns="91440" bIns="45720" rtlCol="0" anchor="ctr"/>
          <a:lstStyle>
            <a:lvl1pPr algn="r">
              <a:defRPr sz="800" b="0">
                <a:solidFill>
                  <a:schemeClr val="tx1"/>
                </a:solidFill>
                <a:latin typeface="Arial" panose="020B0604020202020204" pitchFamily="34" charset="0"/>
                <a:cs typeface="Arial" panose="020B0604020202020204" pitchFamily="34" charset="0"/>
              </a:defRPr>
            </a:lvl1pPr>
          </a:lstStyle>
          <a:p>
            <a:r>
              <a:rPr lang="en-US"/>
              <a:t>nia.nih.gov/sbir</a:t>
            </a:r>
            <a:endParaRPr lang="en-US" dirty="0"/>
          </a:p>
        </p:txBody>
      </p:sp>
      <p:sp>
        <p:nvSpPr>
          <p:cNvPr id="6" name="Slide Number Placeholder 5">
            <a:extLst>
              <a:ext uri="{FF2B5EF4-FFF2-40B4-BE49-F238E27FC236}">
                <a16:creationId xmlns:a16="http://schemas.microsoft.com/office/drawing/2014/main" id="{C0F0939E-1598-DA44-8F8F-3D7BD8ADD2B6}"/>
              </a:ext>
            </a:extLst>
          </p:cNvPr>
          <p:cNvSpPr>
            <a:spLocks noGrp="1"/>
          </p:cNvSpPr>
          <p:nvPr>
            <p:ph type="sldNum" sz="quarter" idx="4"/>
          </p:nvPr>
        </p:nvSpPr>
        <p:spPr>
          <a:xfrm>
            <a:off x="11353800" y="6273801"/>
            <a:ext cx="533400" cy="366183"/>
          </a:xfrm>
          <a:prstGeom prst="rect">
            <a:avLst/>
          </a:prstGeom>
        </p:spPr>
        <p:txBody>
          <a:bodyPr vert="horz" lIns="91440" tIns="45720" rIns="91440" bIns="45720" rtlCol="0" anchor="ctr"/>
          <a:lstStyle>
            <a:lvl1pPr algn="r">
              <a:defRPr sz="800" b="1">
                <a:solidFill>
                  <a:schemeClr val="tx1"/>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dirty="0"/>
          </a:p>
        </p:txBody>
      </p:sp>
      <p:pic>
        <p:nvPicPr>
          <p:cNvPr id="11" name="Picture 10">
            <a:extLst>
              <a:ext uri="{FF2B5EF4-FFF2-40B4-BE49-F238E27FC236}">
                <a16:creationId xmlns:a16="http://schemas.microsoft.com/office/drawing/2014/main" id="{80E25644-FE0C-0244-AC04-F66600B306FC}"/>
              </a:ext>
            </a:extLst>
          </p:cNvPr>
          <p:cNvPicPr>
            <a:picLocks noChangeAspect="1"/>
          </p:cNvPicPr>
          <p:nvPr userDrawn="1"/>
        </p:nvPicPr>
        <p:blipFill>
          <a:blip r:embed="rId15"/>
          <a:stretch>
            <a:fillRect/>
          </a:stretch>
        </p:blipFill>
        <p:spPr>
          <a:xfrm>
            <a:off x="406401" y="6246293"/>
            <a:ext cx="354532" cy="354532"/>
          </a:xfrm>
          <a:prstGeom prst="rect">
            <a:avLst/>
          </a:prstGeom>
        </p:spPr>
      </p:pic>
      <p:pic>
        <p:nvPicPr>
          <p:cNvPr id="13" name="Picture 12">
            <a:extLst>
              <a:ext uri="{FF2B5EF4-FFF2-40B4-BE49-F238E27FC236}">
                <a16:creationId xmlns:a16="http://schemas.microsoft.com/office/drawing/2014/main" id="{BD552C7C-6165-8740-86C3-1B3148A96B04}"/>
              </a:ext>
            </a:extLst>
          </p:cNvPr>
          <p:cNvPicPr>
            <a:picLocks noChangeAspect="1"/>
          </p:cNvPicPr>
          <p:nvPr userDrawn="1"/>
        </p:nvPicPr>
        <p:blipFill>
          <a:blip r:embed="rId16"/>
          <a:stretch>
            <a:fillRect/>
          </a:stretch>
        </p:blipFill>
        <p:spPr>
          <a:xfrm>
            <a:off x="994599" y="6305077"/>
            <a:ext cx="959339" cy="244360"/>
          </a:xfrm>
          <a:prstGeom prst="rect">
            <a:avLst/>
          </a:prstGeom>
        </p:spPr>
      </p:pic>
    </p:spTree>
    <p:extLst>
      <p:ext uri="{BB962C8B-B14F-4D97-AF65-F5344CB8AC3E}">
        <p14:creationId xmlns:p14="http://schemas.microsoft.com/office/powerpoint/2010/main" val="95555623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hdr="0" dt="0"/>
  <p:txStyles>
    <p:titleStyle>
      <a:lvl1pPr algn="l" defTabSz="1219170" rtl="0" eaLnBrk="1" latinLnBrk="0" hangingPunct="1">
        <a:lnSpc>
          <a:spcPct val="9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100000"/>
        </a:lnSpc>
        <a:spcBef>
          <a:spcPts val="1333"/>
        </a:spcBef>
        <a:buClr>
          <a:schemeClr val="accent2"/>
        </a:buClr>
        <a:buFont typeface="Arial" panose="020B0604020202020204" pitchFamily="34" charset="0"/>
        <a:buChar char="•"/>
        <a:defRPr sz="1733" kern="1200">
          <a:solidFill>
            <a:schemeClr val="accent6"/>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100000"/>
        </a:lnSpc>
        <a:spcBef>
          <a:spcPts val="667"/>
        </a:spcBef>
        <a:buClr>
          <a:schemeClr val="accent2"/>
        </a:buClr>
        <a:buFont typeface="Arial" panose="020B0604020202020204" pitchFamily="34" charset="0"/>
        <a:buChar char="•"/>
        <a:defRPr sz="1467" kern="1200">
          <a:solidFill>
            <a:schemeClr val="accent6"/>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0FE14-7DDE-9A46-9898-CEE0082FE65F}"/>
              </a:ext>
            </a:extLst>
          </p:cNvPr>
          <p:cNvSpPr>
            <a:spLocks noGrp="1"/>
          </p:cNvSpPr>
          <p:nvPr>
            <p:ph type="title"/>
          </p:nvPr>
        </p:nvSpPr>
        <p:spPr>
          <a:xfrm>
            <a:off x="304800" y="279400"/>
            <a:ext cx="11582400" cy="1030816"/>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A9D1DAA7-6FBB-6F4E-BF55-32BD9F9C8234}"/>
              </a:ext>
            </a:extLst>
          </p:cNvPr>
          <p:cNvSpPr>
            <a:spLocks noGrp="1"/>
          </p:cNvSpPr>
          <p:nvPr>
            <p:ph type="body" idx="1"/>
          </p:nvPr>
        </p:nvSpPr>
        <p:spPr>
          <a:xfrm>
            <a:off x="304800" y="1397001"/>
            <a:ext cx="11582400" cy="4779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C2183E1-E5CF-C044-9E26-A564F5486686}"/>
              </a:ext>
            </a:extLst>
          </p:cNvPr>
          <p:cNvSpPr>
            <a:spLocks noGrp="1"/>
          </p:cNvSpPr>
          <p:nvPr>
            <p:ph type="dt" sz="half" idx="2"/>
          </p:nvPr>
        </p:nvSpPr>
        <p:spPr>
          <a:xfrm>
            <a:off x="2032000" y="6273801"/>
            <a:ext cx="1549400" cy="366183"/>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7B243D6F-68DB-4C56-9BDB-A9752AA3A187}" type="datetime1">
              <a:rPr lang="en-US" smtClean="0"/>
              <a:t>6/19/2023</a:t>
            </a:fld>
            <a:endParaRPr lang="en-US" dirty="0"/>
          </a:p>
        </p:txBody>
      </p:sp>
      <p:sp>
        <p:nvSpPr>
          <p:cNvPr id="5" name="Footer Placeholder 4">
            <a:extLst>
              <a:ext uri="{FF2B5EF4-FFF2-40B4-BE49-F238E27FC236}">
                <a16:creationId xmlns:a16="http://schemas.microsoft.com/office/drawing/2014/main" id="{89E50BC2-F4E5-AF4A-BAB1-5F5D5D1BD0DB}"/>
              </a:ext>
            </a:extLst>
          </p:cNvPr>
          <p:cNvSpPr>
            <a:spLocks noGrp="1"/>
          </p:cNvSpPr>
          <p:nvPr>
            <p:ph type="ftr" sz="quarter" idx="3"/>
          </p:nvPr>
        </p:nvSpPr>
        <p:spPr>
          <a:xfrm>
            <a:off x="4038600" y="6273801"/>
            <a:ext cx="7315200" cy="366183"/>
          </a:xfrm>
          <a:prstGeom prst="rect">
            <a:avLst/>
          </a:prstGeom>
        </p:spPr>
        <p:txBody>
          <a:bodyPr vert="horz" lIns="91440" tIns="45720" rIns="91440" bIns="45720" rtlCol="0" anchor="ctr"/>
          <a:lstStyle>
            <a:lvl1pPr algn="r">
              <a:defRPr sz="800" b="0">
                <a:solidFill>
                  <a:schemeClr val="tx1"/>
                </a:solidFill>
                <a:latin typeface="Arial" panose="020B0604020202020204" pitchFamily="34" charset="0"/>
                <a:cs typeface="Arial" panose="020B0604020202020204" pitchFamily="34" charset="0"/>
              </a:defRPr>
            </a:lvl1pPr>
          </a:lstStyle>
          <a:p>
            <a:r>
              <a:rPr lang="en-US"/>
              <a:t>nia.nih.gov/sbir</a:t>
            </a:r>
            <a:endParaRPr lang="en-US" dirty="0"/>
          </a:p>
        </p:txBody>
      </p:sp>
      <p:sp>
        <p:nvSpPr>
          <p:cNvPr id="6" name="Slide Number Placeholder 5">
            <a:extLst>
              <a:ext uri="{FF2B5EF4-FFF2-40B4-BE49-F238E27FC236}">
                <a16:creationId xmlns:a16="http://schemas.microsoft.com/office/drawing/2014/main" id="{C0F0939E-1598-DA44-8F8F-3D7BD8ADD2B6}"/>
              </a:ext>
            </a:extLst>
          </p:cNvPr>
          <p:cNvSpPr>
            <a:spLocks noGrp="1"/>
          </p:cNvSpPr>
          <p:nvPr>
            <p:ph type="sldNum" sz="quarter" idx="4"/>
          </p:nvPr>
        </p:nvSpPr>
        <p:spPr>
          <a:xfrm>
            <a:off x="11353800" y="6273801"/>
            <a:ext cx="533400" cy="366183"/>
          </a:xfrm>
          <a:prstGeom prst="rect">
            <a:avLst/>
          </a:prstGeom>
        </p:spPr>
        <p:txBody>
          <a:bodyPr vert="horz" lIns="91440" tIns="45720" rIns="91440" bIns="45720" rtlCol="0" anchor="ctr"/>
          <a:lstStyle>
            <a:lvl1pPr algn="r">
              <a:defRPr sz="800" b="1">
                <a:solidFill>
                  <a:schemeClr val="tx1"/>
                </a:solidFill>
                <a:latin typeface="Arial" panose="020B0604020202020204" pitchFamily="34" charset="0"/>
                <a:cs typeface="Arial" panose="020B0604020202020204" pitchFamily="34" charset="0"/>
              </a:defRPr>
            </a:lvl1pPr>
          </a:lstStyle>
          <a:p>
            <a:fld id="{DF2B0AD1-0EF7-9D40-8A01-BB783B2218F0}" type="slidenum">
              <a:rPr lang="en-US" smtClean="0"/>
              <a:pPr/>
              <a:t>‹#›</a:t>
            </a:fld>
            <a:endParaRPr lang="en-US" dirty="0"/>
          </a:p>
        </p:txBody>
      </p:sp>
      <p:pic>
        <p:nvPicPr>
          <p:cNvPr id="11" name="Picture 10">
            <a:extLst>
              <a:ext uri="{FF2B5EF4-FFF2-40B4-BE49-F238E27FC236}">
                <a16:creationId xmlns:a16="http://schemas.microsoft.com/office/drawing/2014/main" id="{80E25644-FE0C-0244-AC04-F66600B306FC}"/>
              </a:ext>
            </a:extLst>
          </p:cNvPr>
          <p:cNvPicPr>
            <a:picLocks noChangeAspect="1"/>
          </p:cNvPicPr>
          <p:nvPr userDrawn="1"/>
        </p:nvPicPr>
        <p:blipFill>
          <a:blip r:embed="rId15"/>
          <a:stretch>
            <a:fillRect/>
          </a:stretch>
        </p:blipFill>
        <p:spPr>
          <a:xfrm>
            <a:off x="406401" y="6246293"/>
            <a:ext cx="354532" cy="354532"/>
          </a:xfrm>
          <a:prstGeom prst="rect">
            <a:avLst/>
          </a:prstGeom>
        </p:spPr>
      </p:pic>
      <p:pic>
        <p:nvPicPr>
          <p:cNvPr id="13" name="Picture 12">
            <a:extLst>
              <a:ext uri="{FF2B5EF4-FFF2-40B4-BE49-F238E27FC236}">
                <a16:creationId xmlns:a16="http://schemas.microsoft.com/office/drawing/2014/main" id="{BD552C7C-6165-8740-86C3-1B3148A96B04}"/>
              </a:ext>
            </a:extLst>
          </p:cNvPr>
          <p:cNvPicPr>
            <a:picLocks noChangeAspect="1"/>
          </p:cNvPicPr>
          <p:nvPr userDrawn="1"/>
        </p:nvPicPr>
        <p:blipFill>
          <a:blip r:embed="rId16"/>
          <a:stretch>
            <a:fillRect/>
          </a:stretch>
        </p:blipFill>
        <p:spPr>
          <a:xfrm>
            <a:off x="994599" y="6305077"/>
            <a:ext cx="959339" cy="244360"/>
          </a:xfrm>
          <a:prstGeom prst="rect">
            <a:avLst/>
          </a:prstGeom>
        </p:spPr>
      </p:pic>
    </p:spTree>
    <p:extLst>
      <p:ext uri="{BB962C8B-B14F-4D97-AF65-F5344CB8AC3E}">
        <p14:creationId xmlns:p14="http://schemas.microsoft.com/office/powerpoint/2010/main" val="18841903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dt="0"/>
  <p:txStyles>
    <p:titleStyle>
      <a:lvl1pPr algn="l" defTabSz="1219170" rtl="0" eaLnBrk="1" latinLnBrk="0" hangingPunct="1">
        <a:lnSpc>
          <a:spcPct val="9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100000"/>
        </a:lnSpc>
        <a:spcBef>
          <a:spcPts val="1333"/>
        </a:spcBef>
        <a:buClr>
          <a:schemeClr val="accent2"/>
        </a:buClr>
        <a:buFont typeface="Arial" panose="020B0604020202020204" pitchFamily="34" charset="0"/>
        <a:buChar char="•"/>
        <a:defRPr sz="1733" kern="1200">
          <a:solidFill>
            <a:schemeClr val="accent6"/>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100000"/>
        </a:lnSpc>
        <a:spcBef>
          <a:spcPts val="667"/>
        </a:spcBef>
        <a:buClr>
          <a:schemeClr val="accent2"/>
        </a:buClr>
        <a:buFont typeface="Arial" panose="020B0604020202020204" pitchFamily="34" charset="0"/>
        <a:buChar char="•"/>
        <a:defRPr sz="1467" kern="1200">
          <a:solidFill>
            <a:schemeClr val="accent6"/>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100000"/>
        </a:lnSpc>
        <a:spcBef>
          <a:spcPts val="667"/>
        </a:spcBef>
        <a:buClr>
          <a:schemeClr val="accent2"/>
        </a:buClr>
        <a:buFont typeface="Arial" panose="020B0604020202020204" pitchFamily="34" charset="0"/>
        <a:buChar char="•"/>
        <a:defRPr sz="1200" kern="1200">
          <a:solidFill>
            <a:schemeClr val="accent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hyperlink" Target="https://seed.nih.gov/sites/default/files/HHS_Topics_for_Budget_Waivers.pdf" TargetMode="External"/><Relationship Id="rId1" Type="http://schemas.openxmlformats.org/officeDocument/2006/relationships/slideLayout" Target="../slideLayouts/slideLayout17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0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06.xml.rels><?xml version="1.0" encoding="UTF-8" standalone="yes"?>
<Relationships xmlns="http://schemas.openxmlformats.org/package/2006/relationships"><Relationship Id="rId3" Type="http://schemas.openxmlformats.org/officeDocument/2006/relationships/hyperlink" Target="https://sbir.cancer.gov/funding/sbtg" TargetMode="External"/><Relationship Id="rId2" Type="http://schemas.openxmlformats.org/officeDocument/2006/relationships/notesSlide" Target="../notesSlides/notesSlide73.xml"/><Relationship Id="rId1" Type="http://schemas.openxmlformats.org/officeDocument/2006/relationships/slideLayout" Target="../slideLayouts/slideLayout17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4.xml"/><Relationship Id="rId1" Type="http://schemas.openxmlformats.org/officeDocument/2006/relationships/slideLayout" Target="../slideLayouts/slideLayout174.xml"/><Relationship Id="rId4" Type="http://schemas.openxmlformats.org/officeDocument/2006/relationships/hyperlink" Target="https://sbir.cancer.gov/sites/default/files/documents/NCI%2BSBIR%2BFY23%2BConcept%2BAward%2BSolicitation.pdf"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3.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2.png"/><Relationship Id="rId2" Type="http://schemas.openxmlformats.org/officeDocument/2006/relationships/image" Target="../media/image163.jpeg"/><Relationship Id="rId1" Type="http://schemas.openxmlformats.org/officeDocument/2006/relationships/slideLayout" Target="../slideLayouts/slideLayout159.xml"/><Relationship Id="rId6" Type="http://schemas.openxmlformats.org/officeDocument/2006/relationships/image" Target="../media/image167.png"/><Relationship Id="rId11" Type="http://schemas.openxmlformats.org/officeDocument/2006/relationships/image" Target="../media/image171.png"/><Relationship Id="rId5" Type="http://schemas.openxmlformats.org/officeDocument/2006/relationships/image" Target="../media/image166.png"/><Relationship Id="rId10" Type="http://schemas.openxmlformats.org/officeDocument/2006/relationships/image" Target="../media/image170.png"/><Relationship Id="rId4" Type="http://schemas.openxmlformats.org/officeDocument/2006/relationships/image" Target="../media/image165.png"/><Relationship Id="rId9" Type="http://schemas.openxmlformats.org/officeDocument/2006/relationships/hyperlink" Target="https://sbir.cancer.gov/about/contact-staf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mailto:bryce.geiling@nih.gov" TargetMode="External"/><Relationship Id="rId2" Type="http://schemas.openxmlformats.org/officeDocument/2006/relationships/notesSlide" Target="../notesSlides/notesSlide75.xml"/><Relationship Id="rId1" Type="http://schemas.openxmlformats.org/officeDocument/2006/relationships/slideLayout" Target="../slideLayouts/slideLayout173.xml"/><Relationship Id="rId6" Type="http://schemas.openxmlformats.org/officeDocument/2006/relationships/image" Target="../media/image174.png"/><Relationship Id="rId5" Type="http://schemas.openxmlformats.org/officeDocument/2006/relationships/hyperlink" Target="https://sbir.cancer.gov/emailsignup" TargetMode="External"/><Relationship Id="rId4" Type="http://schemas.openxmlformats.org/officeDocument/2006/relationships/hyperlink" Target="https://sbir.cancer.gov/newsevents/event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6.xml"/><Relationship Id="rId1" Type="http://schemas.openxmlformats.org/officeDocument/2006/relationships/slideLayout" Target="../slideLayouts/slideLayout16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0.jpeg"/><Relationship Id="rId1" Type="http://schemas.openxmlformats.org/officeDocument/2006/relationships/slideLayout" Target="../slideLayouts/slideLayout17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21.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mailto:emily.caporello@nih.gov" TargetMode="External"/><Relationship Id="rId13" Type="http://schemas.openxmlformats.org/officeDocument/2006/relationships/hyperlink" Target="mailto:jessica.forbes@nih.gov" TargetMode="External"/><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hyperlink" Target="mailto:natasha.davis@nih.gov"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72.jpeg"/><Relationship Id="rId11" Type="http://schemas.openxmlformats.org/officeDocument/2006/relationships/hyperlink" Target="mailto:taryn.aubrecht@nih.gov" TargetMode="External"/><Relationship Id="rId5" Type="http://schemas.openxmlformats.org/officeDocument/2006/relationships/image" Target="../media/image71.jpeg"/><Relationship Id="rId10" Type="http://schemas.openxmlformats.org/officeDocument/2006/relationships/hyperlink" Target="mailto:annette.gilchrist@nih.gov" TargetMode="External"/><Relationship Id="rId4" Type="http://schemas.openxmlformats.org/officeDocument/2006/relationships/image" Target="../media/image70.jpg"/><Relationship Id="rId9" Type="http://schemas.openxmlformats.org/officeDocument/2006/relationships/hyperlink" Target="mailto:sara.dauber@nih.gov" TargetMode="External"/><Relationship Id="rId14" Type="http://schemas.openxmlformats.org/officeDocument/2006/relationships/image" Target="../media/image74.jpg"/></Relationships>
</file>

<file path=ppt/slides/_rels/slide1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hyperlink" Target="mailto:NINDS_SBIR@ninds.nih.gov" TargetMode="External"/><Relationship Id="rId3" Type="http://schemas.openxmlformats.org/officeDocument/2006/relationships/image" Target="../media/image76.svg"/><Relationship Id="rId7" Type="http://schemas.openxmlformats.org/officeDocument/2006/relationships/image" Target="../media/image80.png"/><Relationship Id="rId12" Type="http://schemas.openxmlformats.org/officeDocument/2006/relationships/hyperlink" Target="https://www.ninds.nih.gov/funding/ninds-small-business-program/ninds-small-business-program-areas-interest" TargetMode="External"/><Relationship Id="rId2" Type="http://schemas.openxmlformats.org/officeDocument/2006/relationships/image" Target="../media/image75.png"/><Relationship Id="rId1" Type="http://schemas.openxmlformats.org/officeDocument/2006/relationships/slideLayout" Target="../slideLayouts/slideLayout22.xml"/><Relationship Id="rId6" Type="http://schemas.openxmlformats.org/officeDocument/2006/relationships/image" Target="../media/image79.svg"/><Relationship Id="rId11" Type="http://schemas.openxmlformats.org/officeDocument/2006/relationships/hyperlink" Target="https://www.ninds.nih.gov/funding/ninds-small-business-program/types-ninds-small-business-grants" TargetMode="External"/><Relationship Id="rId5" Type="http://schemas.openxmlformats.org/officeDocument/2006/relationships/image" Target="../media/image78.png"/><Relationship Id="rId10" Type="http://schemas.openxmlformats.org/officeDocument/2006/relationships/hyperlink" Target="https://www.linkedin.com/showcase/ninds-small-business-program/" TargetMode="External"/><Relationship Id="rId4" Type="http://schemas.openxmlformats.org/officeDocument/2006/relationships/image" Target="../media/image77.png"/><Relationship Id="rId9" Type="http://schemas.openxmlformats.org/officeDocument/2006/relationships/hyperlink" Target="https://www.ninds.nih.gov/funding/ninds-small-business-progra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hyperlink" Target="https://grants.nih.gov/grants/guide/notice-files/NOT-OD-21-062.html"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hyperlink" Target="https://seed.nih.gov/small-business-funding/aap"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hyperlink" Target="https://grants.nih.gov/grants/guide/pa-files/PA-21-345.html"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mailto:Kristopher.bough@nih.gov"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4.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88.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1.xml"/><Relationship Id="rId1" Type="http://schemas.openxmlformats.org/officeDocument/2006/relationships/slideLayout" Target="../slideLayouts/slideLayout185.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8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95.xml"/><Relationship Id="rId4" Type="http://schemas.openxmlformats.org/officeDocument/2006/relationships/hyperlink" Target="https://nccih.nih.gov/grant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daniel.gossett@nih.gov" TargetMode="External"/><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64.xml"/><Relationship Id="rId5" Type="http://schemas.openxmlformats.org/officeDocument/2006/relationships/hyperlink" Target="https://www.niddk.nih.gov/research-funding/research-programs" TargetMode="External"/><Relationship Id="rId4" Type="http://schemas.openxmlformats.org/officeDocument/2006/relationships/image" Target="../media/image98.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6.xml"/><Relationship Id="rId4" Type="http://schemas.openxmlformats.org/officeDocument/2006/relationships/hyperlink" Target="https://reporter.nih.gov/"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eed.nih.gov/small-business-funding/" TargetMode="External"/><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hyperlink" Target="https://grants.nih.gov/grants/guide/notice-files/NOT-OD-23-124.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jpeg"/><Relationship Id="rId7"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hyperlink" Target="https://seed.nih.gov/sites/default/files/HHS_Topics_for_Budget_Waivers.pdf" TargetMode="External"/><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hyperlink" Target="https://grants.nih.gov/grants/guide/pa-files/PA-21-345.html" TargetMode="External"/><Relationship Id="rId2" Type="http://schemas.openxmlformats.org/officeDocument/2006/relationships/notesSlide" Target="../notesSlides/notesSlide32.xml"/><Relationship Id="rId1" Type="http://schemas.openxmlformats.org/officeDocument/2006/relationships/slideLayout" Target="../slideLayouts/slideLayout66.xml"/><Relationship Id="rId4" Type="http://schemas.openxmlformats.org/officeDocument/2006/relationships/hyperlink" Target="https://seed.nih.gov/diversity_sup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guillermo.arreaza-rubin@nih.gov" TargetMode="External"/><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hyperlink" Target="https://seed.nih.gov/NIDDK/scientific_program_areas" TargetMode="External"/><Relationship Id="rId5" Type="http://schemas.openxmlformats.org/officeDocument/2006/relationships/hyperlink" Target="mailto:brad.cooke@nih.gov" TargetMode="External"/><Relationship Id="rId4" Type="http://schemas.openxmlformats.org/officeDocument/2006/relationships/hyperlink" Target="mailto:liy7@mail.nih.gov"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seed.nih.gov/NIDDK/scientific_program_areas" TargetMode="External"/><Relationship Id="rId2" Type="http://schemas.openxmlformats.org/officeDocument/2006/relationships/notesSlide" Target="../notesSlides/notesSlide34.xml"/><Relationship Id="rId1" Type="http://schemas.openxmlformats.org/officeDocument/2006/relationships/slideLayout" Target="../slideLayouts/slideLayout64.xml"/><Relationship Id="rId5" Type="http://schemas.openxmlformats.org/officeDocument/2006/relationships/hyperlink" Target="mailto:robert.lunsford@nih.gov" TargetMode="External"/><Relationship Id="rId4" Type="http://schemas.openxmlformats.org/officeDocument/2006/relationships/hyperlink" Target="mailto:christine.densmore@nih.gov"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seed.nih.gov/NIDDK/scientific_program_areas" TargetMode="External"/><Relationship Id="rId2" Type="http://schemas.openxmlformats.org/officeDocument/2006/relationships/notesSlide" Target="../notesSlides/notesSlide35.xml"/><Relationship Id="rId1" Type="http://schemas.openxmlformats.org/officeDocument/2006/relationships/slideLayout" Target="../slideLayouts/slideLayout64.xml"/><Relationship Id="rId4" Type="http://schemas.openxmlformats.org/officeDocument/2006/relationships/hyperlink" Target="mailto:daniel.gossett@nih.go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hyperlink" Target="https://seed.nih.gov/portfolio/stories" TargetMode="External"/><Relationship Id="rId2" Type="http://schemas.openxmlformats.org/officeDocument/2006/relationships/notesSlide" Target="../notesSlides/notesSlide36.xml"/><Relationship Id="rId1" Type="http://schemas.openxmlformats.org/officeDocument/2006/relationships/slideLayout" Target="../slideLayouts/slideLayout6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hyperlink" Target="https://seed.nih.gov/sites/default/files/HHS_Program_Descriptions.pdf" TargetMode="External"/><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hyperlink" Target="mailto:daniel.gossett@nih.gov" TargetMode="External"/><Relationship Id="rId5" Type="http://schemas.openxmlformats.org/officeDocument/2006/relationships/hyperlink" Target="https://www.niddk.nih.gov/about-niddk/strategic-plans-reports/pathways-health-all" TargetMode="External"/><Relationship Id="rId4" Type="http://schemas.openxmlformats.org/officeDocument/2006/relationships/hyperlink" Target="https://www.niddk.nih.gov/about-niddk/strategic-plans-report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hyperlink" Target="https://grants.nih.gov/grants/guide/rfa-files/RFA-NS-23-006.html" TargetMode="External"/><Relationship Id="rId2" Type="http://schemas.openxmlformats.org/officeDocument/2006/relationships/hyperlink" Target="https://grants.nih.gov/grants/guide/pa-files/PAR-23-032.html" TargetMode="External"/><Relationship Id="rId1" Type="http://schemas.openxmlformats.org/officeDocument/2006/relationships/slideLayout" Target="../slideLayouts/slideLayout79.xml"/><Relationship Id="rId6" Type="http://schemas.openxmlformats.org/officeDocument/2006/relationships/hyperlink" Target="https://grants.nih.gov/grants/guide/notice-files/NOT-EB-21-001.html" TargetMode="External"/><Relationship Id="rId5" Type="http://schemas.openxmlformats.org/officeDocument/2006/relationships/hyperlink" Target="https://grants.nih.gov/grants/guide/pa-files/PA-21-345.html" TargetMode="External"/><Relationship Id="rId4" Type="http://schemas.openxmlformats.org/officeDocument/2006/relationships/hyperlink" Target="https://grants.nih.gov/grants/guide/rfa-files/RFA-NS-23-007.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87.xml"/><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8" Type="http://schemas.openxmlformats.org/officeDocument/2006/relationships/hyperlink" Target="mailto:carol.taylor-burds@nih.gov" TargetMode="External"/><Relationship Id="rId3" Type="http://schemas.openxmlformats.org/officeDocument/2006/relationships/hyperlink" Target="mailto:lunguci@ninds.nih.gov" TargetMode="External"/><Relationship Id="rId7" Type="http://schemas.openxmlformats.org/officeDocument/2006/relationships/image" Target="../media/image64.png"/><Relationship Id="rId2" Type="http://schemas.openxmlformats.org/officeDocument/2006/relationships/hyperlink" Target="mailto:charles.cywin@nih.gov" TargetMode="Externa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mailto:nick.langhals@nih.gov" TargetMode="External"/><Relationship Id="rId9" Type="http://schemas.openxmlformats.org/officeDocument/2006/relationships/image" Target="../media/image65.png"/></Relationships>
</file>

<file path=ppt/slides/_rels/slide6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3" Type="http://schemas.openxmlformats.org/officeDocument/2006/relationships/hyperlink" Target="https://www.nia.nih.gov/research/sbir/nia-entrepreneurs-residence-eirs" TargetMode="External"/><Relationship Id="rId2" Type="http://schemas.openxmlformats.org/officeDocument/2006/relationships/hyperlink" Target="https://www.nia.nih.gov/research/sbir/nia-small-business-sample-applications" TargetMode="External"/><Relationship Id="rId1" Type="http://schemas.openxmlformats.org/officeDocument/2006/relationships/slideLayout" Target="../slideLayouts/slideLayout114.xml"/><Relationship Id="rId4" Type="http://schemas.openxmlformats.org/officeDocument/2006/relationships/hyperlink" Target="https://www.nia.nih.gov/research/sbir/resources-small-business-awardee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nia.nih.gov/research/sbir/nia-entrepreneurs-residence-eirs" TargetMode="External"/><Relationship Id="rId2" Type="http://schemas.openxmlformats.org/officeDocument/2006/relationships/hyperlink" Target="https://www.nia.nih.gov/research/sbir/nia-small-business-sample-applications" TargetMode="External"/><Relationship Id="rId1" Type="http://schemas.openxmlformats.org/officeDocument/2006/relationships/slideLayout" Target="../slideLayouts/slideLayout114.xml"/><Relationship Id="rId4" Type="http://schemas.openxmlformats.org/officeDocument/2006/relationships/hyperlink" Target="https://www.nia.nih.gov/research/sbir/resources-small-business-awarde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118.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18.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118.xml"/><Relationship Id="rId5" Type="http://schemas.openxmlformats.org/officeDocument/2006/relationships/image" Target="../media/image115.png"/><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9.xml"/><Relationship Id="rId1" Type="http://schemas.openxmlformats.org/officeDocument/2006/relationships/slideLayout" Target="../slideLayouts/slideLayout118.xml"/><Relationship Id="rId4" Type="http://schemas.openxmlformats.org/officeDocument/2006/relationships/image" Target="../media/image11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27.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127.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hyperlink" Target="https://grants.nih.gov/grants/guide/pa-files/PAR-22-227.html" TargetMode="External"/><Relationship Id="rId7"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133.xml"/><Relationship Id="rId6" Type="http://schemas.openxmlformats.org/officeDocument/2006/relationships/hyperlink" Target="https://grants.nih.gov/grants/guide/rfa-files/RFA-AG-23-030.html" TargetMode="External"/><Relationship Id="rId5" Type="http://schemas.openxmlformats.org/officeDocument/2006/relationships/hyperlink" Target="https://grants.nih.gov/grants/guide/rfa-files/RFA-AG-23-029.html" TargetMode="External"/><Relationship Id="rId4" Type="http://schemas.openxmlformats.org/officeDocument/2006/relationships/hyperlink" Target="https://grants.nih.gov/grants/guide/pa-files/PAR-22-226.html"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3.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image" Target="../media/image125.svg"/><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141.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s>
</file>

<file path=ppt/slides/_rels/slide82.xml.rels><?xml version="1.0" encoding="UTF-8" standalone="yes"?>
<Relationships xmlns="http://schemas.openxmlformats.org/package/2006/relationships"><Relationship Id="rId3" Type="http://schemas.openxmlformats.org/officeDocument/2006/relationships/hyperlink" Target="https://seed.nih.gov/sites/default/files/HHS_Topics_for_Budget_Waivers.pdf" TargetMode="External"/><Relationship Id="rId2" Type="http://schemas.openxmlformats.org/officeDocument/2006/relationships/notesSlide" Target="../notesSlides/notesSlide58.xml"/><Relationship Id="rId1" Type="http://schemas.openxmlformats.org/officeDocument/2006/relationships/slideLayout" Target="../slideLayouts/slideLayout142.xml"/></Relationships>
</file>

<file path=ppt/slides/_rels/slide83.xml.rels><?xml version="1.0" encoding="UTF-8" standalone="yes"?>
<Relationships xmlns="http://schemas.openxmlformats.org/package/2006/relationships"><Relationship Id="rId8" Type="http://schemas.openxmlformats.org/officeDocument/2006/relationships/hyperlink" Target="https://grants.nih.gov/grants/guide/notice-files/NOT-HG-21-038.html" TargetMode="External"/><Relationship Id="rId3" Type="http://schemas.openxmlformats.org/officeDocument/2006/relationships/image" Target="../media/image136.png"/><Relationship Id="rId7" Type="http://schemas.openxmlformats.org/officeDocument/2006/relationships/hyperlink" Target="https://grants.nih.gov/grants/guide/notice-files/NOT-HG-22-011.html" TargetMode="External"/><Relationship Id="rId2" Type="http://schemas.openxmlformats.org/officeDocument/2006/relationships/notesSlide" Target="../notesSlides/notesSlide59.xml"/><Relationship Id="rId1" Type="http://schemas.openxmlformats.org/officeDocument/2006/relationships/slideLayout" Target="../slideLayouts/slideLayout141.xml"/><Relationship Id="rId6" Type="http://schemas.openxmlformats.org/officeDocument/2006/relationships/hyperlink" Target="https://grants.nih.gov/grants/guide/notice-files/NOT-HG-21-018.html" TargetMode="External"/><Relationship Id="rId5" Type="http://schemas.openxmlformats.org/officeDocument/2006/relationships/hyperlink" Target="https://grants.nih.gov/grants/guide/notice-files/NOT-OD-23-124.html" TargetMode="External"/><Relationship Id="rId4" Type="http://schemas.openxmlformats.org/officeDocument/2006/relationships/hyperlink" Target="https://grants.nih.gov/grants/guide/rfa-files/RFA-CA-23-035.html"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14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8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hyperlink" Target="mailto:nhgri_smallbusiness@nih.gov" TargetMode="External"/><Relationship Id="rId7" Type="http://schemas.openxmlformats.org/officeDocument/2006/relationships/image" Target="../media/image146.png"/><Relationship Id="rId2" Type="http://schemas.openxmlformats.org/officeDocument/2006/relationships/notesSlide" Target="../notesSlides/notesSlide61.xml"/><Relationship Id="rId1" Type="http://schemas.openxmlformats.org/officeDocument/2006/relationships/slideLayout" Target="../slideLayouts/slideLayout14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s://www.genome.gov/research-funding/Funding-Opportunities/NHGRI-Small-Business-Progra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cid:1745fcec-c62b-4ae9-af66-7ab4b6019196@mail.nih.gov" TargetMode="External"/><Relationship Id="rId2" Type="http://schemas.openxmlformats.org/officeDocument/2006/relationships/notesSlide" Target="../notesSlides/notesSlide62.xml"/><Relationship Id="rId1" Type="http://schemas.openxmlformats.org/officeDocument/2006/relationships/slideLayout" Target="../slideLayouts/slideLayout154.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cid:7948452c-11ce-41bf-930f-0c1332f91072@mail.nih.gov"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4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1.xml.rels><?xml version="1.0" encoding="UTF-8" standalone="yes"?>
<Relationships xmlns="http://schemas.openxmlformats.org/package/2006/relationships"><Relationship Id="rId3" Type="http://schemas.openxmlformats.org/officeDocument/2006/relationships/hyperlink" Target="https://www.niaid.nih.gov/grants-contracts/areas-interest-small-business" TargetMode="External"/><Relationship Id="rId2" Type="http://schemas.openxmlformats.org/officeDocument/2006/relationships/notesSlide" Target="../notesSlides/notesSlide63.xml"/><Relationship Id="rId1" Type="http://schemas.openxmlformats.org/officeDocument/2006/relationships/slideLayout" Target="../slideLayouts/slideLayout149.xml"/><Relationship Id="rId6" Type="http://schemas.openxmlformats.org/officeDocument/2006/relationships/hyperlink" Target="https://sbir.nih.gov/about/eligibility-criteria" TargetMode="External"/><Relationship Id="rId5" Type="http://schemas.openxmlformats.org/officeDocument/2006/relationships/hyperlink" Target="https://sbir.nih.gov/faqs#app-prep-sub14" TargetMode="External"/><Relationship Id="rId4" Type="http://schemas.openxmlformats.org/officeDocument/2006/relationships/hyperlink" Target="https://sbir.nih.gov/apply/electronic-submission"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niaid.nih.gov/grants-contracts/areas-interest-small-business" TargetMode="External"/><Relationship Id="rId2" Type="http://schemas.openxmlformats.org/officeDocument/2006/relationships/hyperlink" Target="https://www.niaid.nih.gov/grants-contracts/small-businesses" TargetMode="External"/><Relationship Id="rId1" Type="http://schemas.openxmlformats.org/officeDocument/2006/relationships/slideLayout" Target="../slideLayouts/slideLayout154.xml"/><Relationship Id="rId6" Type="http://schemas.openxmlformats.org/officeDocument/2006/relationships/image" Target="../media/image152.emf"/><Relationship Id="rId5" Type="http://schemas.openxmlformats.org/officeDocument/2006/relationships/hyperlink" Target="http://www.niaid.nih.gov/grants-contracts/sample-applications#r43r44" TargetMode="External"/><Relationship Id="rId4" Type="http://schemas.openxmlformats.org/officeDocument/2006/relationships/hyperlink" Target="http://www.niaid.nih.gov/grants-contracts/opportunities?f%5B0%5D=grants%3A131"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64.xml"/><Relationship Id="rId1" Type="http://schemas.openxmlformats.org/officeDocument/2006/relationships/slideLayout" Target="../slideLayouts/slideLayout149.xml"/><Relationship Id="rId4" Type="http://schemas.openxmlformats.org/officeDocument/2006/relationships/hyperlink" Target="https://www.niaid.nih.gov/research/resources"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sbir.nih.gov/engage/ic-contacts" TargetMode="External"/><Relationship Id="rId2" Type="http://schemas.openxmlformats.org/officeDocument/2006/relationships/notesSlide" Target="../notesSlides/notesSlide65.xml"/><Relationship Id="rId1" Type="http://schemas.openxmlformats.org/officeDocument/2006/relationships/slideLayout" Target="../slideLayouts/slideLayout149.xml"/><Relationship Id="rId5" Type="http://schemas.openxmlformats.org/officeDocument/2006/relationships/hyperlink" Target="mailto:NIAIDSBIR@mail.nih.gov" TargetMode="External"/><Relationship Id="rId4" Type="http://schemas.openxmlformats.org/officeDocument/2006/relationships/hyperlink" Target="mailto:kruchininn@niaid.nih.gov" TargetMode="External"/></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57.jpg"/><Relationship Id="rId3" Type="http://schemas.openxmlformats.org/officeDocument/2006/relationships/oleObject" Target="../embeddings/oleObject1.bin"/><Relationship Id="rId7" Type="http://schemas.openxmlformats.org/officeDocument/2006/relationships/hyperlink" Target="mailto:kruchininn@niaid.nih.gov" TargetMode="External"/><Relationship Id="rId12" Type="http://schemas.openxmlformats.org/officeDocument/2006/relationships/image" Target="../media/image156.wmf"/><Relationship Id="rId2" Type="http://schemas.openxmlformats.org/officeDocument/2006/relationships/notesSlide" Target="../notesSlides/notesSlide66.xml"/><Relationship Id="rId1" Type="http://schemas.openxmlformats.org/officeDocument/2006/relationships/slideLayout" Target="../slideLayouts/slideLayout154.xml"/><Relationship Id="rId6" Type="http://schemas.openxmlformats.org/officeDocument/2006/relationships/hyperlink" Target="mailto:patricia.roth@nih.gov" TargetMode="External"/><Relationship Id="rId11" Type="http://schemas.openxmlformats.org/officeDocument/2006/relationships/oleObject" Target="../embeddings/oleObject3.bin"/><Relationship Id="rId5" Type="http://schemas.openxmlformats.org/officeDocument/2006/relationships/hyperlink" Target="mailto:hejiao.english@nih.gov" TargetMode="External"/><Relationship Id="rId15" Type="http://schemas.openxmlformats.org/officeDocument/2006/relationships/hyperlink" Target="https://service.govdelivery.com/accounts/USNIAID/subscriber/new" TargetMode="External"/><Relationship Id="rId10" Type="http://schemas.openxmlformats.org/officeDocument/2006/relationships/hyperlink" Target="mailto:kenneth.kim2@nih.gov" TargetMode="External"/><Relationship Id="rId4" Type="http://schemas.openxmlformats.org/officeDocument/2006/relationships/image" Target="../media/image154.wmf"/><Relationship Id="rId9" Type="http://schemas.openxmlformats.org/officeDocument/2006/relationships/image" Target="../media/image155.wmf"/><Relationship Id="rId14" Type="http://schemas.openxmlformats.org/officeDocument/2006/relationships/image" Target="../media/image158.jpeg"/></Relationships>
</file>

<file path=ppt/slides/_rels/slide96.xml.rels><?xml version="1.0" encoding="UTF-8" standalone="yes"?>
<Relationships xmlns="http://schemas.openxmlformats.org/package/2006/relationships"><Relationship Id="rId8" Type="http://schemas.openxmlformats.org/officeDocument/2006/relationships/image" Target="cid:1745fcec-c62b-4ae9-af66-7ab4b6019196@mail.nih.gov" TargetMode="External"/><Relationship Id="rId3" Type="http://schemas.openxmlformats.org/officeDocument/2006/relationships/image" Target="../media/image148.jpeg"/><Relationship Id="rId7" Type="http://schemas.openxmlformats.org/officeDocument/2006/relationships/image" Target="../media/image150.jpeg"/><Relationship Id="rId2" Type="http://schemas.openxmlformats.org/officeDocument/2006/relationships/notesSlide" Target="../notesSlides/notesSlide67.xml"/><Relationship Id="rId1" Type="http://schemas.openxmlformats.org/officeDocument/2006/relationships/slideLayout" Target="../slideLayouts/slideLayout154.xml"/><Relationship Id="rId6" Type="http://schemas.openxmlformats.org/officeDocument/2006/relationships/image" Target="../media/image149.png"/><Relationship Id="rId5" Type="http://schemas.openxmlformats.org/officeDocument/2006/relationships/hyperlink" Target="mailto:hejiao.english@nih.gov" TargetMode="External"/><Relationship Id="rId4" Type="http://schemas.openxmlformats.org/officeDocument/2006/relationships/image" Target="cid:7948452c-11ce-41bf-930f-0c1332f91072@mail.nih.gov"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8.xml"/><Relationship Id="rId1" Type="http://schemas.openxmlformats.org/officeDocument/2006/relationships/slideLayout" Target="../slideLayouts/slideLayout169.xml"/><Relationship Id="rId4" Type="http://schemas.openxmlformats.org/officeDocument/2006/relationships/image" Target="../media/image160.jpg"/></Relationships>
</file>

<file path=ppt/slides/_rels/slide9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9.xml"/><Relationship Id="rId1" Type="http://schemas.openxmlformats.org/officeDocument/2006/relationships/slideLayout" Target="../slideLayouts/slideLayout171.xml"/></Relationships>
</file>

<file path=ppt/slides/_rels/slide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7D7807-76F0-5CAD-E69B-7D1D9F1B93F4}"/>
              </a:ext>
            </a:extLst>
          </p:cNvPr>
          <p:cNvSpPr>
            <a:spLocks noGrp="1"/>
          </p:cNvSpPr>
          <p:nvPr>
            <p:ph type="ctrTitle"/>
          </p:nvPr>
        </p:nvSpPr>
        <p:spPr>
          <a:xfrm>
            <a:off x="223411" y="180936"/>
            <a:ext cx="8588247" cy="3255264"/>
          </a:xfrm>
        </p:spPr>
        <p:txBody>
          <a:bodyPr>
            <a:normAutofit/>
          </a:bodyPr>
          <a:lstStyle/>
          <a:p>
            <a:pPr algn="ctr"/>
            <a:r>
              <a:rPr lang="en-US" sz="4400" b="1" dirty="0">
                <a:solidFill>
                  <a:srgbClr val="124379"/>
                </a:solidFill>
                <a:latin typeface="Century Gothic" panose="020B0502020202020204" pitchFamily="34" charset="0"/>
              </a:rPr>
              <a:t>Launching Biomedical Innovators: Day 2</a:t>
            </a:r>
          </a:p>
        </p:txBody>
      </p:sp>
      <p:sp>
        <p:nvSpPr>
          <p:cNvPr id="6" name="Subtitle 5">
            <a:extLst>
              <a:ext uri="{FF2B5EF4-FFF2-40B4-BE49-F238E27FC236}">
                <a16:creationId xmlns:a16="http://schemas.microsoft.com/office/drawing/2014/main" id="{674B9723-071C-DA2A-4A08-34D3288CE4E1}"/>
              </a:ext>
            </a:extLst>
          </p:cNvPr>
          <p:cNvSpPr>
            <a:spLocks noGrp="1"/>
          </p:cNvSpPr>
          <p:nvPr>
            <p:ph type="subTitle" idx="1"/>
          </p:nvPr>
        </p:nvSpPr>
        <p:spPr>
          <a:xfrm>
            <a:off x="859934" y="4096278"/>
            <a:ext cx="7315200" cy="914400"/>
          </a:xfrm>
        </p:spPr>
        <p:txBody>
          <a:bodyPr>
            <a:normAutofit/>
          </a:bodyPr>
          <a:lstStyle/>
          <a:p>
            <a:pPr algn="ctr"/>
            <a:r>
              <a:rPr lang="en-US" sz="3200">
                <a:solidFill>
                  <a:srgbClr val="124379"/>
                </a:solidFill>
                <a:latin typeface="Century Gothic" panose="020B0502020202020204" pitchFamily="34" charset="0"/>
              </a:rPr>
              <a:t>June 21, </a:t>
            </a:r>
            <a:r>
              <a:rPr lang="en-US" sz="3200" dirty="0">
                <a:solidFill>
                  <a:srgbClr val="124379"/>
                </a:solidFill>
                <a:latin typeface="Century Gothic" panose="020B0502020202020204" pitchFamily="34" charset="0"/>
              </a:rPr>
              <a:t>2023 </a:t>
            </a:r>
          </a:p>
        </p:txBody>
      </p:sp>
      <p:sp>
        <p:nvSpPr>
          <p:cNvPr id="4" name="Slide Number Placeholder 3">
            <a:extLst>
              <a:ext uri="{FF2B5EF4-FFF2-40B4-BE49-F238E27FC236}">
                <a16:creationId xmlns:a16="http://schemas.microsoft.com/office/drawing/2014/main" id="{9ADFC421-1431-1B77-62A9-77EEB35AB03F}"/>
              </a:ext>
            </a:extLst>
          </p:cNvPr>
          <p:cNvSpPr>
            <a:spLocks noGrp="1"/>
          </p:cNvSpPr>
          <p:nvPr>
            <p:ph type="sldNum" sz="quarter" idx="12"/>
          </p:nvPr>
        </p:nvSpPr>
        <p:spPr/>
        <p:txBody>
          <a:bodyPr/>
          <a:lstStyle/>
          <a:p>
            <a:pPr defTabSz="311719"/>
            <a:fld id="{18E8AC31-9D01-4021-A74F-357441946B01}" type="slidenum">
              <a:rPr lang="en-US">
                <a:solidFill>
                  <a:srgbClr val="B2E3ED"/>
                </a:solidFill>
                <a:latin typeface="Corbel" panose="020B0503020204020204"/>
              </a:rPr>
              <a:pPr defTabSz="311719"/>
              <a:t>1</a:t>
            </a:fld>
            <a:endParaRPr lang="en-US">
              <a:solidFill>
                <a:srgbClr val="B2E3ED"/>
              </a:solidFill>
              <a:latin typeface="Corbel" panose="020B0503020204020204"/>
            </a:endParaRPr>
          </a:p>
        </p:txBody>
      </p:sp>
      <p:pic>
        <p:nvPicPr>
          <p:cNvPr id="2" name="Picture 1" descr="Text&#10;&#10;Description automatically generated">
            <a:extLst>
              <a:ext uri="{FF2B5EF4-FFF2-40B4-BE49-F238E27FC236}">
                <a16:creationId xmlns:a16="http://schemas.microsoft.com/office/drawing/2014/main" id="{39C84058-7375-8B9E-6AA6-C3E5BE67D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2682" y="3538828"/>
            <a:ext cx="1756313" cy="55745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54B369FB-81EA-D62D-3505-674BA6B4B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944" y="4868208"/>
            <a:ext cx="1561073" cy="374658"/>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3B95CAAC-600C-7E3C-4085-A59D20FD4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8829" y="1767194"/>
            <a:ext cx="1670166" cy="5073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4741EC2-B5D6-4B18-8273-C44BC6A45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1895" y="5123806"/>
            <a:ext cx="1804034" cy="1010153"/>
          </a:xfrm>
          <a:prstGeom prst="rect">
            <a:avLst/>
          </a:prstGeom>
        </p:spPr>
      </p:pic>
      <p:pic>
        <p:nvPicPr>
          <p:cNvPr id="9" name="Picture 8" descr="Text&#10;&#10;Description automatically generated">
            <a:extLst>
              <a:ext uri="{FF2B5EF4-FFF2-40B4-BE49-F238E27FC236}">
                <a16:creationId xmlns:a16="http://schemas.microsoft.com/office/drawing/2014/main" id="{1F128CDE-6064-B36A-85C6-833ACE6EB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0862" y="4160866"/>
            <a:ext cx="1266100" cy="421433"/>
          </a:xfrm>
          <a:prstGeom prst="rect">
            <a:avLst/>
          </a:prstGeom>
        </p:spPr>
      </p:pic>
      <p:pic>
        <p:nvPicPr>
          <p:cNvPr id="10" name="Picture 9">
            <a:extLst>
              <a:ext uri="{FF2B5EF4-FFF2-40B4-BE49-F238E27FC236}">
                <a16:creationId xmlns:a16="http://schemas.microsoft.com/office/drawing/2014/main" id="{811E8519-18E8-E4BA-D7FC-94B2BB8B3415}"/>
              </a:ext>
            </a:extLst>
          </p:cNvPr>
          <p:cNvPicPr>
            <a:picLocks noChangeAspect="1"/>
          </p:cNvPicPr>
          <p:nvPr/>
        </p:nvPicPr>
        <p:blipFill>
          <a:blip r:embed="rId7"/>
          <a:stretch>
            <a:fillRect/>
          </a:stretch>
        </p:blipFill>
        <p:spPr>
          <a:xfrm>
            <a:off x="9791602" y="3192245"/>
            <a:ext cx="2064620" cy="264530"/>
          </a:xfrm>
          <a:prstGeom prst="rect">
            <a:avLst/>
          </a:prstGeom>
        </p:spPr>
      </p:pic>
      <p:pic>
        <p:nvPicPr>
          <p:cNvPr id="11" name="Picture 8" descr="Epicenter">
            <a:extLst>
              <a:ext uri="{FF2B5EF4-FFF2-40B4-BE49-F238E27FC236}">
                <a16:creationId xmlns:a16="http://schemas.microsoft.com/office/drawing/2014/main" id="{CF73049B-FE99-41B3-A946-68BCAC14C8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5784" y="2402049"/>
            <a:ext cx="1593989" cy="1121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hape&#10;&#10;Description automatically generated with medium confidence">
            <a:extLst>
              <a:ext uri="{FF2B5EF4-FFF2-40B4-BE49-F238E27FC236}">
                <a16:creationId xmlns:a16="http://schemas.microsoft.com/office/drawing/2014/main" id="{370C4FFE-5CD4-C03F-D0A8-E3EA9AE03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2944" y="2401572"/>
            <a:ext cx="1499670" cy="374805"/>
          </a:xfrm>
          <a:prstGeom prst="rect">
            <a:avLst/>
          </a:prstGeom>
        </p:spPr>
      </p:pic>
      <p:pic>
        <p:nvPicPr>
          <p:cNvPr id="13" name="Picture 6" descr="Life Science TN Logo">
            <a:extLst>
              <a:ext uri="{FF2B5EF4-FFF2-40B4-BE49-F238E27FC236}">
                <a16:creationId xmlns:a16="http://schemas.microsoft.com/office/drawing/2014/main" id="{C0D036CB-9C46-6FC6-FFF1-143E0853C7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06679" y="985511"/>
            <a:ext cx="2461910" cy="6079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text&#10;&#10;Description automatically generated">
            <a:extLst>
              <a:ext uri="{FF2B5EF4-FFF2-40B4-BE49-F238E27FC236}">
                <a16:creationId xmlns:a16="http://schemas.microsoft.com/office/drawing/2014/main" id="{F53733EB-6D67-0FF1-E0DD-C40A006262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616" y="5123806"/>
            <a:ext cx="3511688" cy="898499"/>
          </a:xfrm>
          <a:prstGeom prst="rect">
            <a:avLst/>
          </a:prstGeom>
        </p:spPr>
      </p:pic>
    </p:spTree>
    <p:extLst>
      <p:ext uri="{BB962C8B-B14F-4D97-AF65-F5344CB8AC3E}">
        <p14:creationId xmlns:p14="http://schemas.microsoft.com/office/powerpoint/2010/main" val="340889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3EEB-3E2C-457C-A0D8-CA55A7E112A0}"/>
              </a:ext>
            </a:extLst>
          </p:cNvPr>
          <p:cNvSpPr>
            <a:spLocks noGrp="1"/>
          </p:cNvSpPr>
          <p:nvPr>
            <p:ph type="title"/>
          </p:nvPr>
        </p:nvSpPr>
        <p:spPr/>
        <p:txBody>
          <a:bodyPr/>
          <a:lstStyle/>
          <a:p>
            <a:r>
              <a:rPr lang="en-US" dirty="0"/>
              <a:t>Importance of Rigor and Reproducibility </a:t>
            </a:r>
          </a:p>
        </p:txBody>
      </p:sp>
      <p:sp>
        <p:nvSpPr>
          <p:cNvPr id="3" name="Subtitle 2">
            <a:extLst>
              <a:ext uri="{FF2B5EF4-FFF2-40B4-BE49-F238E27FC236}">
                <a16:creationId xmlns:a16="http://schemas.microsoft.com/office/drawing/2014/main" id="{CC7E3466-7F2E-40A0-8E74-A9385BB8750C}"/>
              </a:ext>
            </a:extLst>
          </p:cNvPr>
          <p:cNvSpPr>
            <a:spLocks noGrp="1"/>
          </p:cNvSpPr>
          <p:nvPr>
            <p:ph type="subTitle" idx="1"/>
          </p:nvPr>
        </p:nvSpPr>
        <p:spPr>
          <a:xfrm>
            <a:off x="952416" y="4551345"/>
            <a:ext cx="4043913" cy="1009200"/>
          </a:xfrm>
        </p:spPr>
        <p:txBody>
          <a:bodyPr/>
          <a:lstStyle/>
          <a:p>
            <a:pPr marL="154513" indent="-2117"/>
            <a:r>
              <a:rPr lang="en-US" dirty="0"/>
              <a:t>Sex, age, weight, and underlying health conditions will affect health or disease. </a:t>
            </a:r>
          </a:p>
          <a:p>
            <a:pPr marL="154513" indent="-2117"/>
            <a:r>
              <a:rPr lang="en-US" dirty="0"/>
              <a:t>** Especially in animal study designs</a:t>
            </a:r>
          </a:p>
        </p:txBody>
      </p:sp>
      <p:sp>
        <p:nvSpPr>
          <p:cNvPr id="4" name="Title 3">
            <a:extLst>
              <a:ext uri="{FF2B5EF4-FFF2-40B4-BE49-F238E27FC236}">
                <a16:creationId xmlns:a16="http://schemas.microsoft.com/office/drawing/2014/main" id="{E7EBBDB2-D545-44E7-8BB7-3F6DA830D6EA}"/>
              </a:ext>
            </a:extLst>
          </p:cNvPr>
          <p:cNvSpPr>
            <a:spLocks noGrp="1"/>
          </p:cNvSpPr>
          <p:nvPr>
            <p:ph type="title" idx="2"/>
          </p:nvPr>
        </p:nvSpPr>
        <p:spPr>
          <a:xfrm>
            <a:off x="1187224" y="4099995"/>
            <a:ext cx="3166800" cy="546400"/>
          </a:xfrm>
        </p:spPr>
        <p:txBody>
          <a:bodyPr/>
          <a:lstStyle/>
          <a:p>
            <a:r>
              <a:rPr lang="en-US" dirty="0"/>
              <a:t>Biological Variables </a:t>
            </a:r>
          </a:p>
        </p:txBody>
      </p:sp>
      <p:sp>
        <p:nvSpPr>
          <p:cNvPr id="5" name="Subtitle 4">
            <a:extLst>
              <a:ext uri="{FF2B5EF4-FFF2-40B4-BE49-F238E27FC236}">
                <a16:creationId xmlns:a16="http://schemas.microsoft.com/office/drawing/2014/main" id="{9F62F6DF-FC43-4432-B4D8-6B8F562FCB27}"/>
              </a:ext>
            </a:extLst>
          </p:cNvPr>
          <p:cNvSpPr>
            <a:spLocks noGrp="1"/>
          </p:cNvSpPr>
          <p:nvPr>
            <p:ph type="subTitle" idx="3"/>
          </p:nvPr>
        </p:nvSpPr>
        <p:spPr>
          <a:xfrm>
            <a:off x="6853585" y="2448216"/>
            <a:ext cx="4107260" cy="1009200"/>
          </a:xfrm>
        </p:spPr>
        <p:txBody>
          <a:bodyPr/>
          <a:lstStyle/>
          <a:p>
            <a:pPr marL="154513" indent="-2117"/>
            <a:r>
              <a:rPr lang="en-US" dirty="0"/>
              <a:t>Apply a robust and unbiased experimental design, methodology, analysis, interpretation, and reporting of results </a:t>
            </a:r>
          </a:p>
        </p:txBody>
      </p:sp>
      <p:sp>
        <p:nvSpPr>
          <p:cNvPr id="6" name="Title 5">
            <a:extLst>
              <a:ext uri="{FF2B5EF4-FFF2-40B4-BE49-F238E27FC236}">
                <a16:creationId xmlns:a16="http://schemas.microsoft.com/office/drawing/2014/main" id="{B195F757-C14F-4CB6-A874-29AF97D934DD}"/>
              </a:ext>
            </a:extLst>
          </p:cNvPr>
          <p:cNvSpPr>
            <a:spLocks noGrp="1"/>
          </p:cNvSpPr>
          <p:nvPr>
            <p:ph type="title" idx="4"/>
          </p:nvPr>
        </p:nvSpPr>
        <p:spPr>
          <a:xfrm>
            <a:off x="7008973" y="2066868"/>
            <a:ext cx="3494080" cy="546400"/>
          </a:xfrm>
        </p:spPr>
        <p:txBody>
          <a:bodyPr/>
          <a:lstStyle/>
          <a:p>
            <a:r>
              <a:rPr lang="en-US" dirty="0"/>
              <a:t>Scientific Rigor (Design) </a:t>
            </a:r>
          </a:p>
        </p:txBody>
      </p:sp>
      <p:sp>
        <p:nvSpPr>
          <p:cNvPr id="7" name="Subtitle 6">
            <a:extLst>
              <a:ext uri="{FF2B5EF4-FFF2-40B4-BE49-F238E27FC236}">
                <a16:creationId xmlns:a16="http://schemas.microsoft.com/office/drawing/2014/main" id="{9E111C29-3187-473A-BC13-04DFE778F69C}"/>
              </a:ext>
            </a:extLst>
          </p:cNvPr>
          <p:cNvSpPr>
            <a:spLocks noGrp="1"/>
          </p:cNvSpPr>
          <p:nvPr>
            <p:ph type="subTitle" idx="5"/>
          </p:nvPr>
        </p:nvSpPr>
        <p:spPr>
          <a:xfrm>
            <a:off x="760184" y="2448216"/>
            <a:ext cx="3951873" cy="1009200"/>
          </a:xfrm>
        </p:spPr>
        <p:txBody>
          <a:bodyPr/>
          <a:lstStyle/>
          <a:p>
            <a:pPr marL="154513" indent="-2117"/>
            <a:r>
              <a:rPr lang="en-US" dirty="0"/>
              <a:t>Describe the strengths and weaknesses of prior research </a:t>
            </a:r>
          </a:p>
        </p:txBody>
      </p:sp>
      <p:sp>
        <p:nvSpPr>
          <p:cNvPr id="8" name="Title 7">
            <a:extLst>
              <a:ext uri="{FF2B5EF4-FFF2-40B4-BE49-F238E27FC236}">
                <a16:creationId xmlns:a16="http://schemas.microsoft.com/office/drawing/2014/main" id="{65381B70-5F31-4B82-8F4E-B7EF9CC7AB2F}"/>
              </a:ext>
            </a:extLst>
          </p:cNvPr>
          <p:cNvSpPr>
            <a:spLocks noGrp="1"/>
          </p:cNvSpPr>
          <p:nvPr>
            <p:ph type="title" idx="6"/>
          </p:nvPr>
        </p:nvSpPr>
        <p:spPr>
          <a:xfrm>
            <a:off x="878584" y="2065855"/>
            <a:ext cx="3166800" cy="546400"/>
          </a:xfrm>
        </p:spPr>
        <p:txBody>
          <a:bodyPr/>
          <a:lstStyle/>
          <a:p>
            <a:r>
              <a:rPr lang="en-US" dirty="0"/>
              <a:t>Rigor of Prior Research </a:t>
            </a:r>
          </a:p>
        </p:txBody>
      </p:sp>
      <p:sp>
        <p:nvSpPr>
          <p:cNvPr id="9" name="Subtitle 8">
            <a:extLst>
              <a:ext uri="{FF2B5EF4-FFF2-40B4-BE49-F238E27FC236}">
                <a16:creationId xmlns:a16="http://schemas.microsoft.com/office/drawing/2014/main" id="{76F71AC8-6019-4805-9CEF-F1219B0DA47F}"/>
              </a:ext>
            </a:extLst>
          </p:cNvPr>
          <p:cNvSpPr>
            <a:spLocks noGrp="1"/>
          </p:cNvSpPr>
          <p:nvPr>
            <p:ph type="subTitle" idx="7"/>
          </p:nvPr>
        </p:nvSpPr>
        <p:spPr>
          <a:xfrm>
            <a:off x="6853585" y="4551345"/>
            <a:ext cx="4107260" cy="1009200"/>
          </a:xfrm>
        </p:spPr>
        <p:txBody>
          <a:bodyPr/>
          <a:lstStyle/>
          <a:p>
            <a:pPr marL="154513" indent="-2117"/>
            <a:r>
              <a:rPr lang="en-US" dirty="0"/>
              <a:t>How are you showing the reagents can do what you are saying it can? </a:t>
            </a:r>
          </a:p>
          <a:p>
            <a:pPr marL="154513" indent="-2117"/>
            <a:r>
              <a:rPr lang="en-US" dirty="0"/>
              <a:t>Include cell lines, specialty chemicals, antibodies, and other biologics </a:t>
            </a:r>
          </a:p>
        </p:txBody>
      </p:sp>
      <p:sp>
        <p:nvSpPr>
          <p:cNvPr id="10" name="Title 9">
            <a:extLst>
              <a:ext uri="{FF2B5EF4-FFF2-40B4-BE49-F238E27FC236}">
                <a16:creationId xmlns:a16="http://schemas.microsoft.com/office/drawing/2014/main" id="{90455F52-5763-4D1C-B6A2-C95C6EDFAF9C}"/>
              </a:ext>
            </a:extLst>
          </p:cNvPr>
          <p:cNvSpPr>
            <a:spLocks noGrp="1"/>
          </p:cNvSpPr>
          <p:nvPr>
            <p:ph type="title" idx="8"/>
          </p:nvPr>
        </p:nvSpPr>
        <p:spPr>
          <a:xfrm>
            <a:off x="7008973" y="4101576"/>
            <a:ext cx="3166800" cy="546400"/>
          </a:xfrm>
        </p:spPr>
        <p:txBody>
          <a:bodyPr/>
          <a:lstStyle/>
          <a:p>
            <a:r>
              <a:rPr lang="en-US" dirty="0"/>
              <a:t>Authentication </a:t>
            </a:r>
          </a:p>
        </p:txBody>
      </p:sp>
      <p:sp>
        <p:nvSpPr>
          <p:cNvPr id="11" name="TextBox 10">
            <a:extLst>
              <a:ext uri="{FF2B5EF4-FFF2-40B4-BE49-F238E27FC236}">
                <a16:creationId xmlns:a16="http://schemas.microsoft.com/office/drawing/2014/main" id="{EAD959B9-5B38-45F6-8E74-9ED9D93C7302}"/>
              </a:ext>
            </a:extLst>
          </p:cNvPr>
          <p:cNvSpPr txBox="1"/>
          <p:nvPr/>
        </p:nvSpPr>
        <p:spPr>
          <a:xfrm>
            <a:off x="972155" y="3225573"/>
            <a:ext cx="3073229" cy="379656"/>
          </a:xfrm>
          <a:prstGeom prst="rect">
            <a:avLst/>
          </a:prstGeom>
          <a:noFill/>
        </p:spPr>
        <p:txBody>
          <a:bodyPr wrap="square" rtlCol="0">
            <a:spAutoFit/>
          </a:bodyPr>
          <a:lstStyle/>
          <a:p>
            <a:pPr defTabSz="1219170">
              <a:buClr>
                <a:srgbClr val="000000"/>
              </a:buClr>
            </a:pPr>
            <a:r>
              <a:rPr lang="en-US" sz="1867" i="1" kern="0" dirty="0">
                <a:solidFill>
                  <a:srgbClr val="0C343D">
                    <a:lumMod val="50000"/>
                    <a:lumOff val="50000"/>
                  </a:srgbClr>
                </a:solidFill>
                <a:latin typeface="Arial"/>
                <a:cs typeface="Arial"/>
                <a:sym typeface="Arial"/>
              </a:rPr>
              <a:t>*Significance &amp; Approach</a:t>
            </a:r>
          </a:p>
        </p:txBody>
      </p:sp>
      <p:sp>
        <p:nvSpPr>
          <p:cNvPr id="12" name="TextBox 11">
            <a:extLst>
              <a:ext uri="{FF2B5EF4-FFF2-40B4-BE49-F238E27FC236}">
                <a16:creationId xmlns:a16="http://schemas.microsoft.com/office/drawing/2014/main" id="{D1C915BF-A2D4-4ABC-866D-82A0B78779B3}"/>
              </a:ext>
            </a:extLst>
          </p:cNvPr>
          <p:cNvSpPr txBox="1"/>
          <p:nvPr/>
        </p:nvSpPr>
        <p:spPr>
          <a:xfrm>
            <a:off x="6990640" y="3702000"/>
            <a:ext cx="3073229" cy="379656"/>
          </a:xfrm>
          <a:prstGeom prst="rect">
            <a:avLst/>
          </a:prstGeom>
          <a:noFill/>
        </p:spPr>
        <p:txBody>
          <a:bodyPr wrap="square" rtlCol="0">
            <a:spAutoFit/>
          </a:bodyPr>
          <a:lstStyle/>
          <a:p>
            <a:pPr algn="ctr" defTabSz="1219170">
              <a:buClr>
                <a:srgbClr val="000000"/>
              </a:buClr>
            </a:pPr>
            <a:r>
              <a:rPr lang="en-US" sz="1867" i="1" kern="0" dirty="0">
                <a:solidFill>
                  <a:srgbClr val="0C343D">
                    <a:lumMod val="50000"/>
                    <a:lumOff val="50000"/>
                  </a:srgbClr>
                </a:solidFill>
                <a:latin typeface="Arial"/>
                <a:cs typeface="Arial"/>
                <a:sym typeface="Arial"/>
              </a:rPr>
              <a:t>*Approach</a:t>
            </a:r>
          </a:p>
        </p:txBody>
      </p:sp>
      <p:sp>
        <p:nvSpPr>
          <p:cNvPr id="13" name="TextBox 12">
            <a:extLst>
              <a:ext uri="{FF2B5EF4-FFF2-40B4-BE49-F238E27FC236}">
                <a16:creationId xmlns:a16="http://schemas.microsoft.com/office/drawing/2014/main" id="{735661AE-2BF0-4A66-ADA4-14E37F64C4B1}"/>
              </a:ext>
            </a:extLst>
          </p:cNvPr>
          <p:cNvSpPr txBox="1"/>
          <p:nvPr/>
        </p:nvSpPr>
        <p:spPr>
          <a:xfrm>
            <a:off x="952415" y="5873099"/>
            <a:ext cx="3073229" cy="379656"/>
          </a:xfrm>
          <a:prstGeom prst="rect">
            <a:avLst/>
          </a:prstGeom>
          <a:noFill/>
        </p:spPr>
        <p:txBody>
          <a:bodyPr wrap="square" rtlCol="0">
            <a:spAutoFit/>
          </a:bodyPr>
          <a:lstStyle/>
          <a:p>
            <a:pPr algn="ctr" defTabSz="1219170">
              <a:buClr>
                <a:srgbClr val="000000"/>
              </a:buClr>
            </a:pPr>
            <a:r>
              <a:rPr lang="en-US" sz="1867" i="1" kern="0" dirty="0">
                <a:solidFill>
                  <a:srgbClr val="0C343D">
                    <a:lumMod val="50000"/>
                    <a:lumOff val="50000"/>
                  </a:srgbClr>
                </a:solidFill>
                <a:latin typeface="Arial"/>
                <a:cs typeface="Arial"/>
                <a:sym typeface="Arial"/>
              </a:rPr>
              <a:t>*Approach</a:t>
            </a:r>
          </a:p>
        </p:txBody>
      </p:sp>
      <p:sp>
        <p:nvSpPr>
          <p:cNvPr id="14" name="TextBox 13">
            <a:extLst>
              <a:ext uri="{FF2B5EF4-FFF2-40B4-BE49-F238E27FC236}">
                <a16:creationId xmlns:a16="http://schemas.microsoft.com/office/drawing/2014/main" id="{4234442B-09E7-4484-B3B5-4A8267C2ACE4}"/>
              </a:ext>
            </a:extLst>
          </p:cNvPr>
          <p:cNvSpPr txBox="1"/>
          <p:nvPr/>
        </p:nvSpPr>
        <p:spPr>
          <a:xfrm>
            <a:off x="7219399" y="6151095"/>
            <a:ext cx="3073229" cy="379656"/>
          </a:xfrm>
          <a:prstGeom prst="rect">
            <a:avLst/>
          </a:prstGeom>
          <a:noFill/>
        </p:spPr>
        <p:txBody>
          <a:bodyPr wrap="square" rtlCol="0">
            <a:spAutoFit/>
          </a:bodyPr>
          <a:lstStyle/>
          <a:p>
            <a:pPr algn="ctr" defTabSz="1219170">
              <a:buClr>
                <a:srgbClr val="000000"/>
              </a:buClr>
            </a:pPr>
            <a:r>
              <a:rPr lang="en-US" sz="1867" i="1" kern="0" dirty="0">
                <a:solidFill>
                  <a:srgbClr val="0C343D">
                    <a:lumMod val="50000"/>
                    <a:lumOff val="50000"/>
                  </a:srgbClr>
                </a:solidFill>
                <a:latin typeface="Arial"/>
                <a:cs typeface="Arial"/>
                <a:sym typeface="Arial"/>
              </a:rPr>
              <a:t>*Include as an attachment </a:t>
            </a:r>
          </a:p>
        </p:txBody>
      </p:sp>
    </p:spTree>
    <p:extLst>
      <p:ext uri="{BB962C8B-B14F-4D97-AF65-F5344CB8AC3E}">
        <p14:creationId xmlns:p14="http://schemas.microsoft.com/office/powerpoint/2010/main" val="22801466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97A220-2330-4442-8810-5D3CEBC6C591}"/>
              </a:ext>
            </a:extLst>
          </p:cNvPr>
          <p:cNvSpPr>
            <a:spLocks noGrp="1"/>
          </p:cNvSpPr>
          <p:nvPr>
            <p:ph type="title"/>
          </p:nvPr>
        </p:nvSpPr>
        <p:spPr/>
        <p:txBody>
          <a:bodyPr>
            <a:noAutofit/>
          </a:bodyPr>
          <a:lstStyle/>
          <a:p>
            <a:r>
              <a:rPr lang="en-US" sz="3600" b="1" dirty="0">
                <a:latin typeface="Segoe UI" panose="020B0502040204020203" pitchFamily="34" charset="0"/>
                <a:cs typeface="Segoe UI" panose="020B0502040204020203" pitchFamily="34" charset="0"/>
              </a:rPr>
              <a:t>BUDGET LIMITS</a:t>
            </a:r>
          </a:p>
        </p:txBody>
      </p:sp>
      <p:sp>
        <p:nvSpPr>
          <p:cNvPr id="4" name="Text Placeholder 3">
            <a:extLst>
              <a:ext uri="{FF2B5EF4-FFF2-40B4-BE49-F238E27FC236}">
                <a16:creationId xmlns:a16="http://schemas.microsoft.com/office/drawing/2014/main" id="{6C638556-5D87-4D4D-9BB8-58F2475988AB}"/>
              </a:ext>
            </a:extLst>
          </p:cNvPr>
          <p:cNvSpPr>
            <a:spLocks noGrp="1"/>
          </p:cNvSpPr>
          <p:nvPr>
            <p:ph type="body" sz="quarter" idx="13"/>
          </p:nvPr>
        </p:nvSpPr>
        <p:spPr>
          <a:xfrm>
            <a:off x="2406070" y="4507879"/>
            <a:ext cx="7082155" cy="404650"/>
          </a:xfrm>
        </p:spPr>
        <p:txBody>
          <a:bodyPr>
            <a:normAutofit fontScale="92500"/>
          </a:bodyPr>
          <a:lstStyle/>
          <a:p>
            <a:pPr marL="0" indent="0">
              <a:buNone/>
            </a:pPr>
            <a:r>
              <a:rPr lang="en-US" sz="1800" dirty="0"/>
              <a:t>* Waiver cap is institute specific. The waiver cap listed above is for NCI only.</a:t>
            </a:r>
          </a:p>
        </p:txBody>
      </p:sp>
      <p:sp>
        <p:nvSpPr>
          <p:cNvPr id="2" name="Content Placeholder 1">
            <a:extLst>
              <a:ext uri="{FF2B5EF4-FFF2-40B4-BE49-F238E27FC236}">
                <a16:creationId xmlns:a16="http://schemas.microsoft.com/office/drawing/2014/main" id="{DD0A424A-7886-4D54-A6D0-57D0FDAAE2D9}"/>
              </a:ext>
            </a:extLst>
          </p:cNvPr>
          <p:cNvSpPr>
            <a:spLocks noGrp="1"/>
          </p:cNvSpPr>
          <p:nvPr>
            <p:ph sz="quarter" idx="4294967295"/>
          </p:nvPr>
        </p:nvSpPr>
        <p:spPr>
          <a:xfrm>
            <a:off x="1415719" y="4912529"/>
            <a:ext cx="9360562" cy="608796"/>
          </a:xfrm>
          <a:solidFill>
            <a:schemeClr val="accent2">
              <a:lumMod val="20000"/>
              <a:lumOff val="80000"/>
            </a:schemeClr>
          </a:solidFill>
        </p:spPr>
        <p:txBody>
          <a:bodyPr anchor="ctr">
            <a:normAutofit/>
          </a:bodyPr>
          <a:lstStyle/>
          <a:p>
            <a:pPr marL="0" indent="0" algn="ctr">
              <a:buNone/>
            </a:pPr>
            <a:r>
              <a:rPr lang="en-US" sz="2000" dirty="0"/>
              <a:t>For the list of SBIR/STTR Waiver Topics for NCI, visit </a:t>
            </a:r>
            <a:r>
              <a:rPr lang="en-US" sz="1800" u="sng" dirty="0">
                <a:solidFill>
                  <a:srgbClr val="0563C1"/>
                </a:solidFill>
                <a:effectLst/>
                <a:ea typeface="Calibri" panose="020F0502020204030204" pitchFamily="34" charset="0"/>
                <a:hlinkClick r:id="rId2"/>
              </a:rPr>
              <a:t>Appendix A</a:t>
            </a:r>
            <a:r>
              <a:rPr lang="en-US" sz="2000" dirty="0"/>
              <a:t> </a:t>
            </a:r>
          </a:p>
        </p:txBody>
      </p:sp>
      <p:graphicFrame>
        <p:nvGraphicFramePr>
          <p:cNvPr id="5" name="Table 4">
            <a:extLst>
              <a:ext uri="{FF2B5EF4-FFF2-40B4-BE49-F238E27FC236}">
                <a16:creationId xmlns:a16="http://schemas.microsoft.com/office/drawing/2014/main" id="{102BDBCE-780F-4F12-A8B6-17C0A823BEB5}"/>
              </a:ext>
            </a:extLst>
          </p:cNvPr>
          <p:cNvGraphicFramePr>
            <a:graphicFrameLocks noGrp="1"/>
          </p:cNvGraphicFramePr>
          <p:nvPr/>
        </p:nvGraphicFramePr>
        <p:xfrm>
          <a:off x="2813538" y="1922586"/>
          <a:ext cx="6447693" cy="2227384"/>
        </p:xfrm>
        <a:graphic>
          <a:graphicData uri="http://schemas.openxmlformats.org/drawingml/2006/table">
            <a:tbl>
              <a:tblPr firstRow="1" bandRow="1">
                <a:tableStyleId>{284E427A-3D55-4303-BF80-6455036E1DE7}</a:tableStyleId>
              </a:tblPr>
              <a:tblGrid>
                <a:gridCol w="1661791">
                  <a:extLst>
                    <a:ext uri="{9D8B030D-6E8A-4147-A177-3AD203B41FA5}">
                      <a16:colId xmlns:a16="http://schemas.microsoft.com/office/drawing/2014/main" val="1009925488"/>
                    </a:ext>
                  </a:extLst>
                </a:gridCol>
                <a:gridCol w="2392951">
                  <a:extLst>
                    <a:ext uri="{9D8B030D-6E8A-4147-A177-3AD203B41FA5}">
                      <a16:colId xmlns:a16="http://schemas.microsoft.com/office/drawing/2014/main" val="809002166"/>
                    </a:ext>
                  </a:extLst>
                </a:gridCol>
                <a:gridCol w="2392951">
                  <a:extLst>
                    <a:ext uri="{9D8B030D-6E8A-4147-A177-3AD203B41FA5}">
                      <a16:colId xmlns:a16="http://schemas.microsoft.com/office/drawing/2014/main" val="486439003"/>
                    </a:ext>
                  </a:extLst>
                </a:gridCol>
              </a:tblGrid>
              <a:tr h="593970">
                <a:tc>
                  <a:txBody>
                    <a:bodyPr/>
                    <a:lstStyle/>
                    <a:p>
                      <a:pPr algn="ctr"/>
                      <a:endParaRPr lang="en-US" sz="2400" b="0" i="0" dirty="0">
                        <a:latin typeface="Segoe UI" panose="020B0502040204020203" pitchFamily="34" charset="0"/>
                        <a:cs typeface="Segoe UI" panose="020B0502040204020203" pitchFamily="34" charset="0"/>
                      </a:endParaRPr>
                    </a:p>
                  </a:txBody>
                  <a:tcPr/>
                </a:tc>
                <a:tc>
                  <a:txBody>
                    <a:bodyPr/>
                    <a:lstStyle>
                      <a:lvl1pPr marL="0" algn="l" defTabSz="609585" rtl="0" eaLnBrk="1" latinLnBrk="0" hangingPunct="1">
                        <a:defRPr sz="2400" b="1" kern="1200">
                          <a:solidFill>
                            <a:schemeClr val="lt1"/>
                          </a:solidFill>
                          <a:latin typeface="Calibri" panose="020F0502020204030204"/>
                        </a:defRPr>
                      </a:lvl1pPr>
                      <a:lvl2pPr marL="609585" algn="l" defTabSz="609585" rtl="0" eaLnBrk="1" latinLnBrk="0" hangingPunct="1">
                        <a:defRPr sz="2400" b="1" kern="1200">
                          <a:solidFill>
                            <a:schemeClr val="lt1"/>
                          </a:solidFill>
                          <a:latin typeface="Calibri" panose="020F0502020204030204"/>
                        </a:defRPr>
                      </a:lvl2pPr>
                      <a:lvl3pPr marL="1219170" algn="l" defTabSz="609585" rtl="0" eaLnBrk="1" latinLnBrk="0" hangingPunct="1">
                        <a:defRPr sz="2400" b="1" kern="1200">
                          <a:solidFill>
                            <a:schemeClr val="lt1"/>
                          </a:solidFill>
                          <a:latin typeface="Calibri" panose="020F0502020204030204"/>
                        </a:defRPr>
                      </a:lvl3pPr>
                      <a:lvl4pPr marL="1828754" algn="l" defTabSz="609585" rtl="0" eaLnBrk="1" latinLnBrk="0" hangingPunct="1">
                        <a:defRPr sz="2400" b="1" kern="1200">
                          <a:solidFill>
                            <a:schemeClr val="lt1"/>
                          </a:solidFill>
                          <a:latin typeface="Calibri" panose="020F0502020204030204"/>
                        </a:defRPr>
                      </a:lvl4pPr>
                      <a:lvl5pPr marL="2438339" algn="l" defTabSz="609585" rtl="0" eaLnBrk="1" latinLnBrk="0" hangingPunct="1">
                        <a:defRPr sz="2400" b="1" kern="1200">
                          <a:solidFill>
                            <a:schemeClr val="lt1"/>
                          </a:solidFill>
                          <a:latin typeface="Calibri" panose="020F0502020204030204"/>
                        </a:defRPr>
                      </a:lvl5pPr>
                      <a:lvl6pPr marL="3047924" algn="l" defTabSz="609585" rtl="0" eaLnBrk="1" latinLnBrk="0" hangingPunct="1">
                        <a:defRPr sz="2400" b="1" kern="1200">
                          <a:solidFill>
                            <a:schemeClr val="lt1"/>
                          </a:solidFill>
                          <a:latin typeface="Calibri" panose="020F0502020204030204"/>
                        </a:defRPr>
                      </a:lvl6pPr>
                      <a:lvl7pPr marL="3657509" algn="l" defTabSz="609585" rtl="0" eaLnBrk="1" latinLnBrk="0" hangingPunct="1">
                        <a:defRPr sz="2400" b="1" kern="1200">
                          <a:solidFill>
                            <a:schemeClr val="lt1"/>
                          </a:solidFill>
                          <a:latin typeface="Calibri" panose="020F0502020204030204"/>
                        </a:defRPr>
                      </a:lvl7pPr>
                      <a:lvl8pPr marL="4267093" algn="l" defTabSz="609585" rtl="0" eaLnBrk="1" latinLnBrk="0" hangingPunct="1">
                        <a:defRPr sz="2400" b="1" kern="1200">
                          <a:solidFill>
                            <a:schemeClr val="lt1"/>
                          </a:solidFill>
                          <a:latin typeface="Calibri" panose="020F0502020204030204"/>
                        </a:defRPr>
                      </a:lvl8pPr>
                      <a:lvl9pPr marL="4876678" algn="l" defTabSz="609585" rtl="0" eaLnBrk="1" latinLnBrk="0" hangingPunct="1">
                        <a:defRPr sz="2400" b="1" kern="1200">
                          <a:solidFill>
                            <a:schemeClr val="lt1"/>
                          </a:solidFill>
                          <a:latin typeface="Calibri" panose="020F0502020204030204"/>
                        </a:defRPr>
                      </a:lvl9pPr>
                    </a:lstStyle>
                    <a:p>
                      <a:pPr algn="ctr"/>
                      <a:r>
                        <a:rPr lang="en-US" sz="2400" b="0" i="0" dirty="0">
                          <a:latin typeface="Segoe UI" panose="020B0502040204020203" pitchFamily="34" charset="0"/>
                          <a:cs typeface="Segoe UI" panose="020B0502040204020203" pitchFamily="34" charset="0"/>
                        </a:rPr>
                        <a:t>Hard Cap</a:t>
                      </a:r>
                    </a:p>
                  </a:txBody>
                  <a:tcPr/>
                </a:tc>
                <a:tc>
                  <a:txBody>
                    <a:bodyPr/>
                    <a:lstStyle>
                      <a:lvl1pPr marL="0" algn="l" defTabSz="609585" rtl="0" eaLnBrk="1" latinLnBrk="0" hangingPunct="1">
                        <a:defRPr sz="2400" b="1" kern="1200">
                          <a:solidFill>
                            <a:schemeClr val="lt1"/>
                          </a:solidFill>
                          <a:latin typeface="Calibri" panose="020F0502020204030204"/>
                        </a:defRPr>
                      </a:lvl1pPr>
                      <a:lvl2pPr marL="609585" algn="l" defTabSz="609585" rtl="0" eaLnBrk="1" latinLnBrk="0" hangingPunct="1">
                        <a:defRPr sz="2400" b="1" kern="1200">
                          <a:solidFill>
                            <a:schemeClr val="lt1"/>
                          </a:solidFill>
                          <a:latin typeface="Calibri" panose="020F0502020204030204"/>
                        </a:defRPr>
                      </a:lvl2pPr>
                      <a:lvl3pPr marL="1219170" algn="l" defTabSz="609585" rtl="0" eaLnBrk="1" latinLnBrk="0" hangingPunct="1">
                        <a:defRPr sz="2400" b="1" kern="1200">
                          <a:solidFill>
                            <a:schemeClr val="lt1"/>
                          </a:solidFill>
                          <a:latin typeface="Calibri" panose="020F0502020204030204"/>
                        </a:defRPr>
                      </a:lvl3pPr>
                      <a:lvl4pPr marL="1828754" algn="l" defTabSz="609585" rtl="0" eaLnBrk="1" latinLnBrk="0" hangingPunct="1">
                        <a:defRPr sz="2400" b="1" kern="1200">
                          <a:solidFill>
                            <a:schemeClr val="lt1"/>
                          </a:solidFill>
                          <a:latin typeface="Calibri" panose="020F0502020204030204"/>
                        </a:defRPr>
                      </a:lvl4pPr>
                      <a:lvl5pPr marL="2438339" algn="l" defTabSz="609585" rtl="0" eaLnBrk="1" latinLnBrk="0" hangingPunct="1">
                        <a:defRPr sz="2400" b="1" kern="1200">
                          <a:solidFill>
                            <a:schemeClr val="lt1"/>
                          </a:solidFill>
                          <a:latin typeface="Calibri" panose="020F0502020204030204"/>
                        </a:defRPr>
                      </a:lvl5pPr>
                      <a:lvl6pPr marL="3047924" algn="l" defTabSz="609585" rtl="0" eaLnBrk="1" latinLnBrk="0" hangingPunct="1">
                        <a:defRPr sz="2400" b="1" kern="1200">
                          <a:solidFill>
                            <a:schemeClr val="lt1"/>
                          </a:solidFill>
                          <a:latin typeface="Calibri" panose="020F0502020204030204"/>
                        </a:defRPr>
                      </a:lvl6pPr>
                      <a:lvl7pPr marL="3657509" algn="l" defTabSz="609585" rtl="0" eaLnBrk="1" latinLnBrk="0" hangingPunct="1">
                        <a:defRPr sz="2400" b="1" kern="1200">
                          <a:solidFill>
                            <a:schemeClr val="lt1"/>
                          </a:solidFill>
                          <a:latin typeface="Calibri" panose="020F0502020204030204"/>
                        </a:defRPr>
                      </a:lvl7pPr>
                      <a:lvl8pPr marL="4267093" algn="l" defTabSz="609585" rtl="0" eaLnBrk="1" latinLnBrk="0" hangingPunct="1">
                        <a:defRPr sz="2400" b="1" kern="1200">
                          <a:solidFill>
                            <a:schemeClr val="lt1"/>
                          </a:solidFill>
                          <a:latin typeface="Calibri" panose="020F0502020204030204"/>
                        </a:defRPr>
                      </a:lvl8pPr>
                      <a:lvl9pPr marL="4876678" algn="l" defTabSz="609585" rtl="0" eaLnBrk="1" latinLnBrk="0" hangingPunct="1">
                        <a:defRPr sz="2400" b="1" kern="1200">
                          <a:solidFill>
                            <a:schemeClr val="lt1"/>
                          </a:solidFill>
                          <a:latin typeface="Calibri" panose="020F0502020204030204"/>
                        </a:defRPr>
                      </a:lvl9pPr>
                    </a:lstStyle>
                    <a:p>
                      <a:pPr algn="ctr"/>
                      <a:r>
                        <a:rPr lang="en-US" sz="2400" b="0" i="0" dirty="0">
                          <a:latin typeface="Segoe UI" panose="020B0502040204020203" pitchFamily="34" charset="0"/>
                          <a:cs typeface="Segoe UI" panose="020B0502040204020203" pitchFamily="34" charset="0"/>
                        </a:rPr>
                        <a:t>Waiver Cap*</a:t>
                      </a:r>
                    </a:p>
                  </a:txBody>
                  <a:tcPr/>
                </a:tc>
                <a:extLst>
                  <a:ext uri="{0D108BD9-81ED-4DB2-BD59-A6C34878D82A}">
                    <a16:rowId xmlns:a16="http://schemas.microsoft.com/office/drawing/2014/main" val="232587909"/>
                  </a:ext>
                </a:extLst>
              </a:tr>
              <a:tr h="7906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0" i="0" dirty="0">
                          <a:solidFill>
                            <a:srgbClr val="000000"/>
                          </a:solidFill>
                          <a:latin typeface="Segoe UI" panose="020B0502040204020203" pitchFamily="34" charset="0"/>
                          <a:cs typeface="Segoe UI" panose="020B0502040204020203" pitchFamily="34" charset="0"/>
                        </a:rPr>
                        <a:t>Phase I</a:t>
                      </a:r>
                      <a:endParaRPr lang="en-US" altLang="en-US" sz="2400" b="0" i="0" dirty="0">
                        <a:solidFill>
                          <a:srgbClr val="000000"/>
                        </a:solidFill>
                        <a:latin typeface="Segoe UI" panose="020B0502040204020203" pitchFamily="34" charset="0"/>
                        <a:ea typeface="Cambria Math" panose="02040503050406030204" pitchFamily="18" charset="0"/>
                        <a:cs typeface="Segoe UI" panose="020B0502040204020203" pitchFamily="34" charset="0"/>
                      </a:endParaRPr>
                    </a:p>
                  </a:txBody>
                  <a:tcPr anchor="ctr"/>
                </a:tc>
                <a:tc>
                  <a:txBody>
                    <a:bodyPr/>
                    <a:lstStyle>
                      <a:lvl1pPr marL="0" algn="l" defTabSz="609585" rtl="0" eaLnBrk="1" latinLnBrk="0" hangingPunct="1">
                        <a:defRPr sz="2400" kern="1200">
                          <a:solidFill>
                            <a:schemeClr val="dk1"/>
                          </a:solidFill>
                          <a:latin typeface="Calibri" panose="020F0502020204030204"/>
                        </a:defRPr>
                      </a:lvl1pPr>
                      <a:lvl2pPr marL="609585" algn="l" defTabSz="609585" rtl="0" eaLnBrk="1" latinLnBrk="0" hangingPunct="1">
                        <a:defRPr sz="2400" kern="1200">
                          <a:solidFill>
                            <a:schemeClr val="dk1"/>
                          </a:solidFill>
                          <a:latin typeface="Calibri" panose="020F0502020204030204"/>
                        </a:defRPr>
                      </a:lvl2pPr>
                      <a:lvl3pPr marL="1219170" algn="l" defTabSz="609585" rtl="0" eaLnBrk="1" latinLnBrk="0" hangingPunct="1">
                        <a:defRPr sz="2400" kern="1200">
                          <a:solidFill>
                            <a:schemeClr val="dk1"/>
                          </a:solidFill>
                          <a:latin typeface="Calibri" panose="020F0502020204030204"/>
                        </a:defRPr>
                      </a:lvl3pPr>
                      <a:lvl4pPr marL="1828754" algn="l" defTabSz="609585" rtl="0" eaLnBrk="1" latinLnBrk="0" hangingPunct="1">
                        <a:defRPr sz="2400" kern="1200">
                          <a:solidFill>
                            <a:schemeClr val="dk1"/>
                          </a:solidFill>
                          <a:latin typeface="Calibri" panose="020F0502020204030204"/>
                        </a:defRPr>
                      </a:lvl4pPr>
                      <a:lvl5pPr marL="2438339" algn="l" defTabSz="609585" rtl="0" eaLnBrk="1" latinLnBrk="0" hangingPunct="1">
                        <a:defRPr sz="2400" kern="1200">
                          <a:solidFill>
                            <a:schemeClr val="dk1"/>
                          </a:solidFill>
                          <a:latin typeface="Calibri" panose="020F0502020204030204"/>
                        </a:defRPr>
                      </a:lvl5pPr>
                      <a:lvl6pPr marL="3047924" algn="l" defTabSz="609585" rtl="0" eaLnBrk="1" latinLnBrk="0" hangingPunct="1">
                        <a:defRPr sz="2400" kern="1200">
                          <a:solidFill>
                            <a:schemeClr val="dk1"/>
                          </a:solidFill>
                          <a:latin typeface="Calibri" panose="020F0502020204030204"/>
                        </a:defRPr>
                      </a:lvl6pPr>
                      <a:lvl7pPr marL="3657509" algn="l" defTabSz="609585" rtl="0" eaLnBrk="1" latinLnBrk="0" hangingPunct="1">
                        <a:defRPr sz="2400" kern="1200">
                          <a:solidFill>
                            <a:schemeClr val="dk1"/>
                          </a:solidFill>
                          <a:latin typeface="Calibri" panose="020F0502020204030204"/>
                        </a:defRPr>
                      </a:lvl7pPr>
                      <a:lvl8pPr marL="4267093" algn="l" defTabSz="609585" rtl="0" eaLnBrk="1" latinLnBrk="0" hangingPunct="1">
                        <a:defRPr sz="2400" kern="1200">
                          <a:solidFill>
                            <a:schemeClr val="dk1"/>
                          </a:solidFill>
                          <a:latin typeface="Calibri" panose="020F0502020204030204"/>
                        </a:defRPr>
                      </a:lvl8pPr>
                      <a:lvl9pPr marL="4876678" algn="l" defTabSz="609585" rtl="0" eaLnBrk="1" latinLnBrk="0" hangingPunct="1">
                        <a:defRPr sz="240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0" i="0" dirty="0">
                          <a:latin typeface="Segoe UI" panose="020B0502040204020203" pitchFamily="34" charset="0"/>
                          <a:cs typeface="Segoe UI" panose="020B0502040204020203" pitchFamily="34" charset="0"/>
                        </a:rPr>
                        <a:t>$295,924</a:t>
                      </a:r>
                      <a:endParaRPr lang="en-US" altLang="en-US" sz="2400" b="0" i="0" dirty="0">
                        <a:solidFill>
                          <a:srgbClr val="000000"/>
                        </a:solidFill>
                        <a:latin typeface="Segoe UI" panose="020B0502040204020203" pitchFamily="34" charset="0"/>
                        <a:ea typeface="Cambria Math" panose="02040503050406030204" pitchFamily="18" charset="0"/>
                        <a:cs typeface="Segoe UI" panose="020B0502040204020203" pitchFamily="34" charset="0"/>
                      </a:endParaRPr>
                    </a:p>
                  </a:txBody>
                  <a:tcPr anchor="ctr"/>
                </a:tc>
                <a:tc>
                  <a:txBody>
                    <a:bodyPr/>
                    <a:lstStyle>
                      <a:lvl1pPr marL="0" algn="l" defTabSz="609585" rtl="0" eaLnBrk="1" latinLnBrk="0" hangingPunct="1">
                        <a:defRPr sz="2400" kern="1200">
                          <a:solidFill>
                            <a:schemeClr val="dk1"/>
                          </a:solidFill>
                          <a:latin typeface="Calibri" panose="020F0502020204030204"/>
                        </a:defRPr>
                      </a:lvl1pPr>
                      <a:lvl2pPr marL="609585" algn="l" defTabSz="609585" rtl="0" eaLnBrk="1" latinLnBrk="0" hangingPunct="1">
                        <a:defRPr sz="2400" kern="1200">
                          <a:solidFill>
                            <a:schemeClr val="dk1"/>
                          </a:solidFill>
                          <a:latin typeface="Calibri" panose="020F0502020204030204"/>
                        </a:defRPr>
                      </a:lvl2pPr>
                      <a:lvl3pPr marL="1219170" algn="l" defTabSz="609585" rtl="0" eaLnBrk="1" latinLnBrk="0" hangingPunct="1">
                        <a:defRPr sz="2400" kern="1200">
                          <a:solidFill>
                            <a:schemeClr val="dk1"/>
                          </a:solidFill>
                          <a:latin typeface="Calibri" panose="020F0502020204030204"/>
                        </a:defRPr>
                      </a:lvl3pPr>
                      <a:lvl4pPr marL="1828754" algn="l" defTabSz="609585" rtl="0" eaLnBrk="1" latinLnBrk="0" hangingPunct="1">
                        <a:defRPr sz="2400" kern="1200">
                          <a:solidFill>
                            <a:schemeClr val="dk1"/>
                          </a:solidFill>
                          <a:latin typeface="Calibri" panose="020F0502020204030204"/>
                        </a:defRPr>
                      </a:lvl4pPr>
                      <a:lvl5pPr marL="2438339" algn="l" defTabSz="609585" rtl="0" eaLnBrk="1" latinLnBrk="0" hangingPunct="1">
                        <a:defRPr sz="2400" kern="1200">
                          <a:solidFill>
                            <a:schemeClr val="dk1"/>
                          </a:solidFill>
                          <a:latin typeface="Calibri" panose="020F0502020204030204"/>
                        </a:defRPr>
                      </a:lvl5pPr>
                      <a:lvl6pPr marL="3047924" algn="l" defTabSz="609585" rtl="0" eaLnBrk="1" latinLnBrk="0" hangingPunct="1">
                        <a:defRPr sz="2400" kern="1200">
                          <a:solidFill>
                            <a:schemeClr val="dk1"/>
                          </a:solidFill>
                          <a:latin typeface="Calibri" panose="020F0502020204030204"/>
                        </a:defRPr>
                      </a:lvl6pPr>
                      <a:lvl7pPr marL="3657509" algn="l" defTabSz="609585" rtl="0" eaLnBrk="1" latinLnBrk="0" hangingPunct="1">
                        <a:defRPr sz="2400" kern="1200">
                          <a:solidFill>
                            <a:schemeClr val="dk1"/>
                          </a:solidFill>
                          <a:latin typeface="Calibri" panose="020F0502020204030204"/>
                        </a:defRPr>
                      </a:lvl7pPr>
                      <a:lvl8pPr marL="4267093" algn="l" defTabSz="609585" rtl="0" eaLnBrk="1" latinLnBrk="0" hangingPunct="1">
                        <a:defRPr sz="2400" kern="1200">
                          <a:solidFill>
                            <a:schemeClr val="dk1"/>
                          </a:solidFill>
                          <a:latin typeface="Calibri" panose="020F0502020204030204"/>
                        </a:defRPr>
                      </a:lvl8pPr>
                      <a:lvl9pPr marL="4876678" algn="l" defTabSz="609585" rtl="0" eaLnBrk="1" latinLnBrk="0" hangingPunct="1">
                        <a:defRPr sz="240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0" i="0" dirty="0">
                          <a:solidFill>
                            <a:srgbClr val="C00000"/>
                          </a:solidFill>
                          <a:latin typeface="Segoe UI" panose="020B0502040204020203" pitchFamily="34" charset="0"/>
                          <a:cs typeface="Segoe UI" panose="020B0502040204020203" pitchFamily="34" charset="0"/>
                        </a:rPr>
                        <a:t>NCI: $400,000</a:t>
                      </a:r>
                    </a:p>
                  </a:txBody>
                  <a:tcPr anchor="ctr"/>
                </a:tc>
                <a:extLst>
                  <a:ext uri="{0D108BD9-81ED-4DB2-BD59-A6C34878D82A}">
                    <a16:rowId xmlns:a16="http://schemas.microsoft.com/office/drawing/2014/main" val="2468906210"/>
                  </a:ext>
                </a:extLst>
              </a:tr>
              <a:tr h="84273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0" i="0" dirty="0">
                          <a:solidFill>
                            <a:srgbClr val="000000"/>
                          </a:solidFill>
                          <a:latin typeface="Segoe UI" panose="020B0502040204020203" pitchFamily="34" charset="0"/>
                          <a:cs typeface="Segoe UI" panose="020B0502040204020203" pitchFamily="34" charset="0"/>
                        </a:rPr>
                        <a:t>Phase II</a:t>
                      </a:r>
                      <a:endParaRPr lang="en-US" altLang="en-US" sz="2400" b="0" i="0" dirty="0">
                        <a:solidFill>
                          <a:srgbClr val="000000"/>
                        </a:solidFill>
                        <a:latin typeface="Segoe UI" panose="020B0502040204020203" pitchFamily="34" charset="0"/>
                        <a:ea typeface="Cambria Math" panose="02040503050406030204" pitchFamily="18" charset="0"/>
                        <a:cs typeface="Segoe UI" panose="020B0502040204020203" pitchFamily="34" charset="0"/>
                      </a:endParaRPr>
                    </a:p>
                  </a:txBody>
                  <a:tcPr anchor="ctr"/>
                </a:tc>
                <a:tc>
                  <a:txBody>
                    <a:bodyPr/>
                    <a:lstStyle>
                      <a:lvl1pPr marL="0" algn="l" defTabSz="609585" rtl="0" eaLnBrk="1" latinLnBrk="0" hangingPunct="1">
                        <a:defRPr sz="2400" kern="1200">
                          <a:solidFill>
                            <a:schemeClr val="dk1"/>
                          </a:solidFill>
                          <a:latin typeface="Calibri" panose="020F0502020204030204"/>
                        </a:defRPr>
                      </a:lvl1pPr>
                      <a:lvl2pPr marL="609585" algn="l" defTabSz="609585" rtl="0" eaLnBrk="1" latinLnBrk="0" hangingPunct="1">
                        <a:defRPr sz="2400" kern="1200">
                          <a:solidFill>
                            <a:schemeClr val="dk1"/>
                          </a:solidFill>
                          <a:latin typeface="Calibri" panose="020F0502020204030204"/>
                        </a:defRPr>
                      </a:lvl2pPr>
                      <a:lvl3pPr marL="1219170" algn="l" defTabSz="609585" rtl="0" eaLnBrk="1" latinLnBrk="0" hangingPunct="1">
                        <a:defRPr sz="2400" kern="1200">
                          <a:solidFill>
                            <a:schemeClr val="dk1"/>
                          </a:solidFill>
                          <a:latin typeface="Calibri" panose="020F0502020204030204"/>
                        </a:defRPr>
                      </a:lvl3pPr>
                      <a:lvl4pPr marL="1828754" algn="l" defTabSz="609585" rtl="0" eaLnBrk="1" latinLnBrk="0" hangingPunct="1">
                        <a:defRPr sz="2400" kern="1200">
                          <a:solidFill>
                            <a:schemeClr val="dk1"/>
                          </a:solidFill>
                          <a:latin typeface="Calibri" panose="020F0502020204030204"/>
                        </a:defRPr>
                      </a:lvl4pPr>
                      <a:lvl5pPr marL="2438339" algn="l" defTabSz="609585" rtl="0" eaLnBrk="1" latinLnBrk="0" hangingPunct="1">
                        <a:defRPr sz="2400" kern="1200">
                          <a:solidFill>
                            <a:schemeClr val="dk1"/>
                          </a:solidFill>
                          <a:latin typeface="Calibri" panose="020F0502020204030204"/>
                        </a:defRPr>
                      </a:lvl5pPr>
                      <a:lvl6pPr marL="3047924" algn="l" defTabSz="609585" rtl="0" eaLnBrk="1" latinLnBrk="0" hangingPunct="1">
                        <a:defRPr sz="2400" kern="1200">
                          <a:solidFill>
                            <a:schemeClr val="dk1"/>
                          </a:solidFill>
                          <a:latin typeface="Calibri" panose="020F0502020204030204"/>
                        </a:defRPr>
                      </a:lvl6pPr>
                      <a:lvl7pPr marL="3657509" algn="l" defTabSz="609585" rtl="0" eaLnBrk="1" latinLnBrk="0" hangingPunct="1">
                        <a:defRPr sz="2400" kern="1200">
                          <a:solidFill>
                            <a:schemeClr val="dk1"/>
                          </a:solidFill>
                          <a:latin typeface="Calibri" panose="020F0502020204030204"/>
                        </a:defRPr>
                      </a:lvl7pPr>
                      <a:lvl8pPr marL="4267093" algn="l" defTabSz="609585" rtl="0" eaLnBrk="1" latinLnBrk="0" hangingPunct="1">
                        <a:defRPr sz="2400" kern="1200">
                          <a:solidFill>
                            <a:schemeClr val="dk1"/>
                          </a:solidFill>
                          <a:latin typeface="Calibri" panose="020F0502020204030204"/>
                        </a:defRPr>
                      </a:lvl8pPr>
                      <a:lvl9pPr marL="4876678" algn="l" defTabSz="609585" rtl="0" eaLnBrk="1" latinLnBrk="0" hangingPunct="1">
                        <a:defRPr sz="240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0" i="0" dirty="0">
                          <a:latin typeface="Segoe UI" panose="020B0502040204020203" pitchFamily="34" charset="0"/>
                          <a:cs typeface="Segoe UI" panose="020B0502040204020203" pitchFamily="34" charset="0"/>
                        </a:rPr>
                        <a:t>~$1.97M</a:t>
                      </a:r>
                      <a:endParaRPr lang="en-US" altLang="en-US" sz="2400" b="0" i="0" dirty="0">
                        <a:solidFill>
                          <a:srgbClr val="000000"/>
                        </a:solidFill>
                        <a:latin typeface="Segoe UI" panose="020B0502040204020203" pitchFamily="34" charset="0"/>
                        <a:ea typeface="Cambria Math" panose="02040503050406030204" pitchFamily="18" charset="0"/>
                        <a:cs typeface="Segoe UI" panose="020B0502040204020203" pitchFamily="34" charset="0"/>
                      </a:endParaRPr>
                    </a:p>
                  </a:txBody>
                  <a:tcPr anchor="ctr"/>
                </a:tc>
                <a:tc>
                  <a:txBody>
                    <a:bodyPr/>
                    <a:lstStyle>
                      <a:lvl1pPr marL="0" algn="l" defTabSz="609585" rtl="0" eaLnBrk="1" latinLnBrk="0" hangingPunct="1">
                        <a:defRPr sz="2400" kern="1200">
                          <a:solidFill>
                            <a:schemeClr val="dk1"/>
                          </a:solidFill>
                          <a:latin typeface="Calibri" panose="020F0502020204030204"/>
                        </a:defRPr>
                      </a:lvl1pPr>
                      <a:lvl2pPr marL="609585" algn="l" defTabSz="609585" rtl="0" eaLnBrk="1" latinLnBrk="0" hangingPunct="1">
                        <a:defRPr sz="2400" kern="1200">
                          <a:solidFill>
                            <a:schemeClr val="dk1"/>
                          </a:solidFill>
                          <a:latin typeface="Calibri" panose="020F0502020204030204"/>
                        </a:defRPr>
                      </a:lvl2pPr>
                      <a:lvl3pPr marL="1219170" algn="l" defTabSz="609585" rtl="0" eaLnBrk="1" latinLnBrk="0" hangingPunct="1">
                        <a:defRPr sz="2400" kern="1200">
                          <a:solidFill>
                            <a:schemeClr val="dk1"/>
                          </a:solidFill>
                          <a:latin typeface="Calibri" panose="020F0502020204030204"/>
                        </a:defRPr>
                      </a:lvl3pPr>
                      <a:lvl4pPr marL="1828754" algn="l" defTabSz="609585" rtl="0" eaLnBrk="1" latinLnBrk="0" hangingPunct="1">
                        <a:defRPr sz="2400" kern="1200">
                          <a:solidFill>
                            <a:schemeClr val="dk1"/>
                          </a:solidFill>
                          <a:latin typeface="Calibri" panose="020F0502020204030204"/>
                        </a:defRPr>
                      </a:lvl4pPr>
                      <a:lvl5pPr marL="2438339" algn="l" defTabSz="609585" rtl="0" eaLnBrk="1" latinLnBrk="0" hangingPunct="1">
                        <a:defRPr sz="2400" kern="1200">
                          <a:solidFill>
                            <a:schemeClr val="dk1"/>
                          </a:solidFill>
                          <a:latin typeface="Calibri" panose="020F0502020204030204"/>
                        </a:defRPr>
                      </a:lvl5pPr>
                      <a:lvl6pPr marL="3047924" algn="l" defTabSz="609585" rtl="0" eaLnBrk="1" latinLnBrk="0" hangingPunct="1">
                        <a:defRPr sz="2400" kern="1200">
                          <a:solidFill>
                            <a:schemeClr val="dk1"/>
                          </a:solidFill>
                          <a:latin typeface="Calibri" panose="020F0502020204030204"/>
                        </a:defRPr>
                      </a:lvl6pPr>
                      <a:lvl7pPr marL="3657509" algn="l" defTabSz="609585" rtl="0" eaLnBrk="1" latinLnBrk="0" hangingPunct="1">
                        <a:defRPr sz="2400" kern="1200">
                          <a:solidFill>
                            <a:schemeClr val="dk1"/>
                          </a:solidFill>
                          <a:latin typeface="Calibri" panose="020F0502020204030204"/>
                        </a:defRPr>
                      </a:lvl7pPr>
                      <a:lvl8pPr marL="4267093" algn="l" defTabSz="609585" rtl="0" eaLnBrk="1" latinLnBrk="0" hangingPunct="1">
                        <a:defRPr sz="2400" kern="1200">
                          <a:solidFill>
                            <a:schemeClr val="dk1"/>
                          </a:solidFill>
                          <a:latin typeface="Calibri" panose="020F0502020204030204"/>
                        </a:defRPr>
                      </a:lvl8pPr>
                      <a:lvl9pPr marL="4876678" algn="l" defTabSz="609585" rtl="0" eaLnBrk="1" latinLnBrk="0" hangingPunct="1">
                        <a:defRPr sz="240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0" i="0" dirty="0">
                          <a:solidFill>
                            <a:srgbClr val="C00000"/>
                          </a:solidFill>
                          <a:latin typeface="Segoe UI" panose="020B0502040204020203" pitchFamily="34" charset="0"/>
                          <a:cs typeface="Segoe UI" panose="020B0502040204020203" pitchFamily="34" charset="0"/>
                        </a:rPr>
                        <a:t>NCI:</a:t>
                      </a:r>
                      <a:r>
                        <a:rPr lang="en-US" altLang="en-US" sz="2400" b="0" i="0" baseline="0" dirty="0">
                          <a:solidFill>
                            <a:srgbClr val="C00000"/>
                          </a:solidFill>
                          <a:latin typeface="Segoe UI" panose="020B0502040204020203" pitchFamily="34" charset="0"/>
                          <a:cs typeface="Segoe UI" panose="020B0502040204020203" pitchFamily="34" charset="0"/>
                        </a:rPr>
                        <a:t> $2.0M</a:t>
                      </a:r>
                    </a:p>
                  </a:txBody>
                  <a:tcPr anchor="ctr"/>
                </a:tc>
                <a:extLst>
                  <a:ext uri="{0D108BD9-81ED-4DB2-BD59-A6C34878D82A}">
                    <a16:rowId xmlns:a16="http://schemas.microsoft.com/office/drawing/2014/main" val="789440653"/>
                  </a:ext>
                </a:extLst>
              </a:tr>
            </a:tbl>
          </a:graphicData>
        </a:graphic>
      </p:graphicFrame>
    </p:spTree>
    <p:extLst>
      <p:ext uri="{BB962C8B-B14F-4D97-AF65-F5344CB8AC3E}">
        <p14:creationId xmlns:p14="http://schemas.microsoft.com/office/powerpoint/2010/main" val="2565185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97A220-2330-4442-8810-5D3CEBC6C591}"/>
              </a:ext>
            </a:extLst>
          </p:cNvPr>
          <p:cNvSpPr>
            <a:spLocks noGrp="1"/>
          </p:cNvSpPr>
          <p:nvPr>
            <p:ph type="title"/>
          </p:nvPr>
        </p:nvSpPr>
        <p:spPr/>
        <p:txBody>
          <a:bodyPr>
            <a:noAutofit/>
          </a:bodyPr>
          <a:lstStyle/>
          <a:p>
            <a:r>
              <a:rPr lang="en-US" sz="3600" b="1" dirty="0">
                <a:latin typeface="Segoe UI" panose="020B0502040204020203" pitchFamily="34" charset="0"/>
                <a:cs typeface="Segoe UI" panose="020B0502040204020203" pitchFamily="34" charset="0"/>
              </a:rPr>
              <a:t>WAIVER TOPICS</a:t>
            </a:r>
          </a:p>
        </p:txBody>
      </p:sp>
      <p:sp>
        <p:nvSpPr>
          <p:cNvPr id="6" name="Rectangle 5">
            <a:extLst>
              <a:ext uri="{FF2B5EF4-FFF2-40B4-BE49-F238E27FC236}">
                <a16:creationId xmlns:a16="http://schemas.microsoft.com/office/drawing/2014/main" id="{02468957-BFAE-4F74-AE7B-FA8089B8AF12}"/>
              </a:ext>
            </a:extLst>
          </p:cNvPr>
          <p:cNvSpPr/>
          <p:nvPr/>
        </p:nvSpPr>
        <p:spPr>
          <a:xfrm>
            <a:off x="709127" y="1458097"/>
            <a:ext cx="10162157" cy="406265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Therapeutics (e.g. Small Molecules, Biologics, </a:t>
            </a:r>
            <a:r>
              <a:rPr kumimoji="0" lang="en-US" sz="1800" b="0" i="0" u="none" strike="noStrike" kern="1200" cap="none" spc="0" normalizeH="0" baseline="0" noProof="0" dirty="0" err="1">
                <a:ln>
                  <a:noFill/>
                </a:ln>
                <a:solidFill>
                  <a:prstClr val="black"/>
                </a:solidFill>
                <a:effectLst/>
                <a:uLnTx/>
                <a:uFillTx/>
                <a:latin typeface="Segoe UI Light" panose="020B0502040204020203" pitchFamily="34" charset="0"/>
                <a:ea typeface="+mn-ea"/>
                <a:cs typeface="+mn-cs"/>
              </a:rPr>
              <a:t>Radiomodulators</a:t>
            </a: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 Cell-based Therapies and Drug Development- Related IT Tool and Algorithm Development)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In Vitro and In Vivo Diagnostics (e.g. Companion Diagnostics, Prognostic Technologies, Treatment Monitoring and Diagnostic-Related IT Tool and Algorithm Development)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Imaging Technologies (e.g. Agents, Devices, Software Tools, Algorithm Development, and Image-Guided Interventions)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Devices for Cancer Therapy (e.g. Interventional Devices, Software Tools, Algorithm Development, Surgical, Radiation and Ablative Therapies)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Agents for Cancer Prevention (e.g., Vaccines, but not “Technologies for Cancer Prevention”)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 Development of Low-Cost Technologies for Low-Resource Settings and Cancer Global Health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 Development of Digital Health Tools</a:t>
            </a:r>
          </a:p>
        </p:txBody>
      </p:sp>
    </p:spTree>
    <p:extLst>
      <p:ext uri="{BB962C8B-B14F-4D97-AF65-F5344CB8AC3E}">
        <p14:creationId xmlns:p14="http://schemas.microsoft.com/office/powerpoint/2010/main" val="671811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C09A-241D-4036-8F72-10083854EEE5}"/>
              </a:ext>
            </a:extLst>
          </p:cNvPr>
          <p:cNvSpPr>
            <a:spLocks noGrp="1"/>
          </p:cNvSpPr>
          <p:nvPr>
            <p:ph type="title"/>
          </p:nvPr>
        </p:nvSpPr>
        <p:spPr/>
        <p:txBody>
          <a:bodyPr>
            <a:noAutofit/>
          </a:bodyPr>
          <a:lstStyle/>
          <a:p>
            <a:r>
              <a:rPr lang="en-US" sz="3600" b="1" dirty="0">
                <a:latin typeface="Segoe UI" panose="020B0502040204020203" pitchFamily="34" charset="0"/>
                <a:cs typeface="Segoe UI" panose="020B0502040204020203" pitchFamily="34" charset="0"/>
              </a:rPr>
              <a:t>FY21 GRANTS SUCCESS RATES</a:t>
            </a:r>
          </a:p>
        </p:txBody>
      </p:sp>
      <p:graphicFrame>
        <p:nvGraphicFramePr>
          <p:cNvPr id="3" name="Table 3">
            <a:extLst>
              <a:ext uri="{FF2B5EF4-FFF2-40B4-BE49-F238E27FC236}">
                <a16:creationId xmlns:a16="http://schemas.microsoft.com/office/drawing/2014/main" id="{52608231-84C8-4691-8887-87A62F2E8187}"/>
              </a:ext>
            </a:extLst>
          </p:cNvPr>
          <p:cNvGraphicFramePr>
            <a:graphicFrameLocks noGrp="1"/>
          </p:cNvGraphicFramePr>
          <p:nvPr/>
        </p:nvGraphicFramePr>
        <p:xfrm>
          <a:off x="272642" y="2066907"/>
          <a:ext cx="5483389" cy="3024078"/>
        </p:xfrm>
        <a:graphic>
          <a:graphicData uri="http://schemas.openxmlformats.org/drawingml/2006/table">
            <a:tbl>
              <a:tblPr firstRow="1" bandRow="1">
                <a:tableStyleId>{5C22544A-7EE6-4342-B048-85BDC9FD1C3A}</a:tableStyleId>
              </a:tblPr>
              <a:tblGrid>
                <a:gridCol w="2287154">
                  <a:extLst>
                    <a:ext uri="{9D8B030D-6E8A-4147-A177-3AD203B41FA5}">
                      <a16:colId xmlns:a16="http://schemas.microsoft.com/office/drawing/2014/main" val="2289607076"/>
                    </a:ext>
                  </a:extLst>
                </a:gridCol>
                <a:gridCol w="1540234">
                  <a:extLst>
                    <a:ext uri="{9D8B030D-6E8A-4147-A177-3AD203B41FA5}">
                      <a16:colId xmlns:a16="http://schemas.microsoft.com/office/drawing/2014/main" val="87357447"/>
                    </a:ext>
                  </a:extLst>
                </a:gridCol>
                <a:gridCol w="1656001">
                  <a:extLst>
                    <a:ext uri="{9D8B030D-6E8A-4147-A177-3AD203B41FA5}">
                      <a16:colId xmlns:a16="http://schemas.microsoft.com/office/drawing/2014/main" val="3847675360"/>
                    </a:ext>
                  </a:extLst>
                </a:gridCol>
              </a:tblGrid>
              <a:tr h="823953">
                <a:tc>
                  <a:txBody>
                    <a:bodyPr/>
                    <a:lstStyle/>
                    <a:p>
                      <a:r>
                        <a:rPr lang="en-US" sz="2000" b="0" i="0" dirty="0">
                          <a:latin typeface="Segoe UI Light" panose="020B0502040204020203" pitchFamily="34" charset="0"/>
                        </a:rPr>
                        <a:t>Grant Type (Phase I, Phase II, Fast-Track, Phase IIB, Direct-To-Phase II)</a:t>
                      </a:r>
                    </a:p>
                  </a:txBody>
                  <a:tcPr marL="80804" marR="80804" marT="40401" marB="40401"/>
                </a:tc>
                <a:tc>
                  <a:txBody>
                    <a:bodyPr/>
                    <a:lstStyle/>
                    <a:p>
                      <a:r>
                        <a:rPr lang="en-US" sz="2000" b="0" i="0" dirty="0">
                          <a:latin typeface="Segoe UI Light" panose="020B0502040204020203" pitchFamily="34" charset="0"/>
                        </a:rPr>
                        <a:t>Number of Competing Applications</a:t>
                      </a:r>
                    </a:p>
                  </a:txBody>
                  <a:tcPr marL="80804" marR="80804" marT="40401" marB="40401"/>
                </a:tc>
                <a:tc>
                  <a:txBody>
                    <a:bodyPr/>
                    <a:lstStyle/>
                    <a:p>
                      <a:r>
                        <a:rPr lang="en-US" sz="2000" b="0" i="0" dirty="0">
                          <a:latin typeface="Segoe UI Light" panose="020B0502040204020203" pitchFamily="34" charset="0"/>
                        </a:rPr>
                        <a:t>Number of Competing Awards</a:t>
                      </a:r>
                    </a:p>
                  </a:txBody>
                  <a:tcPr marL="80804" marR="80804" marT="40401" marB="40401"/>
                </a:tc>
                <a:extLst>
                  <a:ext uri="{0D108BD9-81ED-4DB2-BD59-A6C34878D82A}">
                    <a16:rowId xmlns:a16="http://schemas.microsoft.com/office/drawing/2014/main" val="4261558065"/>
                  </a:ext>
                </a:extLst>
              </a:tr>
              <a:tr h="516837">
                <a:tc>
                  <a:txBody>
                    <a:bodyPr/>
                    <a:lstStyle/>
                    <a:p>
                      <a:r>
                        <a:rPr lang="en-US" sz="2000" b="0" i="0" dirty="0">
                          <a:latin typeface="Segoe UI Light" panose="020B0502040204020203" pitchFamily="34" charset="0"/>
                        </a:rPr>
                        <a:t>Original Submission (O1)</a:t>
                      </a:r>
                    </a:p>
                  </a:txBody>
                  <a:tcPr marL="80804" marR="80804" marT="40401" marB="40401"/>
                </a:tc>
                <a:tc>
                  <a:txBody>
                    <a:bodyPr/>
                    <a:lstStyle/>
                    <a:p>
                      <a:r>
                        <a:rPr lang="en-US" sz="2000" b="0" i="0" dirty="0">
                          <a:latin typeface="Segoe UI Light" panose="020B0502040204020203" pitchFamily="34" charset="0"/>
                        </a:rPr>
                        <a:t>1056</a:t>
                      </a:r>
                    </a:p>
                  </a:txBody>
                  <a:tcPr marL="80804" marR="80804" marT="40401" marB="40401"/>
                </a:tc>
                <a:tc>
                  <a:txBody>
                    <a:bodyPr/>
                    <a:lstStyle/>
                    <a:p>
                      <a:r>
                        <a:rPr lang="en-US" sz="2000" b="0" i="0" dirty="0">
                          <a:latin typeface="Segoe UI Light" panose="020B0502040204020203" pitchFamily="34" charset="0"/>
                        </a:rPr>
                        <a:t>72</a:t>
                      </a:r>
                    </a:p>
                  </a:txBody>
                  <a:tcPr marL="80804" marR="80804" marT="40401" marB="40401"/>
                </a:tc>
                <a:extLst>
                  <a:ext uri="{0D108BD9-81ED-4DB2-BD59-A6C34878D82A}">
                    <a16:rowId xmlns:a16="http://schemas.microsoft.com/office/drawing/2014/main" val="2242733368"/>
                  </a:ext>
                </a:extLst>
              </a:tr>
              <a:tr h="516837">
                <a:tc>
                  <a:txBody>
                    <a:bodyPr/>
                    <a:lstStyle/>
                    <a:p>
                      <a:r>
                        <a:rPr lang="en-US" sz="2000" b="0" i="0" dirty="0">
                          <a:latin typeface="Segoe UI Light" panose="020B0502040204020203" pitchFamily="34" charset="0"/>
                        </a:rPr>
                        <a:t>Resubmission (A1)</a:t>
                      </a:r>
                    </a:p>
                  </a:txBody>
                  <a:tcPr marL="80804" marR="80804" marT="40401" marB="40401"/>
                </a:tc>
                <a:tc>
                  <a:txBody>
                    <a:bodyPr/>
                    <a:lstStyle/>
                    <a:p>
                      <a:r>
                        <a:rPr lang="en-US" sz="2000" b="0" i="0" dirty="0">
                          <a:latin typeface="Segoe UI Light" panose="020B0502040204020203" pitchFamily="34" charset="0"/>
                        </a:rPr>
                        <a:t>392</a:t>
                      </a:r>
                    </a:p>
                  </a:txBody>
                  <a:tcPr marL="80804" marR="80804" marT="40401" marB="40401"/>
                </a:tc>
                <a:tc>
                  <a:txBody>
                    <a:bodyPr/>
                    <a:lstStyle/>
                    <a:p>
                      <a:r>
                        <a:rPr lang="en-US" sz="2000" b="0" i="0" dirty="0">
                          <a:latin typeface="Segoe UI Light" panose="020B0502040204020203" pitchFamily="34" charset="0"/>
                        </a:rPr>
                        <a:t>80</a:t>
                      </a:r>
                    </a:p>
                  </a:txBody>
                  <a:tcPr marL="80804" marR="80804" marT="40401" marB="40401"/>
                </a:tc>
                <a:extLst>
                  <a:ext uri="{0D108BD9-81ED-4DB2-BD59-A6C34878D82A}">
                    <a16:rowId xmlns:a16="http://schemas.microsoft.com/office/drawing/2014/main" val="1079214558"/>
                  </a:ext>
                </a:extLst>
              </a:tr>
              <a:tr h="516837">
                <a:tc>
                  <a:txBody>
                    <a:bodyPr/>
                    <a:lstStyle/>
                    <a:p>
                      <a:r>
                        <a:rPr lang="en-US" sz="2000" b="0" i="0" dirty="0">
                          <a:latin typeface="Segoe UI Light" panose="020B0502040204020203" pitchFamily="34" charset="0"/>
                        </a:rPr>
                        <a:t>Total (O1 + A1)</a:t>
                      </a:r>
                    </a:p>
                  </a:txBody>
                  <a:tcPr marL="80804" marR="80804" marT="40401" marB="40401"/>
                </a:tc>
                <a:tc>
                  <a:txBody>
                    <a:bodyPr/>
                    <a:lstStyle/>
                    <a:p>
                      <a:r>
                        <a:rPr lang="en-US" sz="2000" b="0" i="0" dirty="0">
                          <a:latin typeface="Segoe UI Light" panose="020B0502040204020203" pitchFamily="34" charset="0"/>
                        </a:rPr>
                        <a:t>1448</a:t>
                      </a:r>
                    </a:p>
                  </a:txBody>
                  <a:tcPr marL="80804" marR="80804" marT="40401" marB="40401"/>
                </a:tc>
                <a:tc>
                  <a:txBody>
                    <a:bodyPr/>
                    <a:lstStyle/>
                    <a:p>
                      <a:r>
                        <a:rPr lang="en-US" sz="2000" b="0" i="0" dirty="0">
                          <a:latin typeface="Segoe UI Light" panose="020B0502040204020203" pitchFamily="34" charset="0"/>
                        </a:rPr>
                        <a:t>152</a:t>
                      </a:r>
                    </a:p>
                  </a:txBody>
                  <a:tcPr marL="80804" marR="80804" marT="40401" marB="40401"/>
                </a:tc>
                <a:extLst>
                  <a:ext uri="{0D108BD9-81ED-4DB2-BD59-A6C34878D82A}">
                    <a16:rowId xmlns:a16="http://schemas.microsoft.com/office/drawing/2014/main" val="2943385545"/>
                  </a:ext>
                </a:extLst>
              </a:tr>
            </a:tbl>
          </a:graphicData>
        </a:graphic>
      </p:graphicFrame>
      <p:graphicFrame>
        <p:nvGraphicFramePr>
          <p:cNvPr id="15" name="Chart 14">
            <a:extLst>
              <a:ext uri="{FF2B5EF4-FFF2-40B4-BE49-F238E27FC236}">
                <a16:creationId xmlns:a16="http://schemas.microsoft.com/office/drawing/2014/main" id="{FFB0BD0F-53DC-49FE-8C19-7AABD7A76478}"/>
              </a:ext>
            </a:extLst>
          </p:cNvPr>
          <p:cNvGraphicFramePr>
            <a:graphicFrameLocks/>
          </p:cNvGraphicFramePr>
          <p:nvPr/>
        </p:nvGraphicFramePr>
        <p:xfrm>
          <a:off x="6097671" y="1324708"/>
          <a:ext cx="5821687" cy="50760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5070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443A2A-9212-7F44-8BE2-9A3F3FF6E34D}"/>
              </a:ext>
            </a:extLst>
          </p:cNvPr>
          <p:cNvSpPr>
            <a:spLocks noGrp="1"/>
          </p:cNvSpPr>
          <p:nvPr>
            <p:ph type="title"/>
          </p:nvPr>
        </p:nvSpPr>
        <p:spPr/>
        <p:txBody>
          <a:bodyPr anchor="t"/>
          <a:lstStyle>
            <a:lvl1pPr>
              <a:defRPr sz="6000" spc="300"/>
            </a:lvl1pPr>
          </a:lstStyle>
          <a:p>
            <a:r>
              <a:rPr lang="en-US" dirty="0"/>
              <a:t>FUNDING</a:t>
            </a:r>
            <a:br>
              <a:rPr lang="en-US" dirty="0"/>
            </a:br>
            <a:r>
              <a:rPr lang="en-US" dirty="0"/>
              <a:t>OPPORTUNITIES</a:t>
            </a:r>
          </a:p>
        </p:txBody>
      </p:sp>
    </p:spTree>
    <p:extLst>
      <p:ext uri="{BB962C8B-B14F-4D97-AF65-F5344CB8AC3E}">
        <p14:creationId xmlns:p14="http://schemas.microsoft.com/office/powerpoint/2010/main" val="3301376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Placeholder 6">
            <a:extLst>
              <a:ext uri="{FF2B5EF4-FFF2-40B4-BE49-F238E27FC236}">
                <a16:creationId xmlns:a16="http://schemas.microsoft.com/office/drawing/2014/main" id="{CD85210D-96FB-4FB4-8B10-E182EA4C40F8}"/>
              </a:ext>
            </a:extLst>
          </p:cNvPr>
          <p:cNvGraphicFramePr>
            <a:graphicFrameLocks/>
          </p:cNvGraphicFramePr>
          <p:nvPr/>
        </p:nvGraphicFramePr>
        <p:xfrm>
          <a:off x="107674" y="1174804"/>
          <a:ext cx="11976652" cy="5352203"/>
        </p:xfrm>
        <a:graphic>
          <a:graphicData uri="http://schemas.openxmlformats.org/drawingml/2006/table">
            <a:tbl>
              <a:tblPr firstRow="1" bandRow="1">
                <a:tableStyleId>{5C22544A-7EE6-4342-B048-85BDC9FD1C3A}</a:tableStyleId>
              </a:tblPr>
              <a:tblGrid>
                <a:gridCol w="4713964">
                  <a:extLst>
                    <a:ext uri="{9D8B030D-6E8A-4147-A177-3AD203B41FA5}">
                      <a16:colId xmlns:a16="http://schemas.microsoft.com/office/drawing/2014/main" val="4083948464"/>
                    </a:ext>
                  </a:extLst>
                </a:gridCol>
                <a:gridCol w="2557284">
                  <a:extLst>
                    <a:ext uri="{9D8B030D-6E8A-4147-A177-3AD203B41FA5}">
                      <a16:colId xmlns:a16="http://schemas.microsoft.com/office/drawing/2014/main" val="233443889"/>
                    </a:ext>
                  </a:extLst>
                </a:gridCol>
                <a:gridCol w="2557284">
                  <a:extLst>
                    <a:ext uri="{9D8B030D-6E8A-4147-A177-3AD203B41FA5}">
                      <a16:colId xmlns:a16="http://schemas.microsoft.com/office/drawing/2014/main" val="1127341847"/>
                    </a:ext>
                  </a:extLst>
                </a:gridCol>
                <a:gridCol w="2148120">
                  <a:extLst>
                    <a:ext uri="{9D8B030D-6E8A-4147-A177-3AD203B41FA5}">
                      <a16:colId xmlns:a16="http://schemas.microsoft.com/office/drawing/2014/main" val="1092728028"/>
                    </a:ext>
                  </a:extLst>
                </a:gridCol>
              </a:tblGrid>
              <a:tr h="311166">
                <a:tc>
                  <a:txBody>
                    <a:bodyPr/>
                    <a:lstStyle/>
                    <a:p>
                      <a:r>
                        <a:rPr lang="en-US" sz="1400" b="0" i="0" spc="300" dirty="0">
                          <a:solidFill>
                            <a:srgbClr val="FF5F00"/>
                          </a:solidFill>
                          <a:effectLst/>
                          <a:latin typeface="Segoe UI Light" panose="020B0502040204020203" pitchFamily="34" charset="0"/>
                        </a:rPr>
                        <a:t>TITLE</a:t>
                      </a:r>
                    </a:p>
                  </a:txBody>
                  <a:tcPr marL="182880" marR="42863" marT="128588" marB="91440" anchor="b">
                    <a:lnB w="19050" cap="flat" cmpd="sng" algn="ctr">
                      <a:solidFill>
                        <a:srgbClr val="FF5F00"/>
                      </a:solidFill>
                      <a:prstDash val="solid"/>
                      <a:round/>
                      <a:headEnd type="none" w="med" len="med"/>
                      <a:tailEnd type="none" w="med" len="med"/>
                    </a:lnB>
                    <a:solidFill>
                      <a:schemeClr val="bg1"/>
                    </a:solidFill>
                  </a:tcPr>
                </a:tc>
                <a:tc>
                  <a:txBody>
                    <a:bodyPr/>
                    <a:lstStyle/>
                    <a:p>
                      <a:r>
                        <a:rPr lang="en-US" sz="1400" b="0" i="0" spc="300" dirty="0">
                          <a:solidFill>
                            <a:srgbClr val="FF5F00"/>
                          </a:solidFill>
                          <a:effectLst/>
                          <a:latin typeface="Segoe UI Light" panose="020B0502040204020203" pitchFamily="34" charset="0"/>
                        </a:rPr>
                        <a:t>SBIR FOA</a:t>
                      </a:r>
                    </a:p>
                  </a:txBody>
                  <a:tcPr marL="182880" marR="42863" marT="128588" marB="91440" anchor="b">
                    <a:lnB w="19050" cap="flat" cmpd="sng" algn="ctr">
                      <a:solidFill>
                        <a:srgbClr val="FF5F00"/>
                      </a:solidFill>
                      <a:prstDash val="solid"/>
                      <a:round/>
                      <a:headEnd type="none" w="med" len="med"/>
                      <a:tailEnd type="none" w="med" len="med"/>
                    </a:lnB>
                    <a:solidFill>
                      <a:schemeClr val="bg1"/>
                    </a:solidFill>
                  </a:tcPr>
                </a:tc>
                <a:tc>
                  <a:txBody>
                    <a:bodyPr/>
                    <a:lstStyle/>
                    <a:p>
                      <a:r>
                        <a:rPr lang="en-US" sz="1400" b="0" i="0" spc="300" dirty="0">
                          <a:solidFill>
                            <a:srgbClr val="FF5F00"/>
                          </a:solidFill>
                          <a:effectLst/>
                          <a:latin typeface="Segoe UI Light" panose="020B0502040204020203" pitchFamily="34" charset="0"/>
                        </a:rPr>
                        <a:t>STTR FOA</a:t>
                      </a:r>
                    </a:p>
                  </a:txBody>
                  <a:tcPr marL="182880" marR="42863" marT="128588" marB="91440" anchor="b">
                    <a:lnB w="19050" cap="flat" cmpd="sng" algn="ctr">
                      <a:solidFill>
                        <a:srgbClr val="FF5F00"/>
                      </a:solidFill>
                      <a:prstDash val="solid"/>
                      <a:round/>
                      <a:headEnd type="none" w="med" len="med"/>
                      <a:tailEnd type="none" w="med" len="med"/>
                    </a:lnB>
                    <a:solidFill>
                      <a:schemeClr val="bg1"/>
                    </a:solidFill>
                  </a:tcPr>
                </a:tc>
                <a:tc>
                  <a:txBody>
                    <a:bodyPr/>
                    <a:lstStyle/>
                    <a:p>
                      <a:r>
                        <a:rPr lang="en-US" sz="1400" b="0" i="0" spc="300" dirty="0">
                          <a:solidFill>
                            <a:srgbClr val="FF5F00"/>
                          </a:solidFill>
                          <a:effectLst/>
                          <a:latin typeface="Segoe UI Light" panose="020B0502040204020203" pitchFamily="34" charset="0"/>
                        </a:rPr>
                        <a:t>RECEIPT DATES</a:t>
                      </a:r>
                    </a:p>
                  </a:txBody>
                  <a:tcPr marL="182880" marR="42863" marT="128588" marB="91440" anchor="b">
                    <a:lnB w="19050" cap="flat" cmpd="sng" algn="ctr">
                      <a:solidFill>
                        <a:srgbClr val="FF5F00"/>
                      </a:solidFill>
                      <a:prstDash val="solid"/>
                      <a:round/>
                      <a:headEnd type="none" w="med" len="med"/>
                      <a:tailEnd type="none" w="med" len="med"/>
                    </a:lnB>
                    <a:solidFill>
                      <a:schemeClr val="bg1"/>
                    </a:solidFill>
                  </a:tcPr>
                </a:tc>
                <a:extLst>
                  <a:ext uri="{0D108BD9-81ED-4DB2-BD59-A6C34878D82A}">
                    <a16:rowId xmlns:a16="http://schemas.microsoft.com/office/drawing/2014/main" val="2521723182"/>
                  </a:ext>
                </a:extLst>
              </a:tr>
              <a:tr h="588907">
                <a:tc>
                  <a:txBody>
                    <a:bodyPr/>
                    <a:lstStyle/>
                    <a:p>
                      <a:r>
                        <a:rPr lang="en-US" sz="1400" b="0" i="0" dirty="0">
                          <a:effectLst/>
                          <a:latin typeface="Segoe UI Light" panose="020B0502040204020203" pitchFamily="34" charset="0"/>
                        </a:rPr>
                        <a:t>Omnibus Solicitation</a:t>
                      </a:r>
                    </a:p>
                  </a:txBody>
                  <a:tcPr marL="182880" marR="182880" marT="182880" marB="91440" anchor="ctr">
                    <a:lnL w="12700" cmpd="sng">
                      <a:noFill/>
                    </a:lnL>
                    <a:lnR w="12700" cmpd="sng">
                      <a:noFill/>
                    </a:lnR>
                    <a:lnT w="19050" cap="flat" cmpd="sng" algn="ctr">
                      <a:solidFill>
                        <a:srgbClr val="FF5F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effectLst/>
                          <a:latin typeface="Segoe UI Light" panose="020B0502040204020203" pitchFamily="34" charset="0"/>
                        </a:rPr>
                        <a:t>PA-22-176 (General)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effectLst/>
                          <a:latin typeface="Segoe UI Light" panose="020B0502040204020203" pitchFamily="34" charset="0"/>
                        </a:rPr>
                        <a:t>PA-22-177 (Clinical Trial)</a:t>
                      </a:r>
                    </a:p>
                  </a:txBody>
                  <a:tcPr marL="182880" marR="182880" marT="182880" marB="91440" anchor="ctr">
                    <a:lnL w="12700" cmpd="sng">
                      <a:noFill/>
                    </a:lnL>
                    <a:lnR w="12700" cmpd="sng">
                      <a:noFill/>
                    </a:lnR>
                    <a:lnT w="19050" cap="flat" cmpd="sng" algn="ctr">
                      <a:solidFill>
                        <a:srgbClr val="FF5F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effectLst/>
                          <a:latin typeface="Segoe UI Light" panose="020B0502040204020203" pitchFamily="34" charset="0"/>
                        </a:rPr>
                        <a:t>PA-22-178 (General)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effectLst/>
                          <a:latin typeface="Segoe UI Light" panose="020B0502040204020203" pitchFamily="34" charset="0"/>
                        </a:rPr>
                        <a:t>PA-22-179 (Clinical Trial)</a:t>
                      </a:r>
                    </a:p>
                  </a:txBody>
                  <a:tcPr marL="182880" marR="182880" marT="182880" marB="91440" anchor="ctr">
                    <a:lnL w="12700" cmpd="sng">
                      <a:noFill/>
                    </a:lnL>
                    <a:lnR w="12700" cmpd="sng">
                      <a:noFill/>
                    </a:lnR>
                    <a:lnT w="19050" cap="flat" cmpd="sng" algn="ctr">
                      <a:solidFill>
                        <a:srgbClr val="FF5F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rowSpan="4">
                  <a:txBody>
                    <a:bodyPr/>
                    <a:lstStyle/>
                    <a:p>
                      <a:r>
                        <a:rPr lang="en-US" sz="1400" b="0" i="0" dirty="0">
                          <a:effectLst/>
                          <a:latin typeface="Segoe UI Light" panose="020B0502040204020203" pitchFamily="34" charset="0"/>
                        </a:rPr>
                        <a:t>Standard Receipt Dates</a:t>
                      </a:r>
                    </a:p>
                    <a:p>
                      <a:r>
                        <a:rPr lang="en-US" sz="1400" b="0" i="0" dirty="0">
                          <a:effectLst/>
                          <a:latin typeface="Segoe UI Light" panose="020B0502040204020203" pitchFamily="34" charset="0"/>
                        </a:rPr>
                        <a:t>April 5; </a:t>
                      </a:r>
                      <a:br>
                        <a:rPr lang="en-US" sz="1400" b="0" i="0" dirty="0">
                          <a:effectLst/>
                          <a:latin typeface="Segoe UI Light" panose="020B0502040204020203" pitchFamily="34" charset="0"/>
                        </a:rPr>
                      </a:br>
                      <a:r>
                        <a:rPr lang="en-US" sz="1400" b="0" i="0" dirty="0">
                          <a:effectLst/>
                          <a:latin typeface="Segoe UI Light" panose="020B0502040204020203" pitchFamily="34" charset="0"/>
                        </a:rPr>
                        <a:t>September 5;</a:t>
                      </a:r>
                      <a:br>
                        <a:rPr lang="en-US" sz="1400" b="0" i="0" dirty="0">
                          <a:effectLst/>
                          <a:latin typeface="Segoe UI Light" panose="020B0502040204020203" pitchFamily="34" charset="0"/>
                        </a:rPr>
                      </a:br>
                      <a:r>
                        <a:rPr lang="en-US" sz="1400" b="0" i="0" dirty="0">
                          <a:effectLst/>
                          <a:latin typeface="Segoe UI Light" panose="020B0502040204020203" pitchFamily="34" charset="0"/>
                        </a:rPr>
                        <a:t>January 5</a:t>
                      </a:r>
                    </a:p>
                  </a:txBody>
                  <a:tcPr marL="182880" marR="182880" marT="182880" marB="91440" anchor="ctr">
                    <a:lnL w="12700" cmpd="sng">
                      <a:noFill/>
                    </a:lnL>
                    <a:lnR w="12700" cmpd="sng">
                      <a:noFill/>
                    </a:lnR>
                    <a:lnT w="19050" cap="flat" cmpd="sng" algn="ctr">
                      <a:solidFill>
                        <a:srgbClr val="FF5F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09353096"/>
                  </a:ext>
                </a:extLst>
              </a:tr>
              <a:tr h="637713">
                <a:tc>
                  <a:txBody>
                    <a:bodyPr/>
                    <a:lstStyle/>
                    <a:p>
                      <a:pPr marL="58738" indent="0"/>
                      <a:r>
                        <a:rPr lang="en-US" sz="1400" b="0" i="0" kern="1200" dirty="0">
                          <a:solidFill>
                            <a:schemeClr val="dk1"/>
                          </a:solidFill>
                          <a:effectLst/>
                          <a:latin typeface="Segoe UI Light" panose="020B0502040204020203" pitchFamily="34" charset="0"/>
                          <a:ea typeface="+mn-ea"/>
                          <a:cs typeface="+mn-cs"/>
                        </a:rPr>
                        <a:t>Notice of Special Interest for Cancer Prevention, Diagnosis, and Treatment Technologies for Low-Resource Settings</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kern="1200" dirty="0">
                          <a:solidFill>
                            <a:schemeClr val="dk1"/>
                          </a:solidFill>
                          <a:effectLst/>
                          <a:latin typeface="Segoe UI Light" panose="020B0502040204020203" pitchFamily="34" charset="0"/>
                          <a:ea typeface="+mn-ea"/>
                          <a:cs typeface="+mn-cs"/>
                        </a:rPr>
                        <a:t>NOT-CA-21-062</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kern="1200" dirty="0">
                          <a:solidFill>
                            <a:schemeClr val="dk1"/>
                          </a:solidFill>
                          <a:effectLst/>
                          <a:latin typeface="Segoe UI Light" panose="020B0502040204020203" pitchFamily="34" charset="0"/>
                          <a:ea typeface="+mn-ea"/>
                          <a:cs typeface="+mn-cs"/>
                        </a:rPr>
                        <a:t>NOT-CA-21-062</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sz="1000">
                        <a:effectLst/>
                        <a:latin typeface="Calibri" panose="020F0502020204030204" pitchFamily="34" charset="0"/>
                      </a:endParaRP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5F00">
                        <a:alpha val="9804"/>
                      </a:srgbClr>
                    </a:solidFill>
                  </a:tcPr>
                </a:tc>
                <a:extLst>
                  <a:ext uri="{0D108BD9-81ED-4DB2-BD59-A6C34878D82A}">
                    <a16:rowId xmlns:a16="http://schemas.microsoft.com/office/drawing/2014/main" val="2130308440"/>
                  </a:ext>
                </a:extLst>
              </a:tr>
              <a:tr h="512093">
                <a:tc>
                  <a:txBody>
                    <a:bodyPr/>
                    <a:lstStyle/>
                    <a:p>
                      <a:pPr marL="58738" indent="0" defTabSz="914400"/>
                      <a:r>
                        <a:rPr lang="en-US" sz="1400" b="0" i="0" kern="1200" dirty="0">
                          <a:solidFill>
                            <a:schemeClr val="dk1"/>
                          </a:solidFill>
                          <a:effectLst/>
                          <a:latin typeface="Segoe UI Light" panose="020B0502040204020203" pitchFamily="34" charset="0"/>
                          <a:ea typeface="+mn-ea"/>
                          <a:cs typeface="+mn-cs"/>
                        </a:rPr>
                        <a:t>Notice of Special Interest (NOSI): Utilization of Cohorts and Prospective Study Designs for Liquid Biopsy Assay Validation for Early Detection of Cancers</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effectLst/>
                          <a:latin typeface="Segoe UI Light" panose="020B0502040204020203" pitchFamily="34" charset="0"/>
                        </a:rPr>
                        <a:t>NOT-CA-23-004</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effectLst/>
                          <a:latin typeface="Segoe UI Light" panose="020B0502040204020203" pitchFamily="34" charset="0"/>
                        </a:rPr>
                        <a:t>NOT-CA-23-004</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extLst>
                  <a:ext uri="{0D108BD9-81ED-4DB2-BD59-A6C34878D82A}">
                    <a16:rowId xmlns:a16="http://schemas.microsoft.com/office/drawing/2014/main" val="2067411330"/>
                  </a:ext>
                </a:extLst>
              </a:tr>
              <a:tr h="512093">
                <a:tc>
                  <a:txBody>
                    <a:bodyPr/>
                    <a:lstStyle/>
                    <a:p>
                      <a:pPr marL="58738" indent="0" defTabSz="914400"/>
                      <a:r>
                        <a:rPr lang="en-US" sz="1400" b="0" i="0" kern="1200" dirty="0">
                          <a:solidFill>
                            <a:schemeClr val="dk1"/>
                          </a:solidFill>
                          <a:effectLst/>
                          <a:latin typeface="Segoe UI Light" panose="020B0502040204020203" pitchFamily="34" charset="0"/>
                          <a:ea typeface="+mn-ea"/>
                          <a:cs typeface="+mn-cs"/>
                        </a:rPr>
                        <a:t>Notice of Special Interest: SBIR Technology Transfer</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effectLst/>
                          <a:latin typeface="Segoe UI Light" panose="020B0502040204020203" pitchFamily="34" charset="0"/>
                        </a:rPr>
                        <a:t>NOT-NS-22-017</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endParaRPr lang="en-US" sz="1400" b="0" i="0" dirty="0">
                        <a:effectLst/>
                        <a:latin typeface="Segoe UI Light" panose="020B0502040204020203" pitchFamily="34" charset="0"/>
                      </a:endParaRP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sz="1400" dirty="0">
                        <a:effectLst/>
                        <a:latin typeface="Calibri" panose="020F0502020204030204" pitchFamily="34" charset="0"/>
                      </a:endParaRP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5F00">
                        <a:alpha val="14902"/>
                      </a:srgbClr>
                    </a:solidFill>
                  </a:tcPr>
                </a:tc>
                <a:extLst>
                  <a:ext uri="{0D108BD9-81ED-4DB2-BD59-A6C34878D82A}">
                    <a16:rowId xmlns:a16="http://schemas.microsoft.com/office/drawing/2014/main" val="1897102817"/>
                  </a:ext>
                </a:extLst>
              </a:tr>
              <a:tr h="512093">
                <a:tc>
                  <a:txBody>
                    <a:bodyPr/>
                    <a:lstStyle/>
                    <a:p>
                      <a:pPr marL="58738" indent="0" defTabSz="914400"/>
                      <a:r>
                        <a:rPr lang="en-US" sz="1400" b="0" i="0" kern="1200" dirty="0">
                          <a:solidFill>
                            <a:schemeClr val="dk1"/>
                          </a:solidFill>
                          <a:effectLst/>
                          <a:latin typeface="Segoe UI Light" panose="020B0502040204020203" pitchFamily="34" charset="0"/>
                          <a:ea typeface="+mn-ea"/>
                          <a:cs typeface="+mn-cs"/>
                        </a:rPr>
                        <a:t>Technology Development for Single-Molecule Protein Sequencing</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effectLst/>
                          <a:latin typeface="Segoe UI Light" panose="020B0502040204020203" pitchFamily="34" charset="0"/>
                        </a:rPr>
                        <a:t>PAR-21-247</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effectLst/>
                          <a:latin typeface="Segoe UI Light" panose="020B0502040204020203" pitchFamily="34" charset="0"/>
                        </a:rPr>
                        <a:t>No STTR</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effectLst/>
                          <a:latin typeface="Segoe UI Light" panose="020B0502040204020203" pitchFamily="34" charset="0"/>
                        </a:rPr>
                        <a:t>June 15, 2023</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7532292"/>
                  </a:ext>
                </a:extLst>
              </a:tr>
              <a:tr h="458480">
                <a:tc>
                  <a:txBody>
                    <a:bodyPr/>
                    <a:lstStyle/>
                    <a:p>
                      <a:pPr marL="58738" indent="0" defTabSz="914400"/>
                      <a:r>
                        <a:rPr lang="en-US" sz="1400" b="0" i="0" kern="1200" dirty="0">
                          <a:solidFill>
                            <a:schemeClr val="tx1"/>
                          </a:solidFill>
                          <a:effectLst/>
                          <a:latin typeface="Segoe UI Light" panose="020B0502040204020203" pitchFamily="34" charset="0"/>
                          <a:ea typeface="+mn-ea"/>
                          <a:cs typeface="+mn-cs"/>
                        </a:rPr>
                        <a:t>Small Business Transition Grant for Early Career Scientists</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solidFill>
                            <a:schemeClr val="tx1"/>
                          </a:solidFill>
                          <a:effectLst/>
                          <a:latin typeface="Segoe UI Light" panose="020B0502040204020203" pitchFamily="34" charset="0"/>
                        </a:rPr>
                        <a:t>No SBIR</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solidFill>
                            <a:schemeClr val="tx1"/>
                          </a:solidFill>
                          <a:effectLst/>
                          <a:latin typeface="Segoe UI Light" panose="020B0502040204020203" pitchFamily="34" charset="0"/>
                        </a:rPr>
                        <a:t>RFA-CA-23-035</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solidFill>
                            <a:schemeClr val="tx1"/>
                          </a:solidFill>
                          <a:effectLst/>
                          <a:latin typeface="Segoe UI Light" panose="020B0502040204020203" pitchFamily="34" charset="0"/>
                        </a:rPr>
                        <a:t>August 21,  2023</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1085045"/>
                  </a:ext>
                </a:extLst>
              </a:tr>
              <a:tr h="512093">
                <a:tc>
                  <a:txBody>
                    <a:bodyPr/>
                    <a:lstStyle/>
                    <a:p>
                      <a:pPr marL="58738" indent="0" defTabSz="914400"/>
                      <a:r>
                        <a:rPr lang="en-US" sz="1400" b="0" i="0" kern="1200" dirty="0">
                          <a:solidFill>
                            <a:schemeClr val="tx1"/>
                          </a:solidFill>
                          <a:effectLst/>
                          <a:latin typeface="Segoe UI Light" panose="020B0502040204020203" pitchFamily="34" charset="0"/>
                          <a:ea typeface="+mn-ea"/>
                          <a:cs typeface="+mn-cs"/>
                        </a:rPr>
                        <a:t>NCI SBIR Concept Award (Contract)</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solidFill>
                            <a:schemeClr val="tx1"/>
                          </a:solidFill>
                          <a:effectLst/>
                          <a:latin typeface="Segoe UI Light" panose="020B0502040204020203" pitchFamily="34" charset="0"/>
                        </a:rPr>
                        <a:t>75N91023R00034</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solidFill>
                            <a:schemeClr val="tx1"/>
                          </a:solidFill>
                          <a:effectLst/>
                          <a:latin typeface="Segoe UI Light" panose="020B0502040204020203" pitchFamily="34" charset="0"/>
                        </a:rPr>
                        <a:t>No STTR</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solidFill>
                            <a:schemeClr val="tx1"/>
                          </a:solidFill>
                          <a:effectLst/>
                          <a:latin typeface="Segoe UI Light" panose="020B0502040204020203" pitchFamily="34" charset="0"/>
                        </a:rPr>
                        <a:t>August  22, 2023</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9010108"/>
                  </a:ext>
                </a:extLst>
              </a:tr>
              <a:tr h="332861">
                <a:tc>
                  <a:txBody>
                    <a:bodyPr/>
                    <a:lstStyle/>
                    <a:p>
                      <a:pPr marL="58738" indent="0" defTabSz="914400"/>
                      <a:r>
                        <a:rPr lang="en-US" sz="1400" b="0" i="0" kern="1200" dirty="0">
                          <a:solidFill>
                            <a:schemeClr val="tx1"/>
                          </a:solidFill>
                          <a:effectLst/>
                          <a:latin typeface="Segoe UI Light" panose="020B0502040204020203" pitchFamily="34" charset="0"/>
                          <a:ea typeface="+mn-ea"/>
                          <a:cs typeface="+mn-cs"/>
                        </a:rPr>
                        <a:t>NCI SBIR Phase IIB Bridge</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solidFill>
                            <a:schemeClr val="tx1"/>
                          </a:solidFill>
                          <a:effectLst/>
                          <a:latin typeface="Segoe UI Light" panose="020B0502040204020203" pitchFamily="34" charset="0"/>
                        </a:rPr>
                        <a:t>RFA-CA-23-034</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solidFill>
                            <a:schemeClr val="tx1"/>
                          </a:solidFill>
                          <a:effectLst/>
                          <a:latin typeface="Segoe UI Light" panose="020B0502040204020203" pitchFamily="34" charset="0"/>
                        </a:rPr>
                        <a:t>No STTR</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400" b="0" i="0" dirty="0">
                          <a:solidFill>
                            <a:schemeClr val="tx1"/>
                          </a:solidFill>
                          <a:effectLst/>
                          <a:latin typeface="Segoe UI Light" panose="020B0502040204020203" pitchFamily="34" charset="0"/>
                        </a:rPr>
                        <a:t>August 21, 2023</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90669635"/>
                  </a:ext>
                </a:extLst>
              </a:tr>
              <a:tr h="332861">
                <a:tc>
                  <a:txBody>
                    <a:bodyPr/>
                    <a:lstStyle/>
                    <a:p>
                      <a:pPr marL="58738" indent="0" defTabSz="914400"/>
                      <a:r>
                        <a:rPr lang="en-US" sz="1400" b="0" i="0" kern="1200" dirty="0">
                          <a:solidFill>
                            <a:schemeClr val="tx1"/>
                          </a:solidFill>
                          <a:effectLst/>
                          <a:latin typeface="Segoe UI Light" panose="020B0502040204020203" pitchFamily="34" charset="0"/>
                          <a:ea typeface="+mn-ea"/>
                          <a:cs typeface="+mn-cs"/>
                        </a:rPr>
                        <a:t>Contract Solicitation</a:t>
                      </a:r>
                    </a:p>
                  </a:txBody>
                  <a:tcPr marL="119059" marR="119059" marT="59529" marB="5952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solidFill>
                            <a:schemeClr val="tx1"/>
                          </a:solidFill>
                          <a:effectLst/>
                          <a:latin typeface="Segoe UI Light" panose="020B0502040204020203" pitchFamily="34" charset="0"/>
                        </a:rPr>
                        <a:t>Coming Soon</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solidFill>
                            <a:schemeClr val="tx1"/>
                          </a:solidFill>
                          <a:effectLst/>
                          <a:latin typeface="Segoe UI Light" panose="020B0502040204020203" pitchFamily="34" charset="0"/>
                        </a:rPr>
                        <a:t>No STTR</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400" b="0" i="0" dirty="0">
                          <a:solidFill>
                            <a:schemeClr val="tx1"/>
                          </a:solidFill>
                          <a:effectLst/>
                          <a:latin typeface="Segoe UI Light" panose="020B0502040204020203" pitchFamily="34" charset="0"/>
                        </a:rPr>
                        <a:t>TBD ~Oct./Nov. 2023</a:t>
                      </a:r>
                    </a:p>
                  </a:txBody>
                  <a:tcPr marL="182880" marR="182880"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9573813"/>
                  </a:ext>
                </a:extLst>
              </a:tr>
            </a:tbl>
          </a:graphicData>
        </a:graphic>
      </p:graphicFrame>
      <p:sp>
        <p:nvSpPr>
          <p:cNvPr id="4" name="Title 1">
            <a:extLst>
              <a:ext uri="{FF2B5EF4-FFF2-40B4-BE49-F238E27FC236}">
                <a16:creationId xmlns:a16="http://schemas.microsoft.com/office/drawing/2014/main" id="{13DA825D-3C20-FBE2-486E-633C40ED7C3A}"/>
              </a:ext>
            </a:extLst>
          </p:cNvPr>
          <p:cNvSpPr txBox="1">
            <a:spLocks/>
          </p:cNvSpPr>
          <p:nvPr/>
        </p:nvSpPr>
        <p:spPr>
          <a:xfrm>
            <a:off x="861527" y="694802"/>
            <a:ext cx="10770402" cy="4046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FUNDING OPPORTUNITIES</a:t>
            </a:r>
          </a:p>
        </p:txBody>
      </p:sp>
    </p:spTree>
    <p:extLst>
      <p:ext uri="{BB962C8B-B14F-4D97-AF65-F5344CB8AC3E}">
        <p14:creationId xmlns:p14="http://schemas.microsoft.com/office/powerpoint/2010/main" val="1712142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36DE00A-C3F6-4676-B2EC-1F37558EF973}"/>
              </a:ext>
            </a:extLst>
          </p:cNvPr>
          <p:cNvCxnSpPr>
            <a:cxnSpLocks/>
            <a:endCxn id="27" idx="1"/>
          </p:cNvCxnSpPr>
          <p:nvPr/>
        </p:nvCxnSpPr>
        <p:spPr>
          <a:xfrm>
            <a:off x="913900" y="3429000"/>
            <a:ext cx="4046884"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2884D38-5042-48FB-9D19-2333EA96399F}"/>
              </a:ext>
            </a:extLst>
          </p:cNvPr>
          <p:cNvGrpSpPr/>
          <p:nvPr/>
        </p:nvGrpSpPr>
        <p:grpSpPr>
          <a:xfrm>
            <a:off x="4960784" y="2009385"/>
            <a:ext cx="6202678" cy="2839230"/>
            <a:chOff x="4338320" y="2194887"/>
            <a:chExt cx="5354320" cy="3139435"/>
          </a:xfrm>
        </p:grpSpPr>
        <p:cxnSp>
          <p:nvCxnSpPr>
            <p:cNvPr id="25" name="Straight Connector 24">
              <a:extLst>
                <a:ext uri="{FF2B5EF4-FFF2-40B4-BE49-F238E27FC236}">
                  <a16:creationId xmlns:a16="http://schemas.microsoft.com/office/drawing/2014/main" id="{3643043B-865B-48B1-AAD4-CC5F6508B0F5}"/>
                </a:ext>
              </a:extLst>
            </p:cNvPr>
            <p:cNvCxnSpPr/>
            <p:nvPr/>
          </p:nvCxnSpPr>
          <p:spPr>
            <a:xfrm>
              <a:off x="5669280" y="2194887"/>
              <a:ext cx="402336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D9C55C-57E1-4C88-8D16-6E127D1AF970}"/>
                </a:ext>
              </a:extLst>
            </p:cNvPr>
            <p:cNvCxnSpPr>
              <a:cxnSpLocks/>
            </p:cNvCxnSpPr>
            <p:nvPr/>
          </p:nvCxnSpPr>
          <p:spPr>
            <a:xfrm>
              <a:off x="5669280" y="5334322"/>
              <a:ext cx="402336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Left Brace 26">
              <a:extLst>
                <a:ext uri="{FF2B5EF4-FFF2-40B4-BE49-F238E27FC236}">
                  <a16:creationId xmlns:a16="http://schemas.microsoft.com/office/drawing/2014/main" id="{7FEA7481-1E5A-464D-8DBE-0548A73C8F09}"/>
                </a:ext>
              </a:extLst>
            </p:cNvPr>
            <p:cNvSpPr/>
            <p:nvPr/>
          </p:nvSpPr>
          <p:spPr>
            <a:xfrm>
              <a:off x="4338320" y="2194887"/>
              <a:ext cx="1330960" cy="3139435"/>
            </a:xfrm>
            <a:prstGeom prst="leftBrace">
              <a:avLst>
                <a:gd name="adj1" fmla="val 58969"/>
                <a:gd name="adj2" fmla="val 50000"/>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endParaRPr>
            </a:p>
          </p:txBody>
        </p:sp>
      </p:grpSp>
      <p:sp>
        <p:nvSpPr>
          <p:cNvPr id="28" name="Oval 27">
            <a:extLst>
              <a:ext uri="{FF2B5EF4-FFF2-40B4-BE49-F238E27FC236}">
                <a16:creationId xmlns:a16="http://schemas.microsoft.com/office/drawing/2014/main" id="{F55571BB-5D37-4673-BFBC-703F2C7C1CFC}"/>
              </a:ext>
            </a:extLst>
          </p:cNvPr>
          <p:cNvSpPr/>
          <p:nvPr/>
        </p:nvSpPr>
        <p:spPr>
          <a:xfrm>
            <a:off x="1634038" y="3283975"/>
            <a:ext cx="274320" cy="274320"/>
          </a:xfrm>
          <a:prstGeom prst="ellipse">
            <a:avLst/>
          </a:prstGeom>
          <a:ln w="762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
        <p:nvSpPr>
          <p:cNvPr id="29" name="Oval 28">
            <a:extLst>
              <a:ext uri="{FF2B5EF4-FFF2-40B4-BE49-F238E27FC236}">
                <a16:creationId xmlns:a16="http://schemas.microsoft.com/office/drawing/2014/main" id="{01E4F2F7-3388-4E7D-B33E-B7DD5C5D5149}"/>
              </a:ext>
            </a:extLst>
          </p:cNvPr>
          <p:cNvSpPr/>
          <p:nvPr/>
        </p:nvSpPr>
        <p:spPr>
          <a:xfrm>
            <a:off x="3509840" y="3289350"/>
            <a:ext cx="274320" cy="274320"/>
          </a:xfrm>
          <a:prstGeom prst="ellipse">
            <a:avLst/>
          </a:prstGeom>
          <a:ln w="76200"/>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
        <p:nvSpPr>
          <p:cNvPr id="30" name="TextBox 29">
            <a:extLst>
              <a:ext uri="{FF2B5EF4-FFF2-40B4-BE49-F238E27FC236}">
                <a16:creationId xmlns:a16="http://schemas.microsoft.com/office/drawing/2014/main" id="{AA0952A9-B574-4FC1-BE94-71E2FDCE02EE}"/>
              </a:ext>
            </a:extLst>
          </p:cNvPr>
          <p:cNvSpPr txBox="1"/>
          <p:nvPr/>
        </p:nvSpPr>
        <p:spPr>
          <a:xfrm>
            <a:off x="853208" y="3721969"/>
            <a:ext cx="1878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5A5">
                    <a:lumMod val="50000"/>
                  </a:srgbClr>
                </a:solidFill>
                <a:effectLst/>
                <a:uLnTx/>
                <a:uFillTx/>
                <a:latin typeface="Segoe UI Light" panose="020B0502040204020203" pitchFamily="34" charset="0"/>
                <a:ea typeface="+mn-ea"/>
                <a:cs typeface="+mn-cs"/>
              </a:rPr>
              <a:t>Grad/Med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T32, R25, F30 (med)</a:t>
            </a:r>
          </a:p>
        </p:txBody>
      </p:sp>
      <p:sp>
        <p:nvSpPr>
          <p:cNvPr id="31" name="TextBox 30">
            <a:extLst>
              <a:ext uri="{FF2B5EF4-FFF2-40B4-BE49-F238E27FC236}">
                <a16:creationId xmlns:a16="http://schemas.microsoft.com/office/drawing/2014/main" id="{82305F33-8593-4A01-BF14-BB630CA45BC6}"/>
              </a:ext>
            </a:extLst>
          </p:cNvPr>
          <p:cNvSpPr txBox="1"/>
          <p:nvPr/>
        </p:nvSpPr>
        <p:spPr>
          <a:xfrm>
            <a:off x="2690318" y="3719479"/>
            <a:ext cx="1878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5A5">
                    <a:lumMod val="50000"/>
                  </a:srgbClr>
                </a:solidFill>
                <a:effectLst/>
                <a:uLnTx/>
                <a:uFillTx/>
                <a:latin typeface="Segoe UI Light" panose="020B0502040204020203" pitchFamily="34" charset="0"/>
                <a:ea typeface="+mn-ea"/>
                <a:cs typeface="+mn-cs"/>
              </a:rPr>
              <a:t>Postdoctoral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T32, R25</a:t>
            </a:r>
          </a:p>
        </p:txBody>
      </p:sp>
      <p:sp>
        <p:nvSpPr>
          <p:cNvPr id="32" name="Oval 31">
            <a:extLst>
              <a:ext uri="{FF2B5EF4-FFF2-40B4-BE49-F238E27FC236}">
                <a16:creationId xmlns:a16="http://schemas.microsoft.com/office/drawing/2014/main" id="{AEBF0808-BE79-455E-8654-943D6773CE47}"/>
              </a:ext>
            </a:extLst>
          </p:cNvPr>
          <p:cNvSpPr/>
          <p:nvPr/>
        </p:nvSpPr>
        <p:spPr>
          <a:xfrm>
            <a:off x="6686811" y="1872225"/>
            <a:ext cx="274320" cy="274320"/>
          </a:xfrm>
          <a:prstGeom prst="ellipse">
            <a:avLst/>
          </a:prstGeom>
          <a:solidFill>
            <a:schemeClr val="accent5"/>
          </a:solidFill>
          <a:ln w="76200">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
        <p:nvSpPr>
          <p:cNvPr id="33" name="Oval 32">
            <a:extLst>
              <a:ext uri="{FF2B5EF4-FFF2-40B4-BE49-F238E27FC236}">
                <a16:creationId xmlns:a16="http://schemas.microsoft.com/office/drawing/2014/main" id="{914B5253-EA2A-4133-9747-72F7690D42C9}"/>
              </a:ext>
            </a:extLst>
          </p:cNvPr>
          <p:cNvSpPr/>
          <p:nvPr/>
        </p:nvSpPr>
        <p:spPr>
          <a:xfrm>
            <a:off x="9470278" y="4653925"/>
            <a:ext cx="389380" cy="389380"/>
          </a:xfrm>
          <a:prstGeom prst="ellipse">
            <a:avLst/>
          </a:prstGeom>
          <a:solidFill>
            <a:schemeClr val="accent6"/>
          </a:solidFill>
          <a:ln w="7620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
        <p:nvSpPr>
          <p:cNvPr id="34" name="Oval 33">
            <a:extLst>
              <a:ext uri="{FF2B5EF4-FFF2-40B4-BE49-F238E27FC236}">
                <a16:creationId xmlns:a16="http://schemas.microsoft.com/office/drawing/2014/main" id="{78B6E135-9055-4A8D-842D-19427D2C68CF}"/>
              </a:ext>
            </a:extLst>
          </p:cNvPr>
          <p:cNvSpPr/>
          <p:nvPr/>
        </p:nvSpPr>
        <p:spPr>
          <a:xfrm>
            <a:off x="9641405" y="1872225"/>
            <a:ext cx="274320" cy="274320"/>
          </a:xfrm>
          <a:prstGeom prst="ellipse">
            <a:avLst/>
          </a:prstGeom>
          <a:solidFill>
            <a:schemeClr val="accent5"/>
          </a:solidFill>
          <a:ln w="76200">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endParaRPr>
          </a:p>
        </p:txBody>
      </p:sp>
      <p:sp>
        <p:nvSpPr>
          <p:cNvPr id="35" name="TextBox 34">
            <a:extLst>
              <a:ext uri="{FF2B5EF4-FFF2-40B4-BE49-F238E27FC236}">
                <a16:creationId xmlns:a16="http://schemas.microsoft.com/office/drawing/2014/main" id="{16AC9D81-8854-4021-B95C-19B67818961D}"/>
              </a:ext>
            </a:extLst>
          </p:cNvPr>
          <p:cNvSpPr txBox="1"/>
          <p:nvPr/>
        </p:nvSpPr>
        <p:spPr>
          <a:xfrm>
            <a:off x="5884793" y="2289678"/>
            <a:ext cx="1878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Segoe UI Light" panose="020B0502040204020203" pitchFamily="34" charset="0"/>
                <a:ea typeface="+mn-ea"/>
                <a:cs typeface="+mn-cs"/>
              </a:rPr>
              <a:t>Junior 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F32, K01, K25, K22</a:t>
            </a:r>
          </a:p>
        </p:txBody>
      </p:sp>
      <p:sp>
        <p:nvSpPr>
          <p:cNvPr id="36" name="TextBox 35">
            <a:extLst>
              <a:ext uri="{FF2B5EF4-FFF2-40B4-BE49-F238E27FC236}">
                <a16:creationId xmlns:a16="http://schemas.microsoft.com/office/drawing/2014/main" id="{84F094EF-4922-47DD-9ADF-14C9F92F168A}"/>
              </a:ext>
            </a:extLst>
          </p:cNvPr>
          <p:cNvSpPr txBox="1"/>
          <p:nvPr/>
        </p:nvSpPr>
        <p:spPr>
          <a:xfrm>
            <a:off x="8839387" y="2289678"/>
            <a:ext cx="18783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Segoe UI Light" panose="020B0502040204020203" pitchFamily="34" charset="0"/>
                <a:ea typeface="+mn-ea"/>
                <a:cs typeface="+mn-cs"/>
              </a:rPr>
              <a:t>Tenured 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R01, K24</a:t>
            </a:r>
          </a:p>
        </p:txBody>
      </p:sp>
      <p:sp>
        <p:nvSpPr>
          <p:cNvPr id="37" name="Arrow: Right 36">
            <a:extLst>
              <a:ext uri="{FF2B5EF4-FFF2-40B4-BE49-F238E27FC236}">
                <a16:creationId xmlns:a16="http://schemas.microsoft.com/office/drawing/2014/main" id="{A0E5C2E2-56D9-444A-99BF-B70DE77F3A6B}"/>
              </a:ext>
            </a:extLst>
          </p:cNvPr>
          <p:cNvSpPr/>
          <p:nvPr/>
        </p:nvSpPr>
        <p:spPr>
          <a:xfrm>
            <a:off x="7763148" y="2298573"/>
            <a:ext cx="1147617" cy="545103"/>
          </a:xfrm>
          <a:prstGeom prst="rightArrow">
            <a:avLst>
              <a:gd name="adj1" fmla="val 68037"/>
              <a:gd name="adj2" fmla="val 50000"/>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rPr>
              <a:t>K99/R00</a:t>
            </a:r>
          </a:p>
        </p:txBody>
      </p:sp>
      <p:sp>
        <p:nvSpPr>
          <p:cNvPr id="38" name="TextBox 37">
            <a:extLst>
              <a:ext uri="{FF2B5EF4-FFF2-40B4-BE49-F238E27FC236}">
                <a16:creationId xmlns:a16="http://schemas.microsoft.com/office/drawing/2014/main" id="{856B8814-78B7-4E46-87BA-15665AABBD86}"/>
              </a:ext>
            </a:extLst>
          </p:cNvPr>
          <p:cNvSpPr txBox="1"/>
          <p:nvPr/>
        </p:nvSpPr>
        <p:spPr>
          <a:xfrm>
            <a:off x="8725790" y="5158294"/>
            <a:ext cx="187835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7C00">
                    <a:lumMod val="50000"/>
                  </a:srgbClr>
                </a:solidFill>
                <a:effectLst/>
                <a:uLnTx/>
                <a:uFillTx/>
                <a:latin typeface="Segoe UI Light" panose="020B0502040204020203" pitchFamily="34" charset="0"/>
                <a:ea typeface="+mn-ea"/>
                <a:cs typeface="+mn-cs"/>
              </a:rPr>
              <a:t>Entrepreneur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R41/R42, R43/R44</a:t>
            </a:r>
          </a:p>
        </p:txBody>
      </p:sp>
      <p:sp>
        <p:nvSpPr>
          <p:cNvPr id="39" name="Arrow: Right 38">
            <a:extLst>
              <a:ext uri="{FF2B5EF4-FFF2-40B4-BE49-F238E27FC236}">
                <a16:creationId xmlns:a16="http://schemas.microsoft.com/office/drawing/2014/main" id="{54F15966-EF3B-40CD-9C0B-A979483910C5}"/>
              </a:ext>
            </a:extLst>
          </p:cNvPr>
          <p:cNvSpPr/>
          <p:nvPr/>
        </p:nvSpPr>
        <p:spPr>
          <a:xfrm>
            <a:off x="5761648" y="5087574"/>
            <a:ext cx="2991802" cy="686273"/>
          </a:xfrm>
          <a:prstGeom prst="rightArrow">
            <a:avLst>
              <a:gd name="adj1" fmla="val 68037"/>
              <a:gd name="adj2" fmla="val 50000"/>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mn-cs"/>
              </a:rPr>
              <a:t>Small Biz Transition Grant</a:t>
            </a:r>
          </a:p>
        </p:txBody>
      </p:sp>
      <p:sp>
        <p:nvSpPr>
          <p:cNvPr id="40" name="TextBox 39">
            <a:extLst>
              <a:ext uri="{FF2B5EF4-FFF2-40B4-BE49-F238E27FC236}">
                <a16:creationId xmlns:a16="http://schemas.microsoft.com/office/drawing/2014/main" id="{7352BDD6-9E0F-49E5-93B6-DB7A8B63E400}"/>
              </a:ext>
            </a:extLst>
          </p:cNvPr>
          <p:cNvSpPr txBox="1"/>
          <p:nvPr/>
        </p:nvSpPr>
        <p:spPr>
          <a:xfrm>
            <a:off x="4510280" y="2301985"/>
            <a:ext cx="1221425"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Segoe UI Light" panose="020B0502040204020203" pitchFamily="34" charset="0"/>
                <a:ea typeface="+mn-ea"/>
                <a:cs typeface="+mn-cs"/>
              </a:rPr>
              <a:t>Academic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Segoe UI Light" panose="020B0502040204020203" pitchFamily="34" charset="0"/>
                <a:ea typeface="+mn-ea"/>
                <a:cs typeface="+mn-cs"/>
              </a:rPr>
              <a:t>Investigator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Segoe UI Light" panose="020B0502040204020203" pitchFamily="34" charset="0"/>
                <a:ea typeface="+mn-ea"/>
                <a:cs typeface="+mn-cs"/>
              </a:rPr>
              <a:t>Path</a:t>
            </a:r>
          </a:p>
        </p:txBody>
      </p:sp>
      <p:sp>
        <p:nvSpPr>
          <p:cNvPr id="41" name="TextBox 40">
            <a:extLst>
              <a:ext uri="{FF2B5EF4-FFF2-40B4-BE49-F238E27FC236}">
                <a16:creationId xmlns:a16="http://schemas.microsoft.com/office/drawing/2014/main" id="{79587D35-EA11-4AAB-B273-CE803CEC4F04}"/>
              </a:ext>
            </a:extLst>
          </p:cNvPr>
          <p:cNvSpPr txBox="1"/>
          <p:nvPr/>
        </p:nvSpPr>
        <p:spPr>
          <a:xfrm>
            <a:off x="4482643" y="3846420"/>
            <a:ext cx="13017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7C00">
                    <a:lumMod val="50000"/>
                  </a:srgbClr>
                </a:solidFill>
                <a:effectLst/>
                <a:uLnTx/>
                <a:uFillTx/>
                <a:latin typeface="Segoe UI Light" panose="020B0502040204020203" pitchFamily="34" charset="0"/>
                <a:ea typeface="+mn-ea"/>
                <a:cs typeface="+mn-cs"/>
              </a:rPr>
              <a:t>Entrepreneur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7C00">
                    <a:lumMod val="50000"/>
                  </a:srgbClr>
                </a:solidFill>
                <a:effectLst/>
                <a:uLnTx/>
                <a:uFillTx/>
                <a:latin typeface="Segoe UI Light" panose="020B0502040204020203" pitchFamily="34" charset="0"/>
                <a:ea typeface="+mn-ea"/>
                <a:cs typeface="+mn-cs"/>
              </a:rPr>
              <a:t>Path</a:t>
            </a:r>
          </a:p>
        </p:txBody>
      </p:sp>
      <p:sp>
        <p:nvSpPr>
          <p:cNvPr id="42" name="TextBox 41">
            <a:extLst>
              <a:ext uri="{FF2B5EF4-FFF2-40B4-BE49-F238E27FC236}">
                <a16:creationId xmlns:a16="http://schemas.microsoft.com/office/drawing/2014/main" id="{4FD7E778-8D22-4FD2-BE48-F93098997175}"/>
              </a:ext>
            </a:extLst>
          </p:cNvPr>
          <p:cNvSpPr txBox="1"/>
          <p:nvPr/>
        </p:nvSpPr>
        <p:spPr>
          <a:xfrm>
            <a:off x="913900" y="1904261"/>
            <a:ext cx="3134375" cy="1015663"/>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An Entrepreneurial Training Grant Modeled After </a:t>
            </a:r>
            <a:br>
              <a:rPr kumimoji="0" lang="en-US" sz="20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mn-cs"/>
              </a:rPr>
              <a:t>the K99/R00</a:t>
            </a:r>
          </a:p>
        </p:txBody>
      </p:sp>
      <p:sp>
        <p:nvSpPr>
          <p:cNvPr id="43" name="Title 1">
            <a:extLst>
              <a:ext uri="{FF2B5EF4-FFF2-40B4-BE49-F238E27FC236}">
                <a16:creationId xmlns:a16="http://schemas.microsoft.com/office/drawing/2014/main" id="{B4513797-F5CD-47E2-B3C0-BBE352B9A691}"/>
              </a:ext>
            </a:extLst>
          </p:cNvPr>
          <p:cNvSpPr>
            <a:spLocks noGrp="1"/>
          </p:cNvSpPr>
          <p:nvPr>
            <p:ph type="title"/>
          </p:nvPr>
        </p:nvSpPr>
        <p:spPr>
          <a:xfrm>
            <a:off x="709126" y="436934"/>
            <a:ext cx="11482873" cy="912403"/>
          </a:xfrm>
        </p:spPr>
        <p:txBody>
          <a:bodyPr>
            <a:normAutofit fontScale="90000"/>
          </a:bodyPr>
          <a:lstStyle/>
          <a:p>
            <a:r>
              <a:rPr lang="en-US" sz="3600" b="1" dirty="0">
                <a:latin typeface="Segoe UI" panose="020B0502040204020203" pitchFamily="34" charset="0"/>
                <a:cs typeface="Segoe UI" panose="020B0502040204020203" pitchFamily="34" charset="0"/>
              </a:rPr>
              <a:t>Small Business Transition Grant For Early Career Scientists</a:t>
            </a:r>
          </a:p>
        </p:txBody>
      </p:sp>
      <p:sp>
        <p:nvSpPr>
          <p:cNvPr id="3" name="TextBox 2">
            <a:extLst>
              <a:ext uri="{FF2B5EF4-FFF2-40B4-BE49-F238E27FC236}">
                <a16:creationId xmlns:a16="http://schemas.microsoft.com/office/drawing/2014/main" id="{D9EFF26F-B16C-41F2-6AEA-D90B426179CE}"/>
              </a:ext>
            </a:extLst>
          </p:cNvPr>
          <p:cNvSpPr txBox="1"/>
          <p:nvPr/>
        </p:nvSpPr>
        <p:spPr>
          <a:xfrm>
            <a:off x="709126" y="92661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RFA-CA-23-035</a:t>
            </a:r>
          </a:p>
        </p:txBody>
      </p:sp>
    </p:spTree>
    <p:extLst>
      <p:ext uri="{BB962C8B-B14F-4D97-AF65-F5344CB8AC3E}">
        <p14:creationId xmlns:p14="http://schemas.microsoft.com/office/powerpoint/2010/main" val="31998771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E4ADFA-F075-4F99-A195-31F46790EF97}"/>
              </a:ext>
            </a:extLst>
          </p:cNvPr>
          <p:cNvSpPr/>
          <p:nvPr/>
        </p:nvSpPr>
        <p:spPr>
          <a:xfrm>
            <a:off x="706401" y="2543615"/>
            <a:ext cx="3982720" cy="3002596"/>
          </a:xfrm>
          <a:prstGeom prst="rect">
            <a:avLst/>
          </a:prstGeom>
          <a:solidFill>
            <a:schemeClr val="accent6">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7" name="Title 1">
            <a:extLst>
              <a:ext uri="{FF2B5EF4-FFF2-40B4-BE49-F238E27FC236}">
                <a16:creationId xmlns:a16="http://schemas.microsoft.com/office/drawing/2014/main" id="{EFD7B3E9-0BB4-4342-9E66-89F2BA34641B}"/>
              </a:ext>
            </a:extLst>
          </p:cNvPr>
          <p:cNvSpPr>
            <a:spLocks noGrp="1"/>
          </p:cNvSpPr>
          <p:nvPr>
            <p:ph type="title"/>
          </p:nvPr>
        </p:nvSpPr>
        <p:spPr>
          <a:xfrm>
            <a:off x="706401" y="122653"/>
            <a:ext cx="10770402" cy="1209948"/>
          </a:xfrm>
        </p:spPr>
        <p:txBody>
          <a:bodyPr>
            <a:noAutofit/>
          </a:bodyPr>
          <a:lstStyle/>
          <a:p>
            <a:r>
              <a:rPr lang="en-US" sz="3600" b="1" dirty="0">
                <a:latin typeface="Segoe UI" panose="020B0502040204020203" pitchFamily="34" charset="0"/>
                <a:cs typeface="Segoe UI" panose="020B0502040204020203" pitchFamily="34" charset="0"/>
              </a:rPr>
              <a:t>SMALL BUSINESS TRANSITION GRANT (SBTG): </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TRANSITIONING TO ENTREPRENEURSHIP </a:t>
            </a:r>
          </a:p>
        </p:txBody>
      </p:sp>
      <p:sp>
        <p:nvSpPr>
          <p:cNvPr id="19" name="TextBox 18">
            <a:extLst>
              <a:ext uri="{FF2B5EF4-FFF2-40B4-BE49-F238E27FC236}">
                <a16:creationId xmlns:a16="http://schemas.microsoft.com/office/drawing/2014/main" id="{52FE3DE7-D3AF-46CA-8BB1-BC38646AC3BB}"/>
              </a:ext>
            </a:extLst>
          </p:cNvPr>
          <p:cNvSpPr txBox="1"/>
          <p:nvPr/>
        </p:nvSpPr>
        <p:spPr>
          <a:xfrm>
            <a:off x="805080" y="2708586"/>
            <a:ext cx="3860800" cy="286232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TRAINING</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SBC PI: Postdoc</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Mentoring plan required</a:t>
            </a:r>
          </a:p>
          <a:p>
            <a:pPr marL="630238"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Technical Mentor</a:t>
            </a:r>
          </a:p>
          <a:p>
            <a:pPr marL="630238"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Business mentor</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TECHNICAL</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PI preps technology to move to SBC</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C00000"/>
                </a:solidFill>
                <a:effectLst/>
                <a:uLnTx/>
                <a:uFillTx/>
                <a:latin typeface="Segoe UI Light" panose="020B0502040204020203" pitchFamily="34" charset="0"/>
                <a:ea typeface="+mn-ea"/>
                <a:cs typeface="+mn-cs"/>
              </a:rPr>
              <a:t>I-Corps at NIH required</a:t>
            </a:r>
          </a:p>
        </p:txBody>
      </p:sp>
      <p:sp>
        <p:nvSpPr>
          <p:cNvPr id="12" name="Rectangle 11">
            <a:extLst>
              <a:ext uri="{FF2B5EF4-FFF2-40B4-BE49-F238E27FC236}">
                <a16:creationId xmlns:a16="http://schemas.microsoft.com/office/drawing/2014/main" id="{935573EB-7CCD-4A23-9865-F162E10E6F0C}"/>
              </a:ext>
            </a:extLst>
          </p:cNvPr>
          <p:cNvSpPr/>
          <p:nvPr/>
        </p:nvSpPr>
        <p:spPr>
          <a:xfrm>
            <a:off x="4836568" y="2543613"/>
            <a:ext cx="2358225" cy="3002596"/>
          </a:xfrm>
          <a:prstGeom prst="rect">
            <a:avLst/>
          </a:prstGeom>
          <a:solidFill>
            <a:schemeClr val="accent1">
              <a:lumMod val="40000"/>
              <a:lumOff val="6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 name="TextBox 3">
            <a:extLst>
              <a:ext uri="{FF2B5EF4-FFF2-40B4-BE49-F238E27FC236}">
                <a16:creationId xmlns:a16="http://schemas.microsoft.com/office/drawing/2014/main" id="{1249869B-580A-4154-8725-1C3AFAC1B880}"/>
              </a:ext>
            </a:extLst>
          </p:cNvPr>
          <p:cNvSpPr txBox="1"/>
          <p:nvPr/>
        </p:nvSpPr>
        <p:spPr>
          <a:xfrm>
            <a:off x="4934102" y="2708586"/>
            <a:ext cx="228710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PERSONNEL</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PI moves to SBC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TECH UPDATE</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R</a:t>
            </a: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&amp;D Milestones</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Commercialization plan</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IP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27" name="Arrow: Pentagon 26">
            <a:extLst>
              <a:ext uri="{FF2B5EF4-FFF2-40B4-BE49-F238E27FC236}">
                <a16:creationId xmlns:a16="http://schemas.microsoft.com/office/drawing/2014/main" id="{1626FDAC-10AE-4586-B56B-1E88C1527FA3}"/>
              </a:ext>
            </a:extLst>
          </p:cNvPr>
          <p:cNvSpPr/>
          <p:nvPr/>
        </p:nvSpPr>
        <p:spPr>
          <a:xfrm>
            <a:off x="706402" y="1838220"/>
            <a:ext cx="4351866" cy="705394"/>
          </a:xfrm>
          <a:prstGeom prst="homePlate">
            <a:avLst/>
          </a:prstGeom>
          <a:solidFill>
            <a:srgbClr val="ED7D3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rPr>
              <a:t>Phase I STTR</a:t>
            </a:r>
          </a:p>
        </p:txBody>
      </p:sp>
      <p:sp>
        <p:nvSpPr>
          <p:cNvPr id="13" name="Rectangle 12">
            <a:extLst>
              <a:ext uri="{FF2B5EF4-FFF2-40B4-BE49-F238E27FC236}">
                <a16:creationId xmlns:a16="http://schemas.microsoft.com/office/drawing/2014/main" id="{E1A1BE96-817D-41BB-9A8D-6DB9051DD857}"/>
              </a:ext>
            </a:extLst>
          </p:cNvPr>
          <p:cNvSpPr/>
          <p:nvPr/>
        </p:nvSpPr>
        <p:spPr>
          <a:xfrm>
            <a:off x="7293469" y="2543613"/>
            <a:ext cx="4104622" cy="3002596"/>
          </a:xfrm>
          <a:prstGeom prst="rect">
            <a:avLst/>
          </a:prstGeom>
          <a:solidFill>
            <a:schemeClr val="tx2">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28" name="Arrow: Chevron 27">
            <a:extLst>
              <a:ext uri="{FF2B5EF4-FFF2-40B4-BE49-F238E27FC236}">
                <a16:creationId xmlns:a16="http://schemas.microsoft.com/office/drawing/2014/main" id="{DCF7A8FB-2EA1-4090-B285-7F73487B73CD}"/>
              </a:ext>
            </a:extLst>
          </p:cNvPr>
          <p:cNvSpPr/>
          <p:nvPr/>
        </p:nvSpPr>
        <p:spPr>
          <a:xfrm>
            <a:off x="7293470" y="1838220"/>
            <a:ext cx="4487330" cy="705394"/>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rPr>
              <a:t>Phase II SBIR</a:t>
            </a:r>
          </a:p>
        </p:txBody>
      </p:sp>
      <p:sp>
        <p:nvSpPr>
          <p:cNvPr id="10" name="Arrow: Chevron 9">
            <a:extLst>
              <a:ext uri="{FF2B5EF4-FFF2-40B4-BE49-F238E27FC236}">
                <a16:creationId xmlns:a16="http://schemas.microsoft.com/office/drawing/2014/main" id="{0AA87156-C223-4649-B1DD-5AE31EE6AB02}"/>
              </a:ext>
            </a:extLst>
          </p:cNvPr>
          <p:cNvSpPr/>
          <p:nvPr/>
        </p:nvSpPr>
        <p:spPr>
          <a:xfrm>
            <a:off x="4812182" y="1838220"/>
            <a:ext cx="2725126" cy="705394"/>
          </a:xfrm>
          <a:prstGeom prst="chevron">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rPr>
              <a:t>Transition</a:t>
            </a:r>
          </a:p>
        </p:txBody>
      </p:sp>
      <p:sp>
        <p:nvSpPr>
          <p:cNvPr id="24" name="TextBox 23">
            <a:extLst>
              <a:ext uri="{FF2B5EF4-FFF2-40B4-BE49-F238E27FC236}">
                <a16:creationId xmlns:a16="http://schemas.microsoft.com/office/drawing/2014/main" id="{384F711D-A12C-40E2-9DEF-947DB47C8527}"/>
              </a:ext>
            </a:extLst>
          </p:cNvPr>
          <p:cNvSpPr txBox="1"/>
          <p:nvPr/>
        </p:nvSpPr>
        <p:spPr>
          <a:xfrm>
            <a:off x="7413124" y="2683888"/>
            <a:ext cx="3984966" cy="286232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TRAINING</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Same PI (non-transferrable)</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Mentoring Continues</a:t>
            </a:r>
          </a:p>
          <a:p>
            <a:pPr marL="630238"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Contact type and frequency in mentoring plan</a:t>
            </a:r>
          </a:p>
          <a:p>
            <a:pPr marL="630238"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TECHNICAL</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Most research conducted at SBC site</a:t>
            </a:r>
          </a:p>
          <a:p>
            <a:pPr marL="284163"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Small pivots allowed</a:t>
            </a:r>
          </a:p>
          <a:p>
            <a:pPr marL="630238"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Segoe UI Light" panose="020B0502040204020203" pitchFamily="34" charset="0"/>
                <a:ea typeface="+mn-ea"/>
                <a:cs typeface="+mn-cs"/>
              </a:rPr>
              <a:t>No major scope changes</a:t>
            </a:r>
          </a:p>
        </p:txBody>
      </p:sp>
      <p:sp>
        <p:nvSpPr>
          <p:cNvPr id="16" name="Arrow: Pentagon 24">
            <a:extLst>
              <a:ext uri="{FF2B5EF4-FFF2-40B4-BE49-F238E27FC236}">
                <a16:creationId xmlns:a16="http://schemas.microsoft.com/office/drawing/2014/main" id="{DD995EB2-D019-41CB-8ACF-124C3D0E98A1}"/>
              </a:ext>
            </a:extLst>
          </p:cNvPr>
          <p:cNvSpPr/>
          <p:nvPr/>
        </p:nvSpPr>
        <p:spPr>
          <a:xfrm>
            <a:off x="3896809" y="1426164"/>
            <a:ext cx="4340013" cy="341919"/>
          </a:xfrm>
          <a:prstGeom prst="homePlate">
            <a:avLst/>
          </a:prstGeom>
          <a:gradFill>
            <a:gsLst>
              <a:gs pos="6000">
                <a:srgbClr val="ED7D31"/>
              </a:gs>
              <a:gs pos="40000">
                <a:schemeClr val="bg1">
                  <a:lumMod val="75000"/>
                </a:schemeClr>
              </a:gs>
              <a:gs pos="100000">
                <a:srgbClr val="4472C4">
                  <a:lumMod val="100000"/>
                </a:srgbClr>
              </a:gs>
            </a:gsLst>
            <a:lin ang="0" scaled="1"/>
          </a:gradFill>
          <a:ln w="25400"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Segoe UI Light" panose="020B0502040204020203" pitchFamily="34" charset="0"/>
                <a:ea typeface="+mn-ea"/>
                <a:cs typeface="Segoe UI" panose="020B0502040204020203" pitchFamily="34" charset="0"/>
              </a:rPr>
              <a:t>FAST-TRACK</a:t>
            </a:r>
          </a:p>
        </p:txBody>
      </p:sp>
      <p:sp>
        <p:nvSpPr>
          <p:cNvPr id="14" name="TextBox 13">
            <a:extLst>
              <a:ext uri="{FF2B5EF4-FFF2-40B4-BE49-F238E27FC236}">
                <a16:creationId xmlns:a16="http://schemas.microsoft.com/office/drawing/2014/main" id="{9286F7D5-4987-4416-9E4E-977B25489B4B}"/>
              </a:ext>
            </a:extLst>
          </p:cNvPr>
          <p:cNvSpPr txBox="1"/>
          <p:nvPr/>
        </p:nvSpPr>
        <p:spPr>
          <a:xfrm>
            <a:off x="585439" y="5740998"/>
            <a:ext cx="10964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hlinkClick r:id="rId3"/>
              </a:rPr>
              <a:t>Click here for more information about SBTG</a:t>
            </a: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15" name="TextBox 14">
            <a:extLst>
              <a:ext uri="{FF2B5EF4-FFF2-40B4-BE49-F238E27FC236}">
                <a16:creationId xmlns:a16="http://schemas.microsoft.com/office/drawing/2014/main" id="{346155E9-C494-4374-975A-4A1B88E5A580}"/>
              </a:ext>
            </a:extLst>
          </p:cNvPr>
          <p:cNvSpPr txBox="1"/>
          <p:nvPr/>
        </p:nvSpPr>
        <p:spPr>
          <a:xfrm>
            <a:off x="585439" y="615708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Next Receipt Date: </a:t>
            </a: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MS PGothic" panose="020B0600070205080204" pitchFamily="34" charset="-128"/>
                <a:cs typeface="+mn-cs"/>
              </a:rPr>
              <a:t>August 21,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7946311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4F83-88BF-414F-B984-EF7C08798A0E}"/>
              </a:ext>
            </a:extLst>
          </p:cNvPr>
          <p:cNvSpPr>
            <a:spLocks noGrp="1"/>
          </p:cNvSpPr>
          <p:nvPr>
            <p:ph type="title"/>
          </p:nvPr>
        </p:nvSpPr>
        <p:spPr/>
        <p:txBody>
          <a:bodyPr>
            <a:normAutofit fontScale="90000"/>
          </a:bodyPr>
          <a:lstStyle/>
          <a:p>
            <a:r>
              <a:rPr lang="en-US" sz="3600" b="1" dirty="0">
                <a:latin typeface="Segoe UI" panose="020B0502040204020203" pitchFamily="34" charset="0"/>
                <a:cs typeface="Segoe UI" panose="020B0502040204020203" pitchFamily="34" charset="0"/>
              </a:rPr>
              <a:t>CONCEPT AWARD</a:t>
            </a:r>
            <a:endParaRPr lang="en-US" b="1" dirty="0">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645BA0DD-B153-46FD-AC77-128FAEDB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0AD1B0-384D-1E40-8504-5B10EF06743F}" type="slidenum">
              <a:rPr kumimoji="0" lang="en-US" sz="1200" b="0" i="0" u="none" strike="noStrike" kern="1200" cap="none" spc="0" normalizeH="0" baseline="0" noProof="0" smtClean="0">
                <a:ln>
                  <a:noFill/>
                </a:ln>
                <a:solidFill>
                  <a:prstClr val="black">
                    <a:tint val="75000"/>
                  </a:prstClr>
                </a:solidFill>
                <a:effectLst/>
                <a:uLnTx/>
                <a:uFillTx/>
                <a:latin typeface="Segoe UI Ligh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r>
              <a:rPr kumimoji="0" lang="en-US" sz="1200" b="0" i="0" u="none" strike="noStrike" kern="1200" cap="none" spc="0" normalizeH="0" baseline="0" noProof="0">
                <a:ln>
                  <a:noFill/>
                </a:ln>
                <a:solidFill>
                  <a:prstClr val="black">
                    <a:tint val="75000"/>
                  </a:prstClr>
                </a:solidFill>
                <a:effectLst/>
                <a:uLnTx/>
                <a:uFillTx/>
                <a:latin typeface="Segoe UI Light" panose="020B0502040204020203" pitchFamily="34" charset="0"/>
                <a:ea typeface="+mn-ea"/>
                <a:cs typeface="+mn-cs"/>
              </a:rPr>
              <a:t>.</a:t>
            </a:r>
            <a:endParaRPr kumimoji="0" lang="en-US" sz="1200" b="0" i="0" u="none" strike="noStrike" kern="1200" cap="none" spc="0" normalizeH="0" baseline="0" noProof="0" dirty="0">
              <a:ln>
                <a:noFill/>
              </a:ln>
              <a:solidFill>
                <a:prstClr val="black">
                  <a:tint val="75000"/>
                </a:prstClr>
              </a:solidFill>
              <a:effectLst/>
              <a:uLnTx/>
              <a:uFillTx/>
              <a:latin typeface="Segoe UI Light" panose="020B0502040204020203" pitchFamily="34" charset="0"/>
              <a:ea typeface="+mn-ea"/>
              <a:cs typeface="+mn-cs"/>
            </a:endParaRPr>
          </a:p>
        </p:txBody>
      </p:sp>
      <p:sp>
        <p:nvSpPr>
          <p:cNvPr id="8" name="TextBox 7">
            <a:extLst>
              <a:ext uri="{FF2B5EF4-FFF2-40B4-BE49-F238E27FC236}">
                <a16:creationId xmlns:a16="http://schemas.microsoft.com/office/drawing/2014/main" id="{4F29B32D-501C-4E33-88EC-9182B4372953}"/>
              </a:ext>
            </a:extLst>
          </p:cNvPr>
          <p:cNvSpPr txBox="1"/>
          <p:nvPr/>
        </p:nvSpPr>
        <p:spPr>
          <a:xfrm>
            <a:off x="4590135" y="1905525"/>
            <a:ext cx="7719646" cy="280076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Phase I SBIR  Contract Funding ($300K)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Focus is on innovation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Disruptive technologies to address rare and pediatric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Short applications (~20 pages vs. 50)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Special review criteria with focus on 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Fund experiments to de-risk early-stage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panose="020B0502040204020203" pitchFamily="34" charset="0"/>
              </a:rPr>
              <a:t>Make awards rapidly (within six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panose="020B0502040204020203" pitchFamily="34" charset="0"/>
              </a:rPr>
              <a:t>Awardees are expected to enroll in the NIH I-Corps Program</a:t>
            </a:r>
          </a:p>
        </p:txBody>
      </p:sp>
      <p:sp>
        <p:nvSpPr>
          <p:cNvPr id="9" name="Content Placeholder 1">
            <a:extLst>
              <a:ext uri="{FF2B5EF4-FFF2-40B4-BE49-F238E27FC236}">
                <a16:creationId xmlns:a16="http://schemas.microsoft.com/office/drawing/2014/main" id="{6242ACCE-5EAE-41A2-A6A0-30A241A7EA6E}"/>
              </a:ext>
            </a:extLst>
          </p:cNvPr>
          <p:cNvSpPr txBox="1">
            <a:spLocks/>
          </p:cNvSpPr>
          <p:nvPr/>
        </p:nvSpPr>
        <p:spPr>
          <a:xfrm>
            <a:off x="8449958" y="116858"/>
            <a:ext cx="3564674" cy="1499841"/>
          </a:xfrm>
          <a:prstGeom prst="rect">
            <a:avLst/>
          </a:prstGeom>
          <a:ln>
            <a:solidFill>
              <a:schemeClr val="tx1"/>
            </a:solidFill>
          </a:ln>
        </p:spPr>
        <p:txBody>
          <a:bodyPr vert="horz" lIns="0" tIns="0" rIns="0" bIns="0" rtlCol="0">
            <a:normAutofit/>
          </a:bodyPr>
          <a:lstStyle>
            <a:lvl1pPr marL="228600" indent="-228600" algn="l" defTabSz="914400" rtl="0" eaLnBrk="1" latinLnBrk="0" hangingPunct="1">
              <a:lnSpc>
                <a:spcPct val="100000"/>
              </a:lnSpc>
              <a:spcBef>
                <a:spcPts val="1000"/>
              </a:spcBef>
              <a:buClr>
                <a:srgbClr val="FF5F00"/>
              </a:buClr>
              <a:buFont typeface="Arial" panose="020B0604020202020204" pitchFamily="34" charset="0"/>
              <a:buChar char="•"/>
              <a:defRPr sz="1600" kern="1200">
                <a:solidFill>
                  <a:schemeClr val="tx1"/>
                </a:solidFill>
                <a:latin typeface="+mn-lt"/>
                <a:ea typeface="+mn-ea"/>
                <a:cs typeface="+mn-cs"/>
              </a:defRPr>
            </a:lvl1pPr>
            <a:lvl2pPr marL="502920" indent="-228600" algn="l" defTabSz="914400" rtl="0" eaLnBrk="1" latinLnBrk="0" hangingPunct="1">
              <a:lnSpc>
                <a:spcPct val="100000"/>
              </a:lnSpc>
              <a:spcBef>
                <a:spcPts val="500"/>
              </a:spcBef>
              <a:buClr>
                <a:srgbClr val="606060"/>
              </a:buClr>
              <a:buFont typeface="System Font Regular"/>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FF5F00"/>
              </a:buClr>
              <a:buSzTx/>
              <a:buFont typeface="Arial" panose="020B0604020202020204" pitchFamily="34" charset="0"/>
              <a:buNone/>
              <a:tabLst/>
              <a:defRPr/>
            </a:pPr>
            <a:endParaRPr kumimoji="0" lang="en-US" sz="6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ctr" defTabSz="914400" rtl="0" eaLnBrk="1" fontAlgn="auto" latinLnBrk="0" hangingPunct="1">
              <a:lnSpc>
                <a:spcPct val="100000"/>
              </a:lnSpc>
              <a:spcBef>
                <a:spcPts val="1000"/>
              </a:spcBef>
              <a:spcAft>
                <a:spcPts val="0"/>
              </a:spcAft>
              <a:buClr>
                <a:srgbClr val="FF5F00"/>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DUE DATES</a:t>
            </a:r>
          </a:p>
          <a:p>
            <a:pPr marL="0" marR="0" lvl="0" indent="0" algn="ctr" defTabSz="914400" rtl="0" eaLnBrk="1" fontAlgn="auto" latinLnBrk="0" hangingPunct="1">
              <a:lnSpc>
                <a:spcPct val="100000"/>
              </a:lnSpc>
              <a:spcBef>
                <a:spcPts val="1000"/>
              </a:spcBef>
              <a:spcAft>
                <a:spcPts val="0"/>
              </a:spcAft>
              <a:buClr>
                <a:srgbClr val="FF5F00"/>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White Paper– </a:t>
            </a:r>
            <a:r>
              <a:rPr kumimoji="0" lang="en-US" sz="1800" b="1" i="0" u="none" strike="noStrike" kern="1200" cap="none" spc="0" normalizeH="0" baseline="0" noProof="0" dirty="0">
                <a:ln>
                  <a:noFill/>
                </a:ln>
                <a:solidFill>
                  <a:srgbClr val="FF0000"/>
                </a:solidFill>
                <a:effectLst/>
                <a:uLnTx/>
                <a:uFillTx/>
                <a:latin typeface="Segoe UI Light" panose="020B0502040204020203" pitchFamily="34" charset="0"/>
                <a:ea typeface="+mn-ea"/>
                <a:cs typeface="+mn-cs"/>
              </a:rPr>
              <a:t>May 2, 2022</a:t>
            </a:r>
          </a:p>
          <a:p>
            <a:pPr marL="0" marR="0" lvl="0" indent="0" algn="ctr" defTabSz="914400" rtl="0" eaLnBrk="1" fontAlgn="auto" latinLnBrk="0" hangingPunct="1">
              <a:lnSpc>
                <a:spcPct val="100000"/>
              </a:lnSpc>
              <a:spcBef>
                <a:spcPts val="1000"/>
              </a:spcBef>
              <a:spcAft>
                <a:spcPts val="0"/>
              </a:spcAft>
              <a:buClr>
                <a:srgbClr val="FF5F00"/>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Full Proposals – </a:t>
            </a:r>
            <a:r>
              <a:rPr kumimoji="0" lang="en-US" sz="1800" b="1" i="0" u="none" strike="noStrike" kern="1200" cap="none" spc="0" normalizeH="0" baseline="0" noProof="0" dirty="0">
                <a:ln>
                  <a:noFill/>
                </a:ln>
                <a:solidFill>
                  <a:srgbClr val="FF0000"/>
                </a:solidFill>
                <a:effectLst/>
                <a:uLnTx/>
                <a:uFillTx/>
                <a:latin typeface="Segoe UI Light" panose="020B0502040204020203" pitchFamily="34" charset="0"/>
                <a:ea typeface="+mn-ea"/>
                <a:cs typeface="+mn-cs"/>
              </a:rPr>
              <a:t>August 22, 2022</a:t>
            </a:r>
          </a:p>
          <a:p>
            <a:pPr marL="0" marR="0" lvl="0" indent="0" algn="l" defTabSz="914400" rtl="0" eaLnBrk="1" fontAlgn="auto" latinLnBrk="0" hangingPunct="1">
              <a:lnSpc>
                <a:spcPct val="100000"/>
              </a:lnSpc>
              <a:spcBef>
                <a:spcPts val="1000"/>
              </a:spcBef>
              <a:spcAft>
                <a:spcPts val="0"/>
              </a:spcAft>
              <a:buClr>
                <a:srgbClr val="FF5F00"/>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l" defTabSz="914400" rtl="0" eaLnBrk="1" fontAlgn="auto" latinLnBrk="0" hangingPunct="1">
              <a:lnSpc>
                <a:spcPct val="100000"/>
              </a:lnSpc>
              <a:spcBef>
                <a:spcPts val="1000"/>
              </a:spcBef>
              <a:spcAft>
                <a:spcPts val="0"/>
              </a:spcAft>
              <a:buClr>
                <a:srgbClr val="FF5F00"/>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
                <a:srgbClr val="FF5F0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pic>
        <p:nvPicPr>
          <p:cNvPr id="10" name="Content Placeholder 5">
            <a:extLst>
              <a:ext uri="{FF2B5EF4-FFF2-40B4-BE49-F238E27FC236}">
                <a16:creationId xmlns:a16="http://schemas.microsoft.com/office/drawing/2014/main" id="{878C2EC4-8F20-43D3-8DDE-184C524BD750}"/>
              </a:ext>
            </a:extLst>
          </p:cNvPr>
          <p:cNvPicPr>
            <a:picLocks noChangeAspect="1"/>
          </p:cNvPicPr>
          <p:nvPr/>
        </p:nvPicPr>
        <p:blipFill rotWithShape="1">
          <a:blip r:embed="rId3"/>
          <a:srcRect l="19962" t="31259" r="23383" b="11203"/>
          <a:stretch/>
        </p:blipFill>
        <p:spPr>
          <a:xfrm>
            <a:off x="177368" y="2086599"/>
            <a:ext cx="4185878" cy="2265602"/>
          </a:xfrm>
          <a:prstGeom prst="rect">
            <a:avLst/>
          </a:prstGeom>
        </p:spPr>
      </p:pic>
      <p:sp>
        <p:nvSpPr>
          <p:cNvPr id="11" name="TextBox 10">
            <a:extLst>
              <a:ext uri="{FF2B5EF4-FFF2-40B4-BE49-F238E27FC236}">
                <a16:creationId xmlns:a16="http://schemas.microsoft.com/office/drawing/2014/main" id="{96AEB798-3226-4ED3-9B35-A10302DCB1D4}"/>
              </a:ext>
            </a:extLst>
          </p:cNvPr>
          <p:cNvSpPr txBox="1"/>
          <p:nvPr/>
        </p:nvSpPr>
        <p:spPr>
          <a:xfrm>
            <a:off x="177368" y="5675734"/>
            <a:ext cx="5634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Solicitation now open: </a:t>
            </a: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hlinkClick r:id="rId4"/>
              </a:rPr>
              <a:t>75N91022R00006</a:t>
            </a: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  </a:t>
            </a:r>
          </a:p>
        </p:txBody>
      </p:sp>
    </p:spTree>
    <p:extLst>
      <p:ext uri="{BB962C8B-B14F-4D97-AF65-F5344CB8AC3E}">
        <p14:creationId xmlns:p14="http://schemas.microsoft.com/office/powerpoint/2010/main" val="21899626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FCDA-5624-47CF-86B9-AF546C78EE74}"/>
              </a:ext>
            </a:extLst>
          </p:cNvPr>
          <p:cNvSpPr>
            <a:spLocks noGrp="1"/>
          </p:cNvSpPr>
          <p:nvPr>
            <p:ph type="title"/>
          </p:nvPr>
        </p:nvSpPr>
        <p:spPr>
          <a:xfrm>
            <a:off x="709127" y="542402"/>
            <a:ext cx="10770402" cy="404650"/>
          </a:xfrm>
        </p:spPr>
        <p:txBody>
          <a:bodyPr>
            <a:noAutofit/>
          </a:bodyPr>
          <a:lstStyle/>
          <a:p>
            <a:r>
              <a:rPr lang="en-US" sz="3600" b="1" dirty="0">
                <a:latin typeface="Segoe UI" panose="020B0502040204020203" pitchFamily="34" charset="0"/>
                <a:cs typeface="Segoe UI" panose="020B0502040204020203" pitchFamily="34" charset="0"/>
              </a:rPr>
              <a:t>CONTRACT TOPICS</a:t>
            </a:r>
          </a:p>
        </p:txBody>
      </p:sp>
      <p:sp>
        <p:nvSpPr>
          <p:cNvPr id="19" name="TextBox 18">
            <a:extLst>
              <a:ext uri="{FF2B5EF4-FFF2-40B4-BE49-F238E27FC236}">
                <a16:creationId xmlns:a16="http://schemas.microsoft.com/office/drawing/2014/main" id="{C4287519-C0F5-ABD5-E940-64F58B80FAB8}"/>
              </a:ext>
            </a:extLst>
          </p:cNvPr>
          <p:cNvSpPr txBox="1"/>
          <p:nvPr/>
        </p:nvSpPr>
        <p:spPr>
          <a:xfrm>
            <a:off x="709127" y="1502455"/>
            <a:ext cx="11338852"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The FY24 SBIR Contract Solicitation topics are now available. See below for the 11 topics that will be included in this year's solicitation.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Ultra-Fast Dose Rate (FLASH) Radiation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Technologies for Detecting Tumor-Derived Cell Clusters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Rapid and Affordable Point-of-Care HPV Diagnostics for Cervical Cancer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Translation of Novel Cancer-Specific Imaging Agents and Techniques to Mediate Successful Image-Guided Cancer Interventions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Microbiome-Based Tests for Cancer Research, Diagnosis, Prognosis, and/or Patient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Organ-on-Chip for Preclinical and Translational Radiobiological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Point-of-Care Detection of Prostate Specific Antigen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Cancer Prevention and Treatment Clinical Trials Tools for Recruitment and Retention of Diverse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Cloud-Based Multimodal Data Analysis Software for the Cancer Research Data Commons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Evaluation Datasets as Medical Device Development Tools for Testing Cancer Technologies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Automated Software for Point-of-Care Testing to Identify Cancer-Associated Malnutrition</a:t>
            </a:r>
          </a:p>
        </p:txBody>
      </p:sp>
    </p:spTree>
    <p:extLst>
      <p:ext uri="{BB962C8B-B14F-4D97-AF65-F5344CB8AC3E}">
        <p14:creationId xmlns:p14="http://schemas.microsoft.com/office/powerpoint/2010/main" val="20043233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FCDA-5624-47CF-86B9-AF546C78EE74}"/>
              </a:ext>
            </a:extLst>
          </p:cNvPr>
          <p:cNvSpPr>
            <a:spLocks noGrp="1"/>
          </p:cNvSpPr>
          <p:nvPr>
            <p:ph type="title"/>
          </p:nvPr>
        </p:nvSpPr>
        <p:spPr>
          <a:xfrm>
            <a:off x="709127" y="542402"/>
            <a:ext cx="10770402" cy="404650"/>
          </a:xfrm>
        </p:spPr>
        <p:txBody>
          <a:bodyPr>
            <a:noAutofit/>
          </a:bodyPr>
          <a:lstStyle/>
          <a:p>
            <a:r>
              <a:rPr lang="en-US" sz="3600" b="1" dirty="0">
                <a:latin typeface="Segoe UI" panose="020B0502040204020203" pitchFamily="34" charset="0"/>
                <a:cs typeface="Segoe UI" panose="020B0502040204020203" pitchFamily="34" charset="0"/>
              </a:rPr>
              <a:t>PHASE IIB BRIDGE AWARD</a:t>
            </a:r>
          </a:p>
        </p:txBody>
      </p:sp>
      <p:sp>
        <p:nvSpPr>
          <p:cNvPr id="3" name="Text Placeholder 2">
            <a:extLst>
              <a:ext uri="{FF2B5EF4-FFF2-40B4-BE49-F238E27FC236}">
                <a16:creationId xmlns:a16="http://schemas.microsoft.com/office/drawing/2014/main" id="{120B57C1-3F8A-45B1-B2AF-7126DC9F1B6D}"/>
              </a:ext>
            </a:extLst>
          </p:cNvPr>
          <p:cNvSpPr>
            <a:spLocks noGrp="1"/>
          </p:cNvSpPr>
          <p:nvPr>
            <p:ph type="body" sz="quarter" idx="13"/>
          </p:nvPr>
        </p:nvSpPr>
        <p:spPr>
          <a:xfrm>
            <a:off x="709613" y="3288509"/>
            <a:ext cx="10769600" cy="3167534"/>
          </a:xfrm>
        </p:spPr>
        <p:txBody>
          <a:bodyPr>
            <a:normAutofit/>
          </a:bodyPr>
          <a:lstStyle/>
          <a:p>
            <a:pPr marL="517525" lvl="1" indent="-292100" defTabSz="978694">
              <a:lnSpc>
                <a:spcPct val="110000"/>
              </a:lnSpc>
              <a:spcBef>
                <a:spcPct val="0"/>
              </a:spcBef>
              <a:spcAft>
                <a:spcPts val="375"/>
              </a:spcAft>
              <a:buClr>
                <a:srgbClr val="000000"/>
              </a:buClr>
              <a:buFontTx/>
              <a:buChar char="•"/>
              <a:tabLst>
                <a:tab pos="771525" algn="l"/>
              </a:tabLst>
            </a:pPr>
            <a:r>
              <a:rPr lang="en-US" altLang="en-US" sz="1800" dirty="0">
                <a:solidFill>
                  <a:srgbClr val="FF0000"/>
                </a:solidFill>
                <a:ea typeface="MS PGothic" panose="020B0600070205080204" pitchFamily="34" charset="-128"/>
              </a:rPr>
              <a:t>Provides up to $4M in additional funding over 2-3 years</a:t>
            </a:r>
            <a:endParaRPr lang="en-US" altLang="en-US" sz="1800" b="1" dirty="0">
              <a:solidFill>
                <a:srgbClr val="FF0000"/>
              </a:solidFill>
              <a:ea typeface="MS PGothic" panose="020B0600070205080204" pitchFamily="34" charset="-128"/>
            </a:endParaRPr>
          </a:p>
          <a:p>
            <a:pPr marL="517525" lvl="1" indent="-292100" defTabSz="978694">
              <a:lnSpc>
                <a:spcPct val="110000"/>
              </a:lnSpc>
              <a:spcBef>
                <a:spcPct val="0"/>
              </a:spcBef>
              <a:spcAft>
                <a:spcPts val="375"/>
              </a:spcAft>
              <a:buClr>
                <a:srgbClr val="000000"/>
              </a:buClr>
              <a:buFontTx/>
              <a:buChar char="•"/>
              <a:tabLst>
                <a:tab pos="771525" algn="l"/>
              </a:tabLst>
            </a:pPr>
            <a:r>
              <a:rPr lang="en-US" altLang="en-US" sz="1800" dirty="0">
                <a:solidFill>
                  <a:srgbClr val="000000"/>
                </a:solidFill>
                <a:ea typeface="MS PGothic" panose="020B0600070205080204" pitchFamily="34" charset="-128"/>
              </a:rPr>
              <a:t>Technology validation and clinical translation</a:t>
            </a:r>
          </a:p>
          <a:p>
            <a:pPr marL="517525" lvl="1" indent="-292100" defTabSz="978694">
              <a:lnSpc>
                <a:spcPct val="110000"/>
              </a:lnSpc>
              <a:spcBef>
                <a:spcPct val="0"/>
              </a:spcBef>
              <a:spcAft>
                <a:spcPts val="375"/>
              </a:spcAft>
              <a:buClr>
                <a:srgbClr val="000000"/>
              </a:buClr>
              <a:buFontTx/>
              <a:buChar char="•"/>
              <a:tabLst>
                <a:tab pos="771525" algn="l"/>
              </a:tabLst>
            </a:pPr>
            <a:r>
              <a:rPr lang="en-US" altLang="en-US" sz="1800" dirty="0">
                <a:solidFill>
                  <a:srgbClr val="000000"/>
                </a:solidFill>
                <a:ea typeface="MS PGothic" panose="020B0600070205080204" pitchFamily="34" charset="-128"/>
              </a:rPr>
              <a:t>Open to Phase II awardees from </a:t>
            </a:r>
            <a:r>
              <a:rPr lang="en-US" altLang="en-US" sz="1800" i="1" dirty="0">
                <a:solidFill>
                  <a:srgbClr val="000000"/>
                </a:solidFill>
                <a:ea typeface="MS PGothic" panose="020B0600070205080204" pitchFamily="34" charset="-128"/>
              </a:rPr>
              <a:t>any Federal agency</a:t>
            </a:r>
            <a:r>
              <a:rPr lang="en-US" altLang="en-US" sz="1800" dirty="0">
                <a:solidFill>
                  <a:srgbClr val="000000"/>
                </a:solidFill>
                <a:ea typeface="MS PGothic" panose="020B0600070205080204" pitchFamily="34" charset="-128"/>
              </a:rPr>
              <a:t> with projects relevant to NCI mission  </a:t>
            </a:r>
          </a:p>
          <a:p>
            <a:pPr marL="517525" lvl="1" indent="-292100" defTabSz="978694">
              <a:lnSpc>
                <a:spcPct val="110000"/>
              </a:lnSpc>
              <a:spcBef>
                <a:spcPct val="0"/>
              </a:spcBef>
              <a:spcAft>
                <a:spcPts val="375"/>
              </a:spcAft>
              <a:buClr>
                <a:srgbClr val="000000"/>
              </a:buClr>
              <a:buFontTx/>
              <a:buChar char="•"/>
              <a:tabLst>
                <a:tab pos="771525" algn="l"/>
              </a:tabLst>
            </a:pPr>
            <a:r>
              <a:rPr lang="en-US" altLang="en-US" sz="1800" dirty="0">
                <a:solidFill>
                  <a:srgbClr val="000000"/>
                </a:solidFill>
                <a:ea typeface="MS PGothic" panose="020B0600070205080204" pitchFamily="34" charset="-128"/>
              </a:rPr>
              <a:t>Accelerates commercialization by incentivizing partnerships with third-party investors &amp; strategic partners </a:t>
            </a:r>
            <a:r>
              <a:rPr lang="en-US" altLang="en-US" sz="1800" i="1" u="sng" dirty="0">
                <a:solidFill>
                  <a:srgbClr val="000000"/>
                </a:solidFill>
                <a:ea typeface="MS PGothic" panose="020B0600070205080204" pitchFamily="34" charset="-128"/>
              </a:rPr>
              <a:t>earlier in the development process</a:t>
            </a:r>
            <a:endParaRPr lang="en-US" altLang="en-US" sz="1800" dirty="0">
              <a:solidFill>
                <a:srgbClr val="000000"/>
              </a:solidFill>
              <a:ea typeface="MS PGothic" panose="020B0600070205080204" pitchFamily="34" charset="-128"/>
            </a:endParaRPr>
          </a:p>
          <a:p>
            <a:pPr marL="517525" lvl="1" indent="-292100" defTabSz="978694">
              <a:lnSpc>
                <a:spcPct val="110000"/>
              </a:lnSpc>
              <a:spcBef>
                <a:spcPct val="0"/>
              </a:spcBef>
              <a:spcAft>
                <a:spcPts val="375"/>
              </a:spcAft>
              <a:buClr>
                <a:srgbClr val="000000"/>
              </a:buClr>
              <a:buFontTx/>
              <a:buChar char="•"/>
              <a:tabLst>
                <a:tab pos="771525" algn="l"/>
              </a:tabLst>
            </a:pPr>
            <a:r>
              <a:rPr lang="en-US" altLang="en-US" sz="1800" dirty="0">
                <a:solidFill>
                  <a:srgbClr val="000000"/>
                </a:solidFill>
                <a:ea typeface="MS PGothic" panose="020B0600070205080204" pitchFamily="34" charset="-128"/>
              </a:rPr>
              <a:t>Competitive preference and funding priority to applicants that can raise substantial third-party funds (i.e., ≥ 1:1 match)</a:t>
            </a:r>
          </a:p>
          <a:p>
            <a:pPr marL="517525" lvl="1" indent="-292100" defTabSz="978694">
              <a:lnSpc>
                <a:spcPct val="110000"/>
              </a:lnSpc>
              <a:spcBef>
                <a:spcPct val="0"/>
              </a:spcBef>
              <a:spcAft>
                <a:spcPts val="375"/>
              </a:spcAft>
              <a:buClr>
                <a:srgbClr val="000000"/>
              </a:buClr>
              <a:buFontTx/>
              <a:buChar char="•"/>
              <a:tabLst>
                <a:tab pos="771525" algn="l"/>
              </a:tabLst>
            </a:pPr>
            <a:r>
              <a:rPr lang="en-US" altLang="en-US" sz="1800" b="1" dirty="0">
                <a:solidFill>
                  <a:srgbClr val="FF0000"/>
                </a:solidFill>
                <a:latin typeface="Segoe UI" panose="020B0502040204020203" pitchFamily="34" charset="0"/>
                <a:ea typeface="MS PGothic" panose="020B0600070205080204" pitchFamily="34" charset="-128"/>
                <a:cs typeface="Segoe UI" panose="020B0502040204020203" pitchFamily="34" charset="0"/>
              </a:rPr>
              <a:t>Next Receipt Date August 22, 2023</a:t>
            </a:r>
          </a:p>
          <a:p>
            <a:pPr marL="517525" lvl="1" indent="-292100" defTabSz="978694">
              <a:lnSpc>
                <a:spcPct val="110000"/>
              </a:lnSpc>
              <a:spcBef>
                <a:spcPct val="0"/>
              </a:spcBef>
              <a:spcAft>
                <a:spcPts val="375"/>
              </a:spcAft>
              <a:buClr>
                <a:srgbClr val="000000"/>
              </a:buClr>
              <a:buFontTx/>
              <a:buChar char="•"/>
              <a:tabLst>
                <a:tab pos="771525" algn="l"/>
              </a:tabLst>
            </a:pPr>
            <a:endParaRPr lang="en-US" altLang="en-US" sz="1800" dirty="0">
              <a:solidFill>
                <a:srgbClr val="000000"/>
              </a:solidFill>
              <a:ea typeface="MS PGothic" panose="020B0600070205080204" pitchFamily="34" charset="-128"/>
            </a:endParaRPr>
          </a:p>
        </p:txBody>
      </p:sp>
      <p:sp>
        <p:nvSpPr>
          <p:cNvPr id="4" name="Rectangle 3">
            <a:extLst>
              <a:ext uri="{FF2B5EF4-FFF2-40B4-BE49-F238E27FC236}">
                <a16:creationId xmlns:a16="http://schemas.microsoft.com/office/drawing/2014/main" id="{8228B7B0-76C5-4DD8-BE30-C33AE81F4027}"/>
              </a:ext>
            </a:extLst>
          </p:cNvPr>
          <p:cNvSpPr/>
          <p:nvPr/>
        </p:nvSpPr>
        <p:spPr>
          <a:xfrm>
            <a:off x="939454" y="1794598"/>
            <a:ext cx="2815746" cy="341364"/>
          </a:xfrm>
          <a:prstGeom prst="rect">
            <a:avLst/>
          </a:prstGeom>
          <a:solidFill>
            <a:srgbClr val="E9E9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rPr>
              <a:t>DIRECT TO PHASE II</a:t>
            </a:r>
            <a:endParaRPr kumimoji="0" lang="en-US" sz="2000" b="0" i="0" u="none" strike="noStrike" kern="1200" cap="none" spc="20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Times New Roman (Body CS)"/>
            </a:endParaRPr>
          </a:p>
        </p:txBody>
      </p:sp>
      <p:sp>
        <p:nvSpPr>
          <p:cNvPr id="5" name="Rectangle 11">
            <a:extLst>
              <a:ext uri="{FF2B5EF4-FFF2-40B4-BE49-F238E27FC236}">
                <a16:creationId xmlns:a16="http://schemas.microsoft.com/office/drawing/2014/main" id="{D9BC5F0C-DA62-4B18-BD2C-1B178CC4CA20}"/>
              </a:ext>
            </a:extLst>
          </p:cNvPr>
          <p:cNvSpPr>
            <a:spLocks noChangeArrowheads="1"/>
          </p:cNvSpPr>
          <p:nvPr/>
        </p:nvSpPr>
        <p:spPr bwMode="auto">
          <a:xfrm>
            <a:off x="939454" y="2373614"/>
            <a:ext cx="1392752" cy="436308"/>
          </a:xfrm>
          <a:prstGeom prst="rect">
            <a:avLst/>
          </a:prstGeom>
          <a:solidFill>
            <a:srgbClr val="E9E9E9"/>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PHASE I</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6" name="Rectangle 15">
            <a:extLst>
              <a:ext uri="{FF2B5EF4-FFF2-40B4-BE49-F238E27FC236}">
                <a16:creationId xmlns:a16="http://schemas.microsoft.com/office/drawing/2014/main" id="{C86E3011-BDD9-47A1-A5F0-B4452F8F0D9B}"/>
              </a:ext>
            </a:extLst>
          </p:cNvPr>
          <p:cNvSpPr>
            <a:spLocks noChangeArrowheads="1"/>
          </p:cNvSpPr>
          <p:nvPr/>
        </p:nvSpPr>
        <p:spPr bwMode="auto">
          <a:xfrm>
            <a:off x="2362447" y="2387057"/>
            <a:ext cx="1392752" cy="436308"/>
          </a:xfrm>
          <a:prstGeom prst="rect">
            <a:avLst/>
          </a:prstGeom>
          <a:solidFill>
            <a:srgbClr val="E9E9E9"/>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PHASE II</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7" name="Rectangle 16">
            <a:extLst>
              <a:ext uri="{FF2B5EF4-FFF2-40B4-BE49-F238E27FC236}">
                <a16:creationId xmlns:a16="http://schemas.microsoft.com/office/drawing/2014/main" id="{E52929E4-65C7-4260-86EB-F770186B19BE}"/>
              </a:ext>
            </a:extLst>
          </p:cNvPr>
          <p:cNvSpPr>
            <a:spLocks noChangeArrowheads="1"/>
          </p:cNvSpPr>
          <p:nvPr/>
        </p:nvSpPr>
        <p:spPr bwMode="auto">
          <a:xfrm>
            <a:off x="8608199" y="2114340"/>
            <a:ext cx="3177401" cy="436946"/>
          </a:xfrm>
          <a:prstGeom prst="rect">
            <a:avLst/>
          </a:prstGeom>
          <a:solidFill>
            <a:srgbClr val="E9E9E9"/>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COMMERCIALIZATION</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8" name="Rectangle 18">
            <a:extLst>
              <a:ext uri="{FF2B5EF4-FFF2-40B4-BE49-F238E27FC236}">
                <a16:creationId xmlns:a16="http://schemas.microsoft.com/office/drawing/2014/main" id="{64932F18-BAA5-43A9-9DD3-9EE58041F7CF}"/>
              </a:ext>
            </a:extLst>
          </p:cNvPr>
          <p:cNvSpPr>
            <a:spLocks noChangeArrowheads="1"/>
          </p:cNvSpPr>
          <p:nvPr/>
        </p:nvSpPr>
        <p:spPr bwMode="auto">
          <a:xfrm>
            <a:off x="4113479" y="1780460"/>
            <a:ext cx="4136441" cy="1042905"/>
          </a:xfrm>
          <a:prstGeom prst="rect">
            <a:avLst/>
          </a:prstGeom>
          <a:solidFill>
            <a:srgbClr val="FF5F00"/>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t>NCI SBIR PHASE IIB </a:t>
            </a:r>
            <a:br>
              <a:rPr kumimoji="0" lang="en-US" altLang="en-US" sz="24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br>
            <a:r>
              <a:rPr kumimoji="0" lang="en-US" altLang="en-US" sz="24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t>BRIDGE AWARD</a:t>
            </a:r>
            <a:endParaRPr kumimoji="0" lang="en-US" altLang="en-US" sz="1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t>CROSSING THE VALLEY OF DEATH</a:t>
            </a:r>
            <a:endParaRPr kumimoji="0" lang="en-US" altLang="en-US" sz="36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pic>
        <p:nvPicPr>
          <p:cNvPr id="9" name="Picture 22">
            <a:extLst>
              <a:ext uri="{FF2B5EF4-FFF2-40B4-BE49-F238E27FC236}">
                <a16:creationId xmlns:a16="http://schemas.microsoft.com/office/drawing/2014/main" id="{39B3823C-7153-4B5A-89FD-8906CBE6C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1703" y="1841249"/>
            <a:ext cx="205273" cy="273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a:extLst>
              <a:ext uri="{FF2B5EF4-FFF2-40B4-BE49-F238E27FC236}">
                <a16:creationId xmlns:a16="http://schemas.microsoft.com/office/drawing/2014/main" id="{7795D504-F748-4052-AB8E-BBDCF299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1702" y="2457604"/>
            <a:ext cx="205274" cy="273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5">
            <a:extLst>
              <a:ext uri="{FF2B5EF4-FFF2-40B4-BE49-F238E27FC236}">
                <a16:creationId xmlns:a16="http://schemas.microsoft.com/office/drawing/2014/main" id="{888947B1-937B-4A01-9081-3E306B52C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003" y="2165366"/>
            <a:ext cx="205274" cy="27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4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896B-0782-4084-829C-74CEE8445DF7}"/>
              </a:ext>
            </a:extLst>
          </p:cNvPr>
          <p:cNvSpPr>
            <a:spLocks noGrp="1"/>
          </p:cNvSpPr>
          <p:nvPr>
            <p:ph type="title"/>
          </p:nvPr>
        </p:nvSpPr>
        <p:spPr/>
        <p:txBody>
          <a:bodyPr/>
          <a:lstStyle/>
          <a:p>
            <a:pPr algn="ctr"/>
            <a:r>
              <a:rPr lang="en-US" dirty="0"/>
              <a:t>Commercialization Plan Pointers </a:t>
            </a:r>
          </a:p>
        </p:txBody>
      </p:sp>
      <p:sp>
        <p:nvSpPr>
          <p:cNvPr id="3" name="Subtitle 2">
            <a:extLst>
              <a:ext uri="{FF2B5EF4-FFF2-40B4-BE49-F238E27FC236}">
                <a16:creationId xmlns:a16="http://schemas.microsoft.com/office/drawing/2014/main" id="{29B52F88-B667-4E5B-B156-60C03F77F4E6}"/>
              </a:ext>
            </a:extLst>
          </p:cNvPr>
          <p:cNvSpPr>
            <a:spLocks noGrp="1"/>
          </p:cNvSpPr>
          <p:nvPr>
            <p:ph type="subTitle" idx="1"/>
          </p:nvPr>
        </p:nvSpPr>
        <p:spPr>
          <a:xfrm>
            <a:off x="597648" y="2295532"/>
            <a:ext cx="3301753" cy="743200"/>
          </a:xfrm>
        </p:spPr>
        <p:txBody>
          <a:bodyPr/>
          <a:lstStyle/>
          <a:p>
            <a:pPr marL="535504" indent="-380990" algn="l">
              <a:buFont typeface="Arial" panose="020B0604020202020204" pitchFamily="34" charset="0"/>
              <a:buChar char="•"/>
            </a:pPr>
            <a:r>
              <a:rPr lang="en-US" dirty="0"/>
              <a:t>Commercial and societal benefits</a:t>
            </a:r>
          </a:p>
          <a:p>
            <a:pPr marL="535504" indent="-380990" algn="l">
              <a:buFont typeface="Arial" panose="020B0604020202020204" pitchFamily="34" charset="0"/>
              <a:buChar char="•"/>
            </a:pPr>
            <a:r>
              <a:rPr lang="en-US" dirty="0"/>
              <a:t>Competitive advantage over existing technology </a:t>
            </a:r>
          </a:p>
        </p:txBody>
      </p:sp>
      <p:sp>
        <p:nvSpPr>
          <p:cNvPr id="4" name="Title 3">
            <a:extLst>
              <a:ext uri="{FF2B5EF4-FFF2-40B4-BE49-F238E27FC236}">
                <a16:creationId xmlns:a16="http://schemas.microsoft.com/office/drawing/2014/main" id="{6AC7A229-7E5D-478C-98D5-207BFA2FFC99}"/>
              </a:ext>
            </a:extLst>
          </p:cNvPr>
          <p:cNvSpPr>
            <a:spLocks noGrp="1"/>
          </p:cNvSpPr>
          <p:nvPr>
            <p:ph type="title" idx="2"/>
          </p:nvPr>
        </p:nvSpPr>
        <p:spPr>
          <a:xfrm>
            <a:off x="952384" y="1804656"/>
            <a:ext cx="2870800" cy="494800"/>
          </a:xfrm>
        </p:spPr>
        <p:txBody>
          <a:bodyPr/>
          <a:lstStyle/>
          <a:p>
            <a:r>
              <a:rPr lang="en-US" dirty="0"/>
              <a:t>Value of the </a:t>
            </a:r>
            <a:r>
              <a:rPr lang="en-US" sz="2133" dirty="0"/>
              <a:t>Project</a:t>
            </a:r>
            <a:r>
              <a:rPr lang="en-US" dirty="0"/>
              <a:t> </a:t>
            </a:r>
          </a:p>
        </p:txBody>
      </p:sp>
      <p:sp>
        <p:nvSpPr>
          <p:cNvPr id="5" name="Subtitle 4">
            <a:extLst>
              <a:ext uri="{FF2B5EF4-FFF2-40B4-BE49-F238E27FC236}">
                <a16:creationId xmlns:a16="http://schemas.microsoft.com/office/drawing/2014/main" id="{DFE7E215-CA52-4011-AECA-905E92F4DD3B}"/>
              </a:ext>
            </a:extLst>
          </p:cNvPr>
          <p:cNvSpPr>
            <a:spLocks noGrp="1"/>
          </p:cNvSpPr>
          <p:nvPr>
            <p:ph type="subTitle" idx="3"/>
          </p:nvPr>
        </p:nvSpPr>
        <p:spPr>
          <a:xfrm>
            <a:off x="8292603" y="2295532"/>
            <a:ext cx="2870800" cy="743200"/>
          </a:xfrm>
        </p:spPr>
        <p:txBody>
          <a:bodyPr/>
          <a:lstStyle/>
          <a:p>
            <a:pPr algn="l">
              <a:buFont typeface="Arial" panose="020B0604020202020204" pitchFamily="34" charset="0"/>
              <a:buChar char="•"/>
            </a:pPr>
            <a:r>
              <a:rPr lang="en-US" dirty="0"/>
              <a:t>Know your market and market needs</a:t>
            </a:r>
          </a:p>
          <a:p>
            <a:pPr algn="l">
              <a:buFont typeface="Arial" panose="020B0604020202020204" pitchFamily="34" charset="0"/>
              <a:buChar char="•"/>
            </a:pPr>
            <a:r>
              <a:rPr lang="en-US" dirty="0"/>
              <a:t>Identify main customer bases</a:t>
            </a:r>
          </a:p>
          <a:p>
            <a:pPr algn="l">
              <a:buFont typeface="Arial" panose="020B0604020202020204" pitchFamily="34" charset="0"/>
              <a:buChar char="•"/>
            </a:pPr>
            <a:r>
              <a:rPr lang="en-US" dirty="0"/>
              <a:t>Know your competition</a:t>
            </a:r>
          </a:p>
          <a:p>
            <a:endParaRPr lang="en-US" dirty="0"/>
          </a:p>
        </p:txBody>
      </p:sp>
      <p:sp>
        <p:nvSpPr>
          <p:cNvPr id="6" name="Title 5">
            <a:extLst>
              <a:ext uri="{FF2B5EF4-FFF2-40B4-BE49-F238E27FC236}">
                <a16:creationId xmlns:a16="http://schemas.microsoft.com/office/drawing/2014/main" id="{D85C1B69-5889-48E1-BA32-45FE5E7D1915}"/>
              </a:ext>
            </a:extLst>
          </p:cNvPr>
          <p:cNvSpPr>
            <a:spLocks noGrp="1"/>
          </p:cNvSpPr>
          <p:nvPr>
            <p:ph type="title" idx="4"/>
          </p:nvPr>
        </p:nvSpPr>
        <p:spPr>
          <a:xfrm>
            <a:off x="7709647" y="1804656"/>
            <a:ext cx="4243295" cy="494800"/>
          </a:xfrm>
        </p:spPr>
        <p:txBody>
          <a:bodyPr/>
          <a:lstStyle/>
          <a:p>
            <a:r>
              <a:rPr lang="en-US" sz="2133" dirty="0"/>
              <a:t>Market, Customer &amp; Competition </a:t>
            </a:r>
          </a:p>
        </p:txBody>
      </p:sp>
      <p:sp>
        <p:nvSpPr>
          <p:cNvPr id="7" name="Subtitle 6">
            <a:extLst>
              <a:ext uri="{FF2B5EF4-FFF2-40B4-BE49-F238E27FC236}">
                <a16:creationId xmlns:a16="http://schemas.microsoft.com/office/drawing/2014/main" id="{1207FA3A-32DA-4E8A-AB5B-F9208ECBDE46}"/>
              </a:ext>
            </a:extLst>
          </p:cNvPr>
          <p:cNvSpPr>
            <a:spLocks noGrp="1"/>
          </p:cNvSpPr>
          <p:nvPr>
            <p:ph type="subTitle" idx="5"/>
          </p:nvPr>
        </p:nvSpPr>
        <p:spPr>
          <a:xfrm>
            <a:off x="4087062" y="2261669"/>
            <a:ext cx="3824941" cy="743200"/>
          </a:xfrm>
        </p:spPr>
        <p:txBody>
          <a:bodyPr/>
          <a:lstStyle/>
          <a:p>
            <a:pPr algn="l">
              <a:buFont typeface="Arial" panose="020B0604020202020204" pitchFamily="34" charset="0"/>
              <a:buChar char="•"/>
            </a:pPr>
            <a:r>
              <a:rPr lang="en-US" dirty="0"/>
              <a:t>Relevant commercialization capabilities of your team</a:t>
            </a:r>
          </a:p>
          <a:p>
            <a:pPr algn="l">
              <a:buFont typeface="Arial" panose="020B0604020202020204" pitchFamily="34" charset="0"/>
              <a:buChar char="•"/>
            </a:pPr>
            <a:r>
              <a:rPr lang="en-US" dirty="0"/>
              <a:t>Product lines that show successful market implementation</a:t>
            </a:r>
          </a:p>
          <a:p>
            <a:pPr algn="l">
              <a:buFont typeface="Arial" panose="020B0604020202020204" pitchFamily="34" charset="0"/>
              <a:buChar char="•"/>
            </a:pPr>
            <a:endParaRPr lang="en-US" dirty="0"/>
          </a:p>
        </p:txBody>
      </p:sp>
      <p:sp>
        <p:nvSpPr>
          <p:cNvPr id="8" name="Title 7">
            <a:extLst>
              <a:ext uri="{FF2B5EF4-FFF2-40B4-BE49-F238E27FC236}">
                <a16:creationId xmlns:a16="http://schemas.microsoft.com/office/drawing/2014/main" id="{CC217F9D-BCCE-4CDE-9E5D-E13D15231A73}"/>
              </a:ext>
            </a:extLst>
          </p:cNvPr>
          <p:cNvSpPr>
            <a:spLocks noGrp="1"/>
          </p:cNvSpPr>
          <p:nvPr>
            <p:ph type="title" idx="6"/>
          </p:nvPr>
        </p:nvSpPr>
        <p:spPr>
          <a:xfrm>
            <a:off x="4660605" y="1804656"/>
            <a:ext cx="2870800" cy="494800"/>
          </a:xfrm>
        </p:spPr>
        <p:txBody>
          <a:bodyPr/>
          <a:lstStyle/>
          <a:p>
            <a:r>
              <a:rPr lang="en-US" dirty="0"/>
              <a:t>Company </a:t>
            </a:r>
            <a:r>
              <a:rPr lang="en-US" sz="2133" dirty="0"/>
              <a:t>Overview</a:t>
            </a:r>
            <a:r>
              <a:rPr lang="en-US" dirty="0"/>
              <a:t> </a:t>
            </a:r>
          </a:p>
        </p:txBody>
      </p:sp>
      <p:sp>
        <p:nvSpPr>
          <p:cNvPr id="9" name="Subtitle 8">
            <a:extLst>
              <a:ext uri="{FF2B5EF4-FFF2-40B4-BE49-F238E27FC236}">
                <a16:creationId xmlns:a16="http://schemas.microsoft.com/office/drawing/2014/main" id="{57382ECB-E568-4CF4-BCF7-B0B80409C45A}"/>
              </a:ext>
            </a:extLst>
          </p:cNvPr>
          <p:cNvSpPr>
            <a:spLocks noGrp="1"/>
          </p:cNvSpPr>
          <p:nvPr>
            <p:ph type="subTitle" idx="7"/>
          </p:nvPr>
        </p:nvSpPr>
        <p:spPr>
          <a:xfrm>
            <a:off x="677751" y="4741275"/>
            <a:ext cx="3141543" cy="743200"/>
          </a:xfrm>
        </p:spPr>
        <p:txBody>
          <a:bodyPr/>
          <a:lstStyle/>
          <a:p>
            <a:pPr marL="533387" indent="-380990" algn="l">
              <a:buFont typeface="Arial" panose="020B0604020202020204" pitchFamily="34" charset="0"/>
              <a:buChar char="•"/>
            </a:pPr>
            <a:r>
              <a:rPr lang="en-US" dirty="0"/>
              <a:t>List current patents or describe how the company plans to protect the IP</a:t>
            </a:r>
          </a:p>
        </p:txBody>
      </p:sp>
      <p:sp>
        <p:nvSpPr>
          <p:cNvPr id="10" name="Title 9">
            <a:extLst>
              <a:ext uri="{FF2B5EF4-FFF2-40B4-BE49-F238E27FC236}">
                <a16:creationId xmlns:a16="http://schemas.microsoft.com/office/drawing/2014/main" id="{74CB8AD8-4920-4935-B8D8-FEF3C77F077D}"/>
              </a:ext>
            </a:extLst>
          </p:cNvPr>
          <p:cNvSpPr>
            <a:spLocks noGrp="1"/>
          </p:cNvSpPr>
          <p:nvPr>
            <p:ph type="title" idx="8"/>
          </p:nvPr>
        </p:nvSpPr>
        <p:spPr>
          <a:xfrm>
            <a:off x="539744" y="4260449"/>
            <a:ext cx="4163475" cy="494800"/>
          </a:xfrm>
        </p:spPr>
        <p:txBody>
          <a:bodyPr/>
          <a:lstStyle/>
          <a:p>
            <a:r>
              <a:rPr lang="en-US" sz="2133" dirty="0"/>
              <a:t>Intellectual Property Protection  </a:t>
            </a:r>
          </a:p>
        </p:txBody>
      </p:sp>
      <p:sp>
        <p:nvSpPr>
          <p:cNvPr id="11" name="Subtitle 10">
            <a:extLst>
              <a:ext uri="{FF2B5EF4-FFF2-40B4-BE49-F238E27FC236}">
                <a16:creationId xmlns:a16="http://schemas.microsoft.com/office/drawing/2014/main" id="{FC46433D-6923-49E3-A866-A14376924AD3}"/>
              </a:ext>
            </a:extLst>
          </p:cNvPr>
          <p:cNvSpPr>
            <a:spLocks noGrp="1"/>
          </p:cNvSpPr>
          <p:nvPr>
            <p:ph type="subTitle" idx="9"/>
          </p:nvPr>
        </p:nvSpPr>
        <p:spPr>
          <a:xfrm>
            <a:off x="8318857" y="4667536"/>
            <a:ext cx="3854596" cy="743200"/>
          </a:xfrm>
        </p:spPr>
        <p:txBody>
          <a:bodyPr/>
          <a:lstStyle/>
          <a:p>
            <a:pPr algn="l">
              <a:buFont typeface="Arial" panose="020B0604020202020204" pitchFamily="34" charset="0"/>
              <a:buChar char="•"/>
            </a:pPr>
            <a:r>
              <a:rPr lang="en-US" dirty="0"/>
              <a:t>Product</a:t>
            </a:r>
          </a:p>
          <a:p>
            <a:pPr algn="l">
              <a:buFont typeface="Arial" panose="020B0604020202020204" pitchFamily="34" charset="0"/>
              <a:buChar char="•"/>
            </a:pPr>
            <a:r>
              <a:rPr lang="en-US" dirty="0"/>
              <a:t>Place </a:t>
            </a:r>
          </a:p>
          <a:p>
            <a:pPr marL="152396" indent="461422" algn="l"/>
            <a:r>
              <a:rPr lang="en-US" dirty="0"/>
              <a:t>(Channels of Distribution)</a:t>
            </a:r>
          </a:p>
          <a:p>
            <a:pPr algn="l">
              <a:buFont typeface="Arial" panose="020B0604020202020204" pitchFamily="34" charset="0"/>
              <a:buChar char="•"/>
            </a:pPr>
            <a:r>
              <a:rPr lang="en-US" dirty="0"/>
              <a:t>Promotion </a:t>
            </a:r>
          </a:p>
          <a:p>
            <a:pPr marL="613818" indent="0" algn="l"/>
            <a:r>
              <a:rPr lang="en-US" dirty="0"/>
              <a:t>(Communications Strategy)</a:t>
            </a:r>
          </a:p>
          <a:p>
            <a:pPr algn="l">
              <a:buFont typeface="Arial" panose="020B0604020202020204" pitchFamily="34" charset="0"/>
              <a:buChar char="•"/>
            </a:pPr>
            <a:r>
              <a:rPr lang="en-US" dirty="0"/>
              <a:t>Pricing</a:t>
            </a:r>
          </a:p>
          <a:p>
            <a:endParaRPr lang="en-US" dirty="0"/>
          </a:p>
        </p:txBody>
      </p:sp>
      <p:sp>
        <p:nvSpPr>
          <p:cNvPr id="12" name="Title 11">
            <a:extLst>
              <a:ext uri="{FF2B5EF4-FFF2-40B4-BE49-F238E27FC236}">
                <a16:creationId xmlns:a16="http://schemas.microsoft.com/office/drawing/2014/main" id="{73662064-8CBB-49E2-AE77-E42EB214FC2F}"/>
              </a:ext>
            </a:extLst>
          </p:cNvPr>
          <p:cNvSpPr>
            <a:spLocks noGrp="1"/>
          </p:cNvSpPr>
          <p:nvPr>
            <p:ph type="title" idx="13"/>
          </p:nvPr>
        </p:nvSpPr>
        <p:spPr>
          <a:xfrm>
            <a:off x="7682546" y="4260449"/>
            <a:ext cx="4243295" cy="494800"/>
          </a:xfrm>
        </p:spPr>
        <p:txBody>
          <a:bodyPr/>
          <a:lstStyle/>
          <a:p>
            <a:r>
              <a:rPr lang="en-US" sz="2133" dirty="0"/>
              <a:t>Production &amp; Marketing Plan </a:t>
            </a:r>
          </a:p>
        </p:txBody>
      </p:sp>
      <p:sp>
        <p:nvSpPr>
          <p:cNvPr id="13" name="Subtitle 12">
            <a:extLst>
              <a:ext uri="{FF2B5EF4-FFF2-40B4-BE49-F238E27FC236}">
                <a16:creationId xmlns:a16="http://schemas.microsoft.com/office/drawing/2014/main" id="{C299BCA9-419F-4B08-9BA6-AA2249E3D264}"/>
              </a:ext>
            </a:extLst>
          </p:cNvPr>
          <p:cNvSpPr>
            <a:spLocks noGrp="1"/>
          </p:cNvSpPr>
          <p:nvPr>
            <p:ph type="subTitle" idx="14"/>
          </p:nvPr>
        </p:nvSpPr>
        <p:spPr>
          <a:xfrm>
            <a:off x="4121879" y="4764813"/>
            <a:ext cx="3409527" cy="743200"/>
          </a:xfrm>
        </p:spPr>
        <p:txBody>
          <a:bodyPr/>
          <a:lstStyle/>
          <a:p>
            <a:pPr algn="l">
              <a:buFont typeface="Arial" panose="020B0604020202020204" pitchFamily="34" charset="0"/>
              <a:buChar char="•"/>
            </a:pPr>
            <a:r>
              <a:rPr lang="en-US" dirty="0"/>
              <a:t>Letter of commitment of funding</a:t>
            </a:r>
          </a:p>
          <a:p>
            <a:pPr algn="l">
              <a:buFont typeface="Arial" panose="020B0604020202020204" pitchFamily="34" charset="0"/>
              <a:buChar char="•"/>
            </a:pPr>
            <a:r>
              <a:rPr lang="en-US" dirty="0"/>
              <a:t>Letter of support for the project</a:t>
            </a:r>
          </a:p>
        </p:txBody>
      </p:sp>
      <p:sp>
        <p:nvSpPr>
          <p:cNvPr id="14" name="Title 13">
            <a:extLst>
              <a:ext uri="{FF2B5EF4-FFF2-40B4-BE49-F238E27FC236}">
                <a16:creationId xmlns:a16="http://schemas.microsoft.com/office/drawing/2014/main" id="{7F1A72C4-C2E8-4D1A-8692-1DDFBAEED457}"/>
              </a:ext>
            </a:extLst>
          </p:cNvPr>
          <p:cNvSpPr>
            <a:spLocks noGrp="1"/>
          </p:cNvSpPr>
          <p:nvPr>
            <p:ph type="title" idx="15"/>
          </p:nvPr>
        </p:nvSpPr>
        <p:spPr>
          <a:xfrm>
            <a:off x="4564132" y="4250885"/>
            <a:ext cx="2870800" cy="494800"/>
          </a:xfrm>
        </p:spPr>
        <p:txBody>
          <a:bodyPr/>
          <a:lstStyle/>
          <a:p>
            <a:r>
              <a:rPr lang="en-US" sz="2133" dirty="0"/>
              <a:t>Finance Plan </a:t>
            </a:r>
          </a:p>
        </p:txBody>
      </p:sp>
    </p:spTree>
    <p:extLst>
      <p:ext uri="{BB962C8B-B14F-4D97-AF65-F5344CB8AC3E}">
        <p14:creationId xmlns:p14="http://schemas.microsoft.com/office/powerpoint/2010/main" val="21149515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B1F0-040E-2754-1FEF-47ECDA221493}"/>
              </a:ext>
            </a:extLst>
          </p:cNvPr>
          <p:cNvSpPr>
            <a:spLocks noGrp="1"/>
          </p:cNvSpPr>
          <p:nvPr>
            <p:ph type="title"/>
          </p:nvPr>
        </p:nvSpPr>
        <p:spPr>
          <a:xfrm>
            <a:off x="838200" y="-137532"/>
            <a:ext cx="10515600" cy="1325563"/>
          </a:xfrm>
        </p:spPr>
        <p:txBody>
          <a:bodyPr>
            <a:normAutofit/>
          </a:bodyPr>
          <a:lstStyle/>
          <a:p>
            <a:r>
              <a:rPr lang="en-US" sz="3600" b="1" dirty="0">
                <a:latin typeface="Segoe UI" panose="020B0502040204020203" pitchFamily="34" charset="0"/>
                <a:cs typeface="Segoe UI" panose="020B0502040204020203" pitchFamily="34" charset="0"/>
              </a:rPr>
              <a:t>Reach Out to a Program Director</a:t>
            </a:r>
          </a:p>
        </p:txBody>
      </p:sp>
      <p:pic>
        <p:nvPicPr>
          <p:cNvPr id="1026" name="Picture 2" descr="Monique Pond Headshot">
            <a:extLst>
              <a:ext uri="{FF2B5EF4-FFF2-40B4-BE49-F238E27FC236}">
                <a16:creationId xmlns:a16="http://schemas.microsoft.com/office/drawing/2014/main" id="{B6F0D628-B59B-7974-5592-2B6342D0E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137" y="451923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627DEC5-0FED-DB46-BA30-945236D37F2F}"/>
              </a:ext>
            </a:extLst>
          </p:cNvPr>
          <p:cNvPicPr>
            <a:picLocks noChangeAspect="1"/>
          </p:cNvPicPr>
          <p:nvPr/>
        </p:nvPicPr>
        <p:blipFill>
          <a:blip r:embed="rId3"/>
          <a:stretch>
            <a:fillRect/>
          </a:stretch>
        </p:blipFill>
        <p:spPr>
          <a:xfrm>
            <a:off x="5108786" y="4519230"/>
            <a:ext cx="1219200" cy="914400"/>
          </a:xfrm>
          <a:prstGeom prst="rect">
            <a:avLst/>
          </a:prstGeom>
        </p:spPr>
      </p:pic>
      <p:pic>
        <p:nvPicPr>
          <p:cNvPr id="12" name="Picture 11">
            <a:extLst>
              <a:ext uri="{FF2B5EF4-FFF2-40B4-BE49-F238E27FC236}">
                <a16:creationId xmlns:a16="http://schemas.microsoft.com/office/drawing/2014/main" id="{D7E507FD-3338-FF73-B4D3-BABE5BF868D9}"/>
              </a:ext>
            </a:extLst>
          </p:cNvPr>
          <p:cNvPicPr>
            <a:picLocks noChangeAspect="1"/>
          </p:cNvPicPr>
          <p:nvPr/>
        </p:nvPicPr>
        <p:blipFill>
          <a:blip r:embed="rId4"/>
          <a:stretch>
            <a:fillRect/>
          </a:stretch>
        </p:blipFill>
        <p:spPr>
          <a:xfrm>
            <a:off x="7531130" y="4519230"/>
            <a:ext cx="1219200" cy="914400"/>
          </a:xfrm>
          <a:prstGeom prst="rect">
            <a:avLst/>
          </a:prstGeom>
        </p:spPr>
      </p:pic>
      <p:pic>
        <p:nvPicPr>
          <p:cNvPr id="13" name="Picture 12">
            <a:extLst>
              <a:ext uri="{FF2B5EF4-FFF2-40B4-BE49-F238E27FC236}">
                <a16:creationId xmlns:a16="http://schemas.microsoft.com/office/drawing/2014/main" id="{96372947-E9D7-7208-6118-7067033E8F92}"/>
              </a:ext>
            </a:extLst>
          </p:cNvPr>
          <p:cNvPicPr>
            <a:picLocks noChangeAspect="1"/>
          </p:cNvPicPr>
          <p:nvPr/>
        </p:nvPicPr>
        <p:blipFill>
          <a:blip r:embed="rId5"/>
          <a:stretch>
            <a:fillRect/>
          </a:stretch>
        </p:blipFill>
        <p:spPr>
          <a:xfrm>
            <a:off x="9797193" y="4519230"/>
            <a:ext cx="1219200" cy="914400"/>
          </a:xfrm>
          <a:prstGeom prst="rect">
            <a:avLst/>
          </a:prstGeom>
        </p:spPr>
      </p:pic>
      <p:pic>
        <p:nvPicPr>
          <p:cNvPr id="15" name="Picture 14">
            <a:extLst>
              <a:ext uri="{FF2B5EF4-FFF2-40B4-BE49-F238E27FC236}">
                <a16:creationId xmlns:a16="http://schemas.microsoft.com/office/drawing/2014/main" id="{5BF89C62-5BC5-FC27-4300-83A73C7A9375}"/>
              </a:ext>
            </a:extLst>
          </p:cNvPr>
          <p:cNvPicPr>
            <a:picLocks noChangeAspect="1"/>
          </p:cNvPicPr>
          <p:nvPr/>
        </p:nvPicPr>
        <p:blipFill>
          <a:blip r:embed="rId6"/>
          <a:stretch>
            <a:fillRect/>
          </a:stretch>
        </p:blipFill>
        <p:spPr>
          <a:xfrm>
            <a:off x="397287" y="2205013"/>
            <a:ext cx="1219200" cy="914400"/>
          </a:xfrm>
          <a:prstGeom prst="rect">
            <a:avLst/>
          </a:prstGeom>
        </p:spPr>
      </p:pic>
      <p:pic>
        <p:nvPicPr>
          <p:cNvPr id="17" name="Picture 16">
            <a:extLst>
              <a:ext uri="{FF2B5EF4-FFF2-40B4-BE49-F238E27FC236}">
                <a16:creationId xmlns:a16="http://schemas.microsoft.com/office/drawing/2014/main" id="{2AF83ED5-267D-3350-EDDE-5C2EE1008C12}"/>
              </a:ext>
            </a:extLst>
          </p:cNvPr>
          <p:cNvPicPr>
            <a:picLocks noChangeAspect="1"/>
          </p:cNvPicPr>
          <p:nvPr/>
        </p:nvPicPr>
        <p:blipFill>
          <a:blip r:embed="rId7"/>
          <a:stretch>
            <a:fillRect/>
          </a:stretch>
        </p:blipFill>
        <p:spPr>
          <a:xfrm>
            <a:off x="2842137" y="2755564"/>
            <a:ext cx="1219200" cy="914400"/>
          </a:xfrm>
          <a:prstGeom prst="rect">
            <a:avLst/>
          </a:prstGeom>
        </p:spPr>
      </p:pic>
      <p:pic>
        <p:nvPicPr>
          <p:cNvPr id="21" name="Picture 20">
            <a:extLst>
              <a:ext uri="{FF2B5EF4-FFF2-40B4-BE49-F238E27FC236}">
                <a16:creationId xmlns:a16="http://schemas.microsoft.com/office/drawing/2014/main" id="{DB353EB3-A5F7-9764-001A-EAA6315E8DD1}"/>
              </a:ext>
            </a:extLst>
          </p:cNvPr>
          <p:cNvPicPr>
            <a:picLocks noChangeAspect="1"/>
          </p:cNvPicPr>
          <p:nvPr/>
        </p:nvPicPr>
        <p:blipFill>
          <a:blip r:embed="rId8"/>
          <a:stretch>
            <a:fillRect/>
          </a:stretch>
        </p:blipFill>
        <p:spPr>
          <a:xfrm>
            <a:off x="7531130" y="2755564"/>
            <a:ext cx="1219200" cy="914400"/>
          </a:xfrm>
          <a:prstGeom prst="rect">
            <a:avLst/>
          </a:prstGeom>
        </p:spPr>
      </p:pic>
      <p:sp>
        <p:nvSpPr>
          <p:cNvPr id="26" name="TextBox 25">
            <a:extLst>
              <a:ext uri="{FF2B5EF4-FFF2-40B4-BE49-F238E27FC236}">
                <a16:creationId xmlns:a16="http://schemas.microsoft.com/office/drawing/2014/main" id="{C02F4456-971E-1C57-C78C-24FA56AC6536}"/>
              </a:ext>
            </a:extLst>
          </p:cNvPr>
          <p:cNvSpPr txBox="1"/>
          <p:nvPr/>
        </p:nvSpPr>
        <p:spPr>
          <a:xfrm>
            <a:off x="291143" y="3195090"/>
            <a:ext cx="2128961" cy="110799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Michael Weingarten, MA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003399"/>
                </a:solidFill>
                <a:effectLst/>
                <a:uLnTx/>
                <a:uFillTx/>
                <a:latin typeface="Segoe UI Light" panose="020B0502040204020203" pitchFamily="34" charset="0"/>
                <a:ea typeface="+mn-ea"/>
                <a:cs typeface="Segoe UI Light" panose="020B0502040204020203" pitchFamily="34" charset="0"/>
              </a:rPr>
              <a:t>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NCI SBIR Development Center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hlinkClick r:id="rId9"/>
              </a:rPr>
              <a:t>https://sbir.cancer.gov/about/contact-staff</a:t>
            </a:r>
            <a:r>
              <a:rPr kumimoji="0" lang="en-US" altLang="en-US" sz="11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a:t>
            </a:r>
          </a:p>
        </p:txBody>
      </p:sp>
      <p:sp>
        <p:nvSpPr>
          <p:cNvPr id="28" name="TextBox 27">
            <a:extLst>
              <a:ext uri="{FF2B5EF4-FFF2-40B4-BE49-F238E27FC236}">
                <a16:creationId xmlns:a16="http://schemas.microsoft.com/office/drawing/2014/main" id="{2773C9F0-4ED1-F940-C31C-EC9CD68CCC63}"/>
              </a:ext>
            </a:extLst>
          </p:cNvPr>
          <p:cNvSpPr txBox="1"/>
          <p:nvPr/>
        </p:nvSpPr>
        <p:spPr>
          <a:xfrm>
            <a:off x="2842137" y="1918920"/>
            <a:ext cx="189657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Light" panose="020B0502040204020203" pitchFamily="34" charset="0"/>
                <a:ea typeface="ＭＳ Ｐゴシック" charset="-128"/>
                <a:cs typeface="Segoe UI Light" panose="020B0502040204020203" pitchFamily="34" charset="0"/>
              </a:rPr>
              <a:t>Greg Evans,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Lead Program Director</a:t>
            </a:r>
            <a:endParaRPr kumimoji="0" lang="en-US" sz="1050" b="0" i="0" u="none" strike="noStrike" kern="1200" cap="none" spc="0" normalizeH="0" baseline="0" noProof="0" dirty="0">
              <a:ln>
                <a:noFill/>
              </a:ln>
              <a:solidFill>
                <a:srgbClr val="000000"/>
              </a:solidFill>
              <a:effectLst/>
              <a:uLnTx/>
              <a:uFillTx/>
              <a:latin typeface="Segoe UI Light" panose="020B0502040204020203" pitchFamily="34" charset="0"/>
              <a:ea typeface="ＭＳ Ｐゴシック" charset="-128"/>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Light" panose="020B0502040204020203" pitchFamily="34" charset="0"/>
                <a:ea typeface="ＭＳ Ｐゴシック" charset="-128"/>
                <a:cs typeface="Segoe UI Light" panose="020B0502040204020203" pitchFamily="34" charset="0"/>
              </a:rPr>
              <a:t>Cancer Biology, E-Health, Epidemiology, Research Tools</a:t>
            </a:r>
          </a:p>
        </p:txBody>
      </p:sp>
      <p:sp>
        <p:nvSpPr>
          <p:cNvPr id="30" name="TextBox 29">
            <a:extLst>
              <a:ext uri="{FF2B5EF4-FFF2-40B4-BE49-F238E27FC236}">
                <a16:creationId xmlns:a16="http://schemas.microsoft.com/office/drawing/2014/main" id="{28570C86-F69E-3104-5176-F02D3EC9495D}"/>
              </a:ext>
            </a:extLst>
          </p:cNvPr>
          <p:cNvSpPr txBox="1"/>
          <p:nvPr/>
        </p:nvSpPr>
        <p:spPr>
          <a:xfrm>
            <a:off x="2842137" y="3630895"/>
            <a:ext cx="2229512" cy="106182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Jonathan Franca-Koh, PhD, MBA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Lead 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Cancer Biology, Biologics, Small Molecules, Cell Based Therapies, Phase IIb Bridge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Segoe UI Light" panose="020B0502040204020203" pitchFamily="34" charset="0"/>
              <a:ea typeface="ＭＳ Ｐゴシック" charset="-128"/>
              <a:cs typeface="Segoe UI Light" panose="020B0502040204020203" pitchFamily="34" charset="0"/>
            </a:endParaRPr>
          </a:p>
        </p:txBody>
      </p:sp>
      <p:sp>
        <p:nvSpPr>
          <p:cNvPr id="1029" name="TextBox 1028">
            <a:extLst>
              <a:ext uri="{FF2B5EF4-FFF2-40B4-BE49-F238E27FC236}">
                <a16:creationId xmlns:a16="http://schemas.microsoft.com/office/drawing/2014/main" id="{F2D9D7C0-134B-C88C-7BD0-74AF0B913B73}"/>
              </a:ext>
            </a:extLst>
          </p:cNvPr>
          <p:cNvSpPr txBox="1"/>
          <p:nvPr/>
        </p:nvSpPr>
        <p:spPr>
          <a:xfrm>
            <a:off x="2842137" y="5433630"/>
            <a:ext cx="1908712"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Monique Pond, PhD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Lead 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Biologics, Small Molecules, Therapeutic Devices, Digital Health, Regulatory Resources</a:t>
            </a:r>
          </a:p>
        </p:txBody>
      </p:sp>
      <p:sp>
        <p:nvSpPr>
          <p:cNvPr id="1033" name="TextBox 1032">
            <a:extLst>
              <a:ext uri="{FF2B5EF4-FFF2-40B4-BE49-F238E27FC236}">
                <a16:creationId xmlns:a16="http://schemas.microsoft.com/office/drawing/2014/main" id="{E1C695F0-8C14-7D9E-7FBB-9437025C3404}"/>
              </a:ext>
            </a:extLst>
          </p:cNvPr>
          <p:cNvSpPr txBox="1"/>
          <p:nvPr/>
        </p:nvSpPr>
        <p:spPr>
          <a:xfrm>
            <a:off x="5108786" y="1918920"/>
            <a:ext cx="1896570"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Patricia Weber, DrPH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endPar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Digital Health, Therapeutics, Biologics, Resources Workshop</a:t>
            </a:r>
          </a:p>
        </p:txBody>
      </p:sp>
      <p:sp>
        <p:nvSpPr>
          <p:cNvPr id="1037" name="TextBox 1036">
            <a:extLst>
              <a:ext uri="{FF2B5EF4-FFF2-40B4-BE49-F238E27FC236}">
                <a16:creationId xmlns:a16="http://schemas.microsoft.com/office/drawing/2014/main" id="{A0541C4C-67E5-280D-2A2A-55225DD6621A}"/>
              </a:ext>
            </a:extLst>
          </p:cNvPr>
          <p:cNvSpPr txBox="1"/>
          <p:nvPr/>
        </p:nvSpPr>
        <p:spPr>
          <a:xfrm>
            <a:off x="5108786" y="3630895"/>
            <a:ext cx="2221228"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William Bozza, PhD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Therapeutics, Biologics, Small Molecules, Regulatory (CMC),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Concept Award, PLAN Webinar </a:t>
            </a:r>
          </a:p>
        </p:txBody>
      </p:sp>
      <p:sp>
        <p:nvSpPr>
          <p:cNvPr id="1039" name="TextBox 1038">
            <a:extLst>
              <a:ext uri="{FF2B5EF4-FFF2-40B4-BE49-F238E27FC236}">
                <a16:creationId xmlns:a16="http://schemas.microsoft.com/office/drawing/2014/main" id="{265C5532-3885-D6CC-65F2-E71B0913EB60}"/>
              </a:ext>
            </a:extLst>
          </p:cNvPr>
          <p:cNvSpPr txBox="1"/>
          <p:nvPr/>
        </p:nvSpPr>
        <p:spPr>
          <a:xfrm>
            <a:off x="5108786" y="5433630"/>
            <a:ext cx="2121875"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Jian Lou, PhD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endPar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In-Vitro Diagnostics, </a:t>
            </a:r>
            <a:r>
              <a:rPr kumimoji="0" lang="en-US" altLang="en-US" sz="1050" b="0" i="0" u="none" strike="noStrike" kern="1200" cap="none" spc="0" normalizeH="0" baseline="0" noProof="0" dirty="0" err="1">
                <a:ln>
                  <a:noFill/>
                </a:ln>
                <a:solidFill>
                  <a:srgbClr val="000000"/>
                </a:solidFill>
                <a:effectLst/>
                <a:uLnTx/>
                <a:uFillTx/>
                <a:latin typeface="Segoe UI Light" panose="020B0502040204020203" pitchFamily="34" charset="0"/>
                <a:ea typeface="+mn-ea"/>
                <a:cs typeface="Segoe UI Light" panose="020B0502040204020203" pitchFamily="34" charset="0"/>
              </a:rPr>
              <a:t>Theranostics</a:t>
            </a: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early-stage drug development, Bioinformatics, Investor Initiatives</a:t>
            </a:r>
          </a:p>
        </p:txBody>
      </p:sp>
      <p:sp>
        <p:nvSpPr>
          <p:cNvPr id="1041" name="TextBox 1040">
            <a:extLst>
              <a:ext uri="{FF2B5EF4-FFF2-40B4-BE49-F238E27FC236}">
                <a16:creationId xmlns:a16="http://schemas.microsoft.com/office/drawing/2014/main" id="{465DD877-7DAA-42E5-5EFF-705D36BC9374}"/>
              </a:ext>
            </a:extLst>
          </p:cNvPr>
          <p:cNvSpPr txBox="1"/>
          <p:nvPr/>
        </p:nvSpPr>
        <p:spPr>
          <a:xfrm>
            <a:off x="7531130" y="1918920"/>
            <a:ext cx="2632778"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Ming Zhao, PhD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Cancer Diagnostics &amp; Therapeutics, Cancer Control &amp; Prevention, Molecular Imaging, Bioinformatics, Stem Cells</a:t>
            </a:r>
          </a:p>
        </p:txBody>
      </p:sp>
      <p:sp>
        <p:nvSpPr>
          <p:cNvPr id="1042" name="TextBox 1041">
            <a:extLst>
              <a:ext uri="{FF2B5EF4-FFF2-40B4-BE49-F238E27FC236}">
                <a16:creationId xmlns:a16="http://schemas.microsoft.com/office/drawing/2014/main" id="{ECCDF0F1-7611-79E2-7FBD-9BE0C05F8705}"/>
              </a:ext>
            </a:extLst>
          </p:cNvPr>
          <p:cNvSpPr txBox="1"/>
          <p:nvPr/>
        </p:nvSpPr>
        <p:spPr>
          <a:xfrm>
            <a:off x="7531129" y="3630895"/>
            <a:ext cx="2383143"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Saroj Regmi, PhD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Therapeutics, Diagnostics, Imaging, Digital Health, Investor Initiatives, Small Business Transition Grant, I-Corps</a:t>
            </a:r>
          </a:p>
        </p:txBody>
      </p:sp>
      <p:sp>
        <p:nvSpPr>
          <p:cNvPr id="1043" name="TextBox 1042">
            <a:extLst>
              <a:ext uri="{FF2B5EF4-FFF2-40B4-BE49-F238E27FC236}">
                <a16:creationId xmlns:a16="http://schemas.microsoft.com/office/drawing/2014/main" id="{9A1823C8-0F69-40C2-4896-89703C1E903E}"/>
              </a:ext>
            </a:extLst>
          </p:cNvPr>
          <p:cNvSpPr txBox="1"/>
          <p:nvPr/>
        </p:nvSpPr>
        <p:spPr>
          <a:xfrm>
            <a:off x="9797193" y="5433630"/>
            <a:ext cx="2221228" cy="90024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Swamy Tripurani, PhD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Therapeutics, Biologics, Small Molecules, diagnostics, devices, and  Regulatory (CMC and Nonclinical)) </a:t>
            </a:r>
          </a:p>
        </p:txBody>
      </p:sp>
      <p:sp>
        <p:nvSpPr>
          <p:cNvPr id="1044" name="TextBox 1043">
            <a:extLst>
              <a:ext uri="{FF2B5EF4-FFF2-40B4-BE49-F238E27FC236}">
                <a16:creationId xmlns:a16="http://schemas.microsoft.com/office/drawing/2014/main" id="{A593FF77-03C1-8B10-EBB5-4C54D2DA5A2E}"/>
              </a:ext>
            </a:extLst>
          </p:cNvPr>
          <p:cNvSpPr txBox="1"/>
          <p:nvPr/>
        </p:nvSpPr>
        <p:spPr>
          <a:xfrm>
            <a:off x="7531130" y="5433630"/>
            <a:ext cx="1550117" cy="738664"/>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Sarra Djemil, PhD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3399"/>
                </a:solidFill>
                <a:effectLst/>
                <a:uLnTx/>
                <a:uFillTx/>
                <a:latin typeface="Segoe UI Light" panose="020B0502040204020203" pitchFamily="34" charset="0"/>
                <a:ea typeface="ＭＳ Ｐゴシック" charset="-128"/>
                <a:cs typeface="Segoe UI Light" panose="020B0502040204020203" pitchFamily="34" charset="0"/>
              </a:rPr>
              <a:t>Program Director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Therapeutics &amp; Mentoring </a:t>
            </a:r>
          </a:p>
        </p:txBody>
      </p:sp>
      <p:pic>
        <p:nvPicPr>
          <p:cNvPr id="1053" name="Picture 1052">
            <a:extLst>
              <a:ext uri="{FF2B5EF4-FFF2-40B4-BE49-F238E27FC236}">
                <a16:creationId xmlns:a16="http://schemas.microsoft.com/office/drawing/2014/main" id="{DBEF3E9D-C849-154C-D503-72388D3AD270}"/>
              </a:ext>
            </a:extLst>
          </p:cNvPr>
          <p:cNvPicPr>
            <a:picLocks noChangeAspect="1"/>
          </p:cNvPicPr>
          <p:nvPr/>
        </p:nvPicPr>
        <p:blipFill>
          <a:blip r:embed="rId10"/>
          <a:stretch>
            <a:fillRect/>
          </a:stretch>
        </p:blipFill>
        <p:spPr>
          <a:xfrm>
            <a:off x="2886097" y="1045404"/>
            <a:ext cx="1219200" cy="914400"/>
          </a:xfrm>
          <a:prstGeom prst="rect">
            <a:avLst/>
          </a:prstGeom>
        </p:spPr>
      </p:pic>
      <p:pic>
        <p:nvPicPr>
          <p:cNvPr id="1054" name="Picture 1053">
            <a:extLst>
              <a:ext uri="{FF2B5EF4-FFF2-40B4-BE49-F238E27FC236}">
                <a16:creationId xmlns:a16="http://schemas.microsoft.com/office/drawing/2014/main" id="{2CC36386-0F1E-1CD4-37E3-D602C95E59F2}"/>
              </a:ext>
            </a:extLst>
          </p:cNvPr>
          <p:cNvPicPr>
            <a:picLocks noChangeAspect="1"/>
          </p:cNvPicPr>
          <p:nvPr/>
        </p:nvPicPr>
        <p:blipFill>
          <a:blip r:embed="rId11"/>
          <a:stretch>
            <a:fillRect/>
          </a:stretch>
        </p:blipFill>
        <p:spPr>
          <a:xfrm>
            <a:off x="5108786" y="1045404"/>
            <a:ext cx="1219200" cy="914400"/>
          </a:xfrm>
          <a:prstGeom prst="rect">
            <a:avLst/>
          </a:prstGeom>
        </p:spPr>
      </p:pic>
      <p:pic>
        <p:nvPicPr>
          <p:cNvPr id="1055" name="Picture 1054">
            <a:extLst>
              <a:ext uri="{FF2B5EF4-FFF2-40B4-BE49-F238E27FC236}">
                <a16:creationId xmlns:a16="http://schemas.microsoft.com/office/drawing/2014/main" id="{61FD9DD9-90EC-0B3B-3B7C-2C5DF840480C}"/>
              </a:ext>
            </a:extLst>
          </p:cNvPr>
          <p:cNvPicPr>
            <a:picLocks noChangeAspect="1"/>
          </p:cNvPicPr>
          <p:nvPr/>
        </p:nvPicPr>
        <p:blipFill>
          <a:blip r:embed="rId12"/>
          <a:stretch>
            <a:fillRect/>
          </a:stretch>
        </p:blipFill>
        <p:spPr>
          <a:xfrm>
            <a:off x="7531130" y="1045404"/>
            <a:ext cx="1219200" cy="914400"/>
          </a:xfrm>
          <a:prstGeom prst="rect">
            <a:avLst/>
          </a:prstGeom>
        </p:spPr>
      </p:pic>
      <p:pic>
        <p:nvPicPr>
          <p:cNvPr id="1059" name="Picture 1058">
            <a:extLst>
              <a:ext uri="{FF2B5EF4-FFF2-40B4-BE49-F238E27FC236}">
                <a16:creationId xmlns:a16="http://schemas.microsoft.com/office/drawing/2014/main" id="{951D5939-517D-EB62-9085-E79034072A34}"/>
              </a:ext>
            </a:extLst>
          </p:cNvPr>
          <p:cNvPicPr>
            <a:picLocks noChangeAspect="1"/>
          </p:cNvPicPr>
          <p:nvPr/>
        </p:nvPicPr>
        <p:blipFill>
          <a:blip r:embed="rId13"/>
          <a:stretch>
            <a:fillRect/>
          </a:stretch>
        </p:blipFill>
        <p:spPr>
          <a:xfrm>
            <a:off x="5221492" y="2625382"/>
            <a:ext cx="1044490" cy="1057378"/>
          </a:xfrm>
          <a:prstGeom prst="rect">
            <a:avLst/>
          </a:prstGeom>
        </p:spPr>
      </p:pic>
    </p:spTree>
    <p:extLst>
      <p:ext uri="{BB962C8B-B14F-4D97-AF65-F5344CB8AC3E}">
        <p14:creationId xmlns:p14="http://schemas.microsoft.com/office/powerpoint/2010/main" val="2737379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D2AD6E-02F3-9948-80BB-647018B09552}"/>
              </a:ext>
            </a:extLst>
          </p:cNvPr>
          <p:cNvSpPr>
            <a:spLocks noGrp="1"/>
          </p:cNvSpPr>
          <p:nvPr>
            <p:ph idx="1"/>
          </p:nvPr>
        </p:nvSpPr>
        <p:spPr>
          <a:xfrm>
            <a:off x="4397339" y="541170"/>
            <a:ext cx="7085676" cy="4935897"/>
          </a:xfrm>
        </p:spPr>
        <p:txBody>
          <a:bodyPr>
            <a:normAutofit fontScale="92500" lnSpcReduction="10000"/>
          </a:bodyPr>
          <a:lstStyle/>
          <a:p>
            <a:pPr>
              <a:spcBef>
                <a:spcPts val="1200"/>
              </a:spcBef>
            </a:pPr>
            <a:r>
              <a:rPr lang="en-US" sz="2000" u="sng" dirty="0"/>
              <a:t>NCI SBIR Monthly Office Hour</a:t>
            </a:r>
          </a:p>
          <a:p>
            <a:pPr lvl="1">
              <a:spcBef>
                <a:spcPts val="600"/>
              </a:spcBef>
            </a:pPr>
            <a:r>
              <a:rPr lang="en-US" dirty="0"/>
              <a:t>3</a:t>
            </a:r>
            <a:r>
              <a:rPr lang="en-US" baseline="30000" dirty="0"/>
              <a:t>rd</a:t>
            </a:r>
            <a:r>
              <a:rPr lang="en-US" dirty="0"/>
              <a:t> Friday of each month </a:t>
            </a:r>
          </a:p>
          <a:p>
            <a:pPr lvl="1">
              <a:spcBef>
                <a:spcPts val="600"/>
              </a:spcBef>
            </a:pPr>
            <a:r>
              <a:rPr lang="en-US" dirty="0"/>
              <a:t>Registration sheet to become available soon.</a:t>
            </a:r>
          </a:p>
          <a:p>
            <a:pPr lvl="1">
              <a:spcBef>
                <a:spcPts val="600"/>
              </a:spcBef>
            </a:pPr>
            <a:r>
              <a:rPr lang="en-US" dirty="0"/>
              <a:t>A great opportunity to connect one-on-one with an NCI SBIR program director</a:t>
            </a:r>
          </a:p>
          <a:p>
            <a:pPr lvl="1">
              <a:spcBef>
                <a:spcPts val="600"/>
              </a:spcBef>
            </a:pPr>
            <a:r>
              <a:rPr lang="en-US" dirty="0"/>
              <a:t>Sign up and send your 1-page technology summary to Bryce Geiling (</a:t>
            </a:r>
            <a:r>
              <a:rPr lang="en-US" dirty="0">
                <a:hlinkClick r:id="rId3"/>
              </a:rPr>
              <a:t>bryce.geiling@nih.gov</a:t>
            </a:r>
            <a:r>
              <a:rPr lang="en-US" dirty="0"/>
              <a:t>). </a:t>
            </a:r>
          </a:p>
          <a:p>
            <a:pPr>
              <a:spcBef>
                <a:spcPts val="600"/>
              </a:spcBef>
            </a:pPr>
            <a:endParaRPr lang="en-US" dirty="0"/>
          </a:p>
          <a:p>
            <a:pPr>
              <a:spcBef>
                <a:spcPts val="600"/>
              </a:spcBef>
            </a:pPr>
            <a:r>
              <a:rPr lang="en-US" sz="2000" b="1" u="sng" dirty="0"/>
              <a:t>Upcoming events</a:t>
            </a:r>
          </a:p>
          <a:p>
            <a:pPr lvl="1">
              <a:spcBef>
                <a:spcPts val="600"/>
              </a:spcBef>
            </a:pPr>
            <a:r>
              <a:rPr lang="en-US" dirty="0"/>
              <a:t>Events are listed on NCI SBIR Events Page: </a:t>
            </a:r>
            <a:r>
              <a:rPr lang="en-US" dirty="0">
                <a:hlinkClick r:id="rId4"/>
              </a:rPr>
              <a:t>https://sbir.cancer.gov/newsevents/events</a:t>
            </a:r>
            <a:endParaRPr lang="en-US" dirty="0"/>
          </a:p>
          <a:p>
            <a:pPr lvl="1">
              <a:spcBef>
                <a:spcPts val="600"/>
              </a:spcBef>
            </a:pPr>
            <a:r>
              <a:rPr lang="en-US" dirty="0"/>
              <a:t>Sign up for e-newsletter for the latest update: </a:t>
            </a:r>
            <a:r>
              <a:rPr lang="en-US" dirty="0">
                <a:hlinkClick r:id="rId5"/>
              </a:rPr>
              <a:t>https://sbir.cancer.gov/emailsignup</a:t>
            </a:r>
            <a:endParaRPr lang="en-US" dirty="0"/>
          </a:p>
        </p:txBody>
      </p:sp>
      <p:sp>
        <p:nvSpPr>
          <p:cNvPr id="7" name="Content Placeholder 6">
            <a:extLst>
              <a:ext uri="{FF2B5EF4-FFF2-40B4-BE49-F238E27FC236}">
                <a16:creationId xmlns:a16="http://schemas.microsoft.com/office/drawing/2014/main" id="{C2A7D805-C581-484C-BCB7-3D3149A4E94D}"/>
              </a:ext>
            </a:extLst>
          </p:cNvPr>
          <p:cNvSpPr>
            <a:spLocks noGrp="1"/>
          </p:cNvSpPr>
          <p:nvPr>
            <p:ph sz="quarter" idx="13"/>
          </p:nvPr>
        </p:nvSpPr>
        <p:spPr>
          <a:xfrm>
            <a:off x="708985" y="2388246"/>
            <a:ext cx="3200400" cy="2714749"/>
          </a:xfrm>
        </p:spPr>
        <p:txBody>
          <a:bodyPr/>
          <a:lstStyle/>
          <a:p>
            <a:pPr marL="0" indent="0">
              <a:buNone/>
            </a:pPr>
            <a:r>
              <a:rPr lang="en-US" sz="2000" dirty="0"/>
              <a:t>Learn about our funding opportunities and resources from NCI SBIR program directors!</a:t>
            </a:r>
            <a:endParaRPr lang="en-US" dirty="0"/>
          </a:p>
        </p:txBody>
      </p:sp>
      <p:sp>
        <p:nvSpPr>
          <p:cNvPr id="4" name="Title 3">
            <a:extLst>
              <a:ext uri="{FF2B5EF4-FFF2-40B4-BE49-F238E27FC236}">
                <a16:creationId xmlns:a16="http://schemas.microsoft.com/office/drawing/2014/main" id="{1D5AD126-716C-8141-ADCD-0F92BBCF27AB}"/>
              </a:ext>
            </a:extLst>
          </p:cNvPr>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EVENTS</a:t>
            </a:r>
          </a:p>
        </p:txBody>
      </p:sp>
      <p:pic>
        <p:nvPicPr>
          <p:cNvPr id="2" name="Picture 1">
            <a:extLst>
              <a:ext uri="{FF2B5EF4-FFF2-40B4-BE49-F238E27FC236}">
                <a16:creationId xmlns:a16="http://schemas.microsoft.com/office/drawing/2014/main" id="{228BDCA8-6551-49A2-AC35-7A098C4A5C5E}"/>
              </a:ext>
            </a:extLst>
          </p:cNvPr>
          <p:cNvPicPr>
            <a:picLocks noChangeAspect="1"/>
          </p:cNvPicPr>
          <p:nvPr/>
        </p:nvPicPr>
        <p:blipFill rotWithShape="1">
          <a:blip r:embed="rId6"/>
          <a:srcRect t="5635" r="5728" b="2689"/>
          <a:stretch/>
        </p:blipFill>
        <p:spPr>
          <a:xfrm>
            <a:off x="581603" y="3810915"/>
            <a:ext cx="3455164" cy="2727997"/>
          </a:xfrm>
          <a:prstGeom prst="rect">
            <a:avLst/>
          </a:prstGeom>
        </p:spPr>
      </p:pic>
    </p:spTree>
    <p:extLst>
      <p:ext uri="{BB962C8B-B14F-4D97-AF65-F5344CB8AC3E}">
        <p14:creationId xmlns:p14="http://schemas.microsoft.com/office/powerpoint/2010/main" val="35566320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690AD3A-28B4-F148-A0DC-AABBB3BBB608}"/>
              </a:ext>
            </a:extLst>
          </p:cNvPr>
          <p:cNvSpPr txBox="1">
            <a:spLocks/>
          </p:cNvSpPr>
          <p:nvPr/>
        </p:nvSpPr>
        <p:spPr>
          <a:xfrm>
            <a:off x="709127" y="1288452"/>
            <a:ext cx="6277462" cy="8199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300" normalizeH="0" baseline="0" noProof="0" dirty="0">
                <a:ln>
                  <a:noFill/>
                </a:ln>
                <a:solidFill>
                  <a:prstClr val="black"/>
                </a:solidFill>
                <a:effectLst/>
                <a:uLnTx/>
                <a:uFillTx/>
                <a:latin typeface="Segoe UI Light" panose="020B0502040204020203" pitchFamily="34" charset="0"/>
                <a:ea typeface="+mj-ea"/>
                <a:cs typeface="+mj-cs"/>
              </a:rPr>
              <a:t>THANK YOU</a:t>
            </a:r>
          </a:p>
        </p:txBody>
      </p:sp>
      <p:cxnSp>
        <p:nvCxnSpPr>
          <p:cNvPr id="11" name="Straight Connector 10">
            <a:extLst>
              <a:ext uri="{FF2B5EF4-FFF2-40B4-BE49-F238E27FC236}">
                <a16:creationId xmlns:a16="http://schemas.microsoft.com/office/drawing/2014/main" id="{D714F00E-0DBA-E94C-86B5-0D557FA06FE3}"/>
              </a:ext>
            </a:extLst>
          </p:cNvPr>
          <p:cNvCxnSpPr>
            <a:cxnSpLocks/>
          </p:cNvCxnSpPr>
          <p:nvPr/>
        </p:nvCxnSpPr>
        <p:spPr>
          <a:xfrm>
            <a:off x="872318" y="2711649"/>
            <a:ext cx="1967969" cy="0"/>
          </a:xfrm>
          <a:prstGeom prst="line">
            <a:avLst/>
          </a:prstGeom>
          <a:ln w="28575">
            <a:solidFill>
              <a:srgbClr val="FF5F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7A39D8-9342-8E40-BB7B-2F1DC8551343}"/>
              </a:ext>
            </a:extLst>
          </p:cNvPr>
          <p:cNvSpPr txBox="1"/>
          <p:nvPr/>
        </p:nvSpPr>
        <p:spPr>
          <a:xfrm>
            <a:off x="709127" y="3186264"/>
            <a:ext cx="660607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CONTACT 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NCI SBIR DEVELOPMENT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ncisbir@mail.nih.gov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240.276.5300</a:t>
            </a:r>
          </a:p>
        </p:txBody>
      </p:sp>
      <p:pic>
        <p:nvPicPr>
          <p:cNvPr id="8" name="Picture 7">
            <a:extLst>
              <a:ext uri="{FF2B5EF4-FFF2-40B4-BE49-F238E27FC236}">
                <a16:creationId xmlns:a16="http://schemas.microsoft.com/office/drawing/2014/main" id="{5FACC59C-0E94-AC41-B1D9-C1B4F0ABD7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858125" y="0"/>
            <a:ext cx="4334255" cy="6858000"/>
          </a:xfrm>
          <a:prstGeom prst="rect">
            <a:avLst/>
          </a:prstGeom>
        </p:spPr>
      </p:pic>
    </p:spTree>
    <p:extLst>
      <p:ext uri="{BB962C8B-B14F-4D97-AF65-F5344CB8AC3E}">
        <p14:creationId xmlns:p14="http://schemas.microsoft.com/office/powerpoint/2010/main" val="29595462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1367EC-6050-7EAC-109F-AA56E3A2A27F}"/>
              </a:ext>
            </a:extLst>
          </p:cNvPr>
          <p:cNvSpPr>
            <a:spLocks noGrp="1"/>
          </p:cNvSpPr>
          <p:nvPr>
            <p:ph type="ctrTitle"/>
          </p:nvPr>
        </p:nvSpPr>
        <p:spPr/>
        <p:txBody>
          <a:bodyPr/>
          <a:lstStyle/>
          <a:p>
            <a:r>
              <a:rPr lang="en-US" sz="4800" dirty="0">
                <a:latin typeface="Garamond" panose="02020404030301010803" pitchFamily="18" charset="0"/>
              </a:rPr>
              <a:t>SBIR/STTR Program at NIGMS</a:t>
            </a:r>
            <a:endParaRPr lang="en-US" dirty="0"/>
          </a:p>
        </p:txBody>
      </p:sp>
      <p:sp>
        <p:nvSpPr>
          <p:cNvPr id="11" name="Text Placeholder 10">
            <a:extLst>
              <a:ext uri="{FF2B5EF4-FFF2-40B4-BE49-F238E27FC236}">
                <a16:creationId xmlns:a16="http://schemas.microsoft.com/office/drawing/2014/main" id="{99255C32-A0B9-9665-645E-E911555A1F82}"/>
              </a:ext>
            </a:extLst>
          </p:cNvPr>
          <p:cNvSpPr>
            <a:spLocks noGrp="1"/>
          </p:cNvSpPr>
          <p:nvPr>
            <p:ph type="body" sz="quarter" idx="11"/>
          </p:nvPr>
        </p:nvSpPr>
        <p:spPr/>
        <p:txBody>
          <a:bodyPr/>
          <a:lstStyle/>
          <a:p>
            <a:r>
              <a:rPr lang="en-US" sz="2800" dirty="0">
                <a:latin typeface="Garamond" panose="02020404030301010803" pitchFamily="18" charset="0"/>
              </a:rPr>
              <a:t>From Lab to Market</a:t>
            </a:r>
            <a:endParaRPr lang="en-US" dirty="0"/>
          </a:p>
        </p:txBody>
      </p:sp>
      <p:sp>
        <p:nvSpPr>
          <p:cNvPr id="9" name="Subtitle 8">
            <a:extLst>
              <a:ext uri="{FF2B5EF4-FFF2-40B4-BE49-F238E27FC236}">
                <a16:creationId xmlns:a16="http://schemas.microsoft.com/office/drawing/2014/main" id="{94075D04-44E2-2935-69AD-D854652968EA}"/>
              </a:ext>
            </a:extLst>
          </p:cNvPr>
          <p:cNvSpPr>
            <a:spLocks noGrp="1"/>
          </p:cNvSpPr>
          <p:nvPr>
            <p:ph type="subTitle" idx="1"/>
          </p:nvPr>
        </p:nvSpPr>
        <p:spPr/>
        <p:txBody>
          <a:bodyPr/>
          <a:lstStyle/>
          <a:p>
            <a:r>
              <a:rPr lang="en-US" sz="2400" dirty="0">
                <a:latin typeface="Garamond" panose="02020404030301010803" pitchFamily="18" charset="0"/>
              </a:rPr>
              <a:t>Eddie Billingslea</a:t>
            </a:r>
            <a:br>
              <a:rPr lang="en-US" sz="2400" dirty="0">
                <a:latin typeface="Garamond" panose="02020404030301010803" pitchFamily="18" charset="0"/>
              </a:rPr>
            </a:br>
            <a:r>
              <a:rPr lang="en-US" sz="2400" dirty="0">
                <a:latin typeface="Garamond" panose="02020404030301010803" pitchFamily="18" charset="0"/>
              </a:rPr>
              <a:t>Small Business Strategy Coordinator</a:t>
            </a:r>
            <a:endParaRPr lang="en-US" dirty="0"/>
          </a:p>
        </p:txBody>
      </p:sp>
      <p:sp>
        <p:nvSpPr>
          <p:cNvPr id="10" name="Text Placeholder 9">
            <a:extLst>
              <a:ext uri="{FF2B5EF4-FFF2-40B4-BE49-F238E27FC236}">
                <a16:creationId xmlns:a16="http://schemas.microsoft.com/office/drawing/2014/main" id="{25F18144-B2F9-DAF8-880A-4712694C385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701161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46">
            <a:extLst>
              <a:ext uri="{FF2B5EF4-FFF2-40B4-BE49-F238E27FC236}">
                <a16:creationId xmlns:a16="http://schemas.microsoft.com/office/drawing/2014/main" id="{88783CE9-CFD4-E137-1EE5-A8D80D1CAAF3}"/>
              </a:ext>
            </a:extLst>
          </p:cNvPr>
          <p:cNvSpPr/>
          <p:nvPr/>
        </p:nvSpPr>
        <p:spPr bwMode="auto">
          <a:xfrm>
            <a:off x="923453" y="1600067"/>
            <a:ext cx="11225123" cy="3778211"/>
          </a:xfrm>
          <a:prstGeom prst="rightArrow">
            <a:avLst>
              <a:gd name="adj1" fmla="val 68603"/>
              <a:gd name="adj2" fmla="val 45623"/>
            </a:avLst>
          </a:prstGeom>
          <a:gradFill>
            <a:gsLst>
              <a:gs pos="100000">
                <a:schemeClr val="accent2">
                  <a:lumMod val="60000"/>
                  <a:lumOff val="40000"/>
                </a:schemeClr>
              </a:gs>
              <a:gs pos="25000">
                <a:srgbClr val="21D6E0"/>
              </a:gs>
              <a:gs pos="75000">
                <a:srgbClr val="0087E6"/>
              </a:gs>
              <a:gs pos="100000">
                <a:srgbClr val="005CBF"/>
              </a:gs>
            </a:gsLst>
            <a:lin ang="0" scaled="1"/>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endParaRPr>
          </a:p>
        </p:txBody>
      </p:sp>
      <p:sp>
        <p:nvSpPr>
          <p:cNvPr id="2" name="Title 1">
            <a:extLst>
              <a:ext uri="{FF2B5EF4-FFF2-40B4-BE49-F238E27FC236}">
                <a16:creationId xmlns:a16="http://schemas.microsoft.com/office/drawing/2014/main" id="{1AB354C5-F194-9CAE-76D3-7116C69DECFB}"/>
              </a:ext>
            </a:extLst>
          </p:cNvPr>
          <p:cNvSpPr>
            <a:spLocks noGrp="1"/>
          </p:cNvSpPr>
          <p:nvPr>
            <p:ph type="title"/>
          </p:nvPr>
        </p:nvSpPr>
        <p:spPr/>
        <p:txBody>
          <a:bodyPr/>
          <a:lstStyle/>
          <a:p>
            <a:r>
              <a:rPr lang="en-US" sz="4400" dirty="0">
                <a:latin typeface="Garamond" panose="02020404030301010803" pitchFamily="18" charset="0"/>
              </a:rPr>
              <a:t>Biomedical Technology Development Programs at NIGMS</a:t>
            </a:r>
            <a:endParaRPr lang="en-US" dirty="0"/>
          </a:p>
        </p:txBody>
      </p:sp>
      <p:sp>
        <p:nvSpPr>
          <p:cNvPr id="6" name="TextBox 5">
            <a:extLst>
              <a:ext uri="{FF2B5EF4-FFF2-40B4-BE49-F238E27FC236}">
                <a16:creationId xmlns:a16="http://schemas.microsoft.com/office/drawing/2014/main" id="{17BBBE09-31B9-47F1-2D66-FFA5286703E5}"/>
              </a:ext>
            </a:extLst>
          </p:cNvPr>
          <p:cNvSpPr txBox="1"/>
          <p:nvPr/>
        </p:nvSpPr>
        <p:spPr>
          <a:xfrm>
            <a:off x="1162886" y="2742031"/>
            <a:ext cx="3123962" cy="1328023"/>
          </a:xfrm>
          <a:prstGeom prst="roundRect">
            <a:avLst/>
          </a:prstGeom>
          <a:no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Exploratory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Technology Feasibility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Iterative Technology R&amp;D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and Validation Studies</a:t>
            </a:r>
          </a:p>
        </p:txBody>
      </p:sp>
      <p:sp>
        <p:nvSpPr>
          <p:cNvPr id="7" name="TextBox 6">
            <a:extLst>
              <a:ext uri="{FF2B5EF4-FFF2-40B4-BE49-F238E27FC236}">
                <a16:creationId xmlns:a16="http://schemas.microsoft.com/office/drawing/2014/main" id="{3B6D57A9-D3C5-C90A-6443-EA5E8605212C}"/>
              </a:ext>
            </a:extLst>
          </p:cNvPr>
          <p:cNvSpPr txBox="1"/>
          <p:nvPr/>
        </p:nvSpPr>
        <p:spPr>
          <a:xfrm>
            <a:off x="4612918" y="2764988"/>
            <a:ext cx="2427886" cy="1328023"/>
          </a:xfrm>
          <a:prstGeom prst="roundRect">
            <a:avLst/>
          </a:prstGeom>
          <a:no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Later Stage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Development &amp; Dissemination</a:t>
            </a:r>
          </a:p>
        </p:txBody>
      </p:sp>
      <p:sp>
        <p:nvSpPr>
          <p:cNvPr id="9" name="TextBox 8">
            <a:extLst>
              <a:ext uri="{FF2B5EF4-FFF2-40B4-BE49-F238E27FC236}">
                <a16:creationId xmlns:a16="http://schemas.microsoft.com/office/drawing/2014/main" id="{6C08B50F-4722-F02C-222D-9F085154BDD7}"/>
              </a:ext>
            </a:extLst>
          </p:cNvPr>
          <p:cNvSpPr txBox="1"/>
          <p:nvPr/>
        </p:nvSpPr>
        <p:spPr>
          <a:xfrm>
            <a:off x="7366874" y="2764988"/>
            <a:ext cx="2673955" cy="1328023"/>
          </a:xfrm>
          <a:prstGeom prst="roundRect">
            <a:avLst/>
          </a:prstGeom>
          <a:no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Mature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User Resource Commercialization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Garamond" panose="02020404030301010803" pitchFamily="18" charset="0"/>
                <a:ea typeface="+mn-ea"/>
                <a:cs typeface="+mn-cs"/>
              </a:rPr>
              <a:t>Small Business</a:t>
            </a:r>
          </a:p>
        </p:txBody>
      </p:sp>
      <p:sp>
        <p:nvSpPr>
          <p:cNvPr id="10" name="Rectangle 9">
            <a:extLst>
              <a:ext uri="{FF2B5EF4-FFF2-40B4-BE49-F238E27FC236}">
                <a16:creationId xmlns:a16="http://schemas.microsoft.com/office/drawing/2014/main" id="{06B255B5-C541-DF45-DE5D-DDAA04508399}"/>
              </a:ext>
            </a:extLst>
          </p:cNvPr>
          <p:cNvSpPr/>
          <p:nvPr/>
        </p:nvSpPr>
        <p:spPr>
          <a:xfrm>
            <a:off x="1162886" y="4962780"/>
            <a:ext cx="275425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rPr>
              <a:t>NIGMS Technology Development Programs (R21 and R01)</a:t>
            </a:r>
          </a:p>
        </p:txBody>
      </p:sp>
      <p:sp>
        <p:nvSpPr>
          <p:cNvPr id="11" name="TextBox 10">
            <a:extLst>
              <a:ext uri="{FF2B5EF4-FFF2-40B4-BE49-F238E27FC236}">
                <a16:creationId xmlns:a16="http://schemas.microsoft.com/office/drawing/2014/main" id="{0AF01F10-AA49-03D5-AB6E-C512F30183B7}"/>
              </a:ext>
            </a:extLst>
          </p:cNvPr>
          <p:cNvSpPr txBox="1"/>
          <p:nvPr/>
        </p:nvSpPr>
        <p:spPr>
          <a:xfrm>
            <a:off x="4836381" y="4830489"/>
            <a:ext cx="18281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rPr>
              <a:t>Biomedical Technology Development and Dissemination Centers (RM1)</a:t>
            </a:r>
          </a:p>
        </p:txBody>
      </p:sp>
      <p:sp>
        <p:nvSpPr>
          <p:cNvPr id="12" name="Rectangle 11">
            <a:extLst>
              <a:ext uri="{FF2B5EF4-FFF2-40B4-BE49-F238E27FC236}">
                <a16:creationId xmlns:a16="http://schemas.microsoft.com/office/drawing/2014/main" id="{6872ABDA-73D5-E514-4462-274D2BD5F967}"/>
              </a:ext>
            </a:extLst>
          </p:cNvPr>
          <p:cNvSpPr/>
          <p:nvPr/>
        </p:nvSpPr>
        <p:spPr>
          <a:xfrm>
            <a:off x="7539060" y="4817374"/>
            <a:ext cx="2703214" cy="5486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Garamond" panose="02020404030301010803" pitchFamily="18" charset="0"/>
                <a:ea typeface="+mn-ea"/>
                <a:cs typeface="+mn-cs"/>
              </a:rPr>
              <a:t>NIGMS National and Regional Resources (R24)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14141"/>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Garamond" panose="02020404030301010803" pitchFamily="18" charset="0"/>
              <a:ea typeface="+mn-ea"/>
              <a:cs typeface="+mn-cs"/>
            </a:endParaRPr>
          </a:p>
        </p:txBody>
      </p:sp>
      <p:sp>
        <p:nvSpPr>
          <p:cNvPr id="13" name="TextBox 12">
            <a:extLst>
              <a:ext uri="{FF2B5EF4-FFF2-40B4-BE49-F238E27FC236}">
                <a16:creationId xmlns:a16="http://schemas.microsoft.com/office/drawing/2014/main" id="{6555038D-708D-A60D-C1BD-8EF0E1E4D095}"/>
              </a:ext>
            </a:extLst>
          </p:cNvPr>
          <p:cNvSpPr txBox="1"/>
          <p:nvPr/>
        </p:nvSpPr>
        <p:spPr>
          <a:xfrm>
            <a:off x="7539060" y="5422165"/>
            <a:ext cx="30759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Garamond" panose="02020404030301010803" pitchFamily="18" charset="0"/>
                <a:ea typeface="+mn-ea"/>
                <a:cs typeface="+mn-cs"/>
              </a:rPr>
              <a:t>Small Business Innovation Research (SBIR) and Small Business Technology Transfer (STTR)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15564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3FC0F-A54B-C22E-CE1D-CE13C30EB373}"/>
              </a:ext>
            </a:extLst>
          </p:cNvPr>
          <p:cNvSpPr>
            <a:spLocks noGrp="1"/>
          </p:cNvSpPr>
          <p:nvPr>
            <p:ph type="title"/>
          </p:nvPr>
        </p:nvSpPr>
        <p:spPr/>
        <p:txBody>
          <a:bodyPr/>
          <a:lstStyle/>
          <a:p>
            <a:r>
              <a:rPr lang="en-US" sz="4400" dirty="0">
                <a:latin typeface="Garamond" panose="02020404030301010803" pitchFamily="18" charset="0"/>
              </a:rPr>
              <a:t>NIGMS Biomedical Technology Development and Dissemination Centers (RM1)</a:t>
            </a:r>
            <a:endParaRPr lang="en-US" dirty="0"/>
          </a:p>
        </p:txBody>
      </p:sp>
      <p:sp>
        <p:nvSpPr>
          <p:cNvPr id="4" name="Rectangle: Rounded Corners 3">
            <a:extLst>
              <a:ext uri="{FF2B5EF4-FFF2-40B4-BE49-F238E27FC236}">
                <a16:creationId xmlns:a16="http://schemas.microsoft.com/office/drawing/2014/main" id="{E195ED7B-E9BE-D569-B220-8B5C0B0FF56E}"/>
              </a:ext>
            </a:extLst>
          </p:cNvPr>
          <p:cNvSpPr/>
          <p:nvPr/>
        </p:nvSpPr>
        <p:spPr>
          <a:xfrm>
            <a:off x="1782874" y="1831290"/>
            <a:ext cx="3190875" cy="1329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Late-Stage Technology Optimization and Validation</a:t>
            </a:r>
          </a:p>
        </p:txBody>
      </p:sp>
      <p:sp>
        <p:nvSpPr>
          <p:cNvPr id="5" name="Rectangle: Rounded Corners 4">
            <a:extLst>
              <a:ext uri="{FF2B5EF4-FFF2-40B4-BE49-F238E27FC236}">
                <a16:creationId xmlns:a16="http://schemas.microsoft.com/office/drawing/2014/main" id="{335C1020-3BE7-C097-27AF-4B5E46BA29AC}"/>
              </a:ext>
            </a:extLst>
          </p:cNvPr>
          <p:cNvSpPr/>
          <p:nvPr/>
        </p:nvSpPr>
        <p:spPr>
          <a:xfrm>
            <a:off x="6096000" y="1831290"/>
            <a:ext cx="3190875" cy="13292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Technology Dissemination and Community Engagement</a:t>
            </a:r>
          </a:p>
        </p:txBody>
      </p:sp>
      <p:sp>
        <p:nvSpPr>
          <p:cNvPr id="6" name="Right Arrow 25">
            <a:extLst>
              <a:ext uri="{FF2B5EF4-FFF2-40B4-BE49-F238E27FC236}">
                <a16:creationId xmlns:a16="http://schemas.microsoft.com/office/drawing/2014/main" id="{B1ECA067-53FD-B93A-2FF2-8C0212C4E88C}"/>
              </a:ext>
            </a:extLst>
          </p:cNvPr>
          <p:cNvSpPr/>
          <p:nvPr/>
        </p:nvSpPr>
        <p:spPr>
          <a:xfrm>
            <a:off x="5420574" y="2387170"/>
            <a:ext cx="228600" cy="171450"/>
          </a:xfrm>
          <a:prstGeom prst="rightArrow">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7" name="Arrow: Curved Down 6">
            <a:extLst>
              <a:ext uri="{FF2B5EF4-FFF2-40B4-BE49-F238E27FC236}">
                <a16:creationId xmlns:a16="http://schemas.microsoft.com/office/drawing/2014/main" id="{088BF591-BCEC-46F1-5436-052AD83082EA}"/>
              </a:ext>
            </a:extLst>
          </p:cNvPr>
          <p:cNvSpPr/>
          <p:nvPr/>
        </p:nvSpPr>
        <p:spPr>
          <a:xfrm>
            <a:off x="3872761" y="3343262"/>
            <a:ext cx="3324225" cy="707886"/>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panose="020B0604020202020204"/>
              <a:ea typeface="+mn-ea"/>
              <a:cs typeface="+mn-cs"/>
            </a:endParaRPr>
          </a:p>
        </p:txBody>
      </p:sp>
      <p:sp>
        <p:nvSpPr>
          <p:cNvPr id="8" name="Arrow: Curved Up 7">
            <a:extLst>
              <a:ext uri="{FF2B5EF4-FFF2-40B4-BE49-F238E27FC236}">
                <a16:creationId xmlns:a16="http://schemas.microsoft.com/office/drawing/2014/main" id="{AB360D16-4A8F-B83D-97CB-0A8EB8F5D752}"/>
              </a:ext>
            </a:extLst>
          </p:cNvPr>
          <p:cNvSpPr/>
          <p:nvPr/>
        </p:nvSpPr>
        <p:spPr>
          <a:xfrm flipH="1">
            <a:off x="3701311" y="4941791"/>
            <a:ext cx="3438525" cy="610507"/>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030C8FE-B5F2-D195-6030-3458B5FFA398}"/>
              </a:ext>
            </a:extLst>
          </p:cNvPr>
          <p:cNvSpPr/>
          <p:nvPr/>
        </p:nvSpPr>
        <p:spPr>
          <a:xfrm>
            <a:off x="2443051" y="4051148"/>
            <a:ext cx="285941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Technology Development Projects (</a:t>
            </a:r>
            <a:r>
              <a:rPr kumimoji="0" lang="en-US" sz="2000" b="1" i="0"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TDPs</a:t>
            </a:r>
            <a:r>
              <a:rPr kumimoji="0" lang="en-US" sz="2000" b="0" i="0"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a:t>
            </a:r>
            <a:endParaRPr kumimoji="0" lang="en-US" sz="20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endParaRPr>
          </a:p>
        </p:txBody>
      </p:sp>
      <p:sp>
        <p:nvSpPr>
          <p:cNvPr id="10" name="Rectangle 9">
            <a:extLst>
              <a:ext uri="{FF2B5EF4-FFF2-40B4-BE49-F238E27FC236}">
                <a16:creationId xmlns:a16="http://schemas.microsoft.com/office/drawing/2014/main" id="{13E9D364-CB53-A7C4-C1A2-0D6C50FC70BE}"/>
              </a:ext>
            </a:extLst>
          </p:cNvPr>
          <p:cNvSpPr/>
          <p:nvPr/>
        </p:nvSpPr>
        <p:spPr>
          <a:xfrm>
            <a:off x="5756434" y="4233905"/>
            <a:ext cx="255772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Driving Biomedical Projects (</a:t>
            </a:r>
            <a:r>
              <a:rPr kumimoji="0" lang="en-US" sz="2000" b="1" i="0"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DBPs</a:t>
            </a:r>
            <a:r>
              <a:rPr kumimoji="0" lang="en-US" sz="2000" b="0" i="0" u="none" strike="noStrike" kern="1200" cap="none" spc="0" normalizeH="0" baseline="0" noProof="0" dirty="0">
                <a:ln>
                  <a:noFill/>
                </a:ln>
                <a:solidFill>
                  <a:srgbClr val="333333"/>
                </a:solidFill>
                <a:effectLst/>
                <a:uLnTx/>
                <a:uFillTx/>
                <a:latin typeface="Garamond" panose="02020404030301010803" pitchFamily="18" charset="0"/>
                <a:ea typeface="+mn-ea"/>
                <a:cs typeface="+mn-cs"/>
              </a:rPr>
              <a:t>)</a:t>
            </a:r>
            <a:endParaRPr kumimoji="0" lang="en-US" sz="20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endParaRPr>
          </a:p>
        </p:txBody>
      </p:sp>
      <p:sp>
        <p:nvSpPr>
          <p:cNvPr id="11" name="Rectangle 10">
            <a:extLst>
              <a:ext uri="{FF2B5EF4-FFF2-40B4-BE49-F238E27FC236}">
                <a16:creationId xmlns:a16="http://schemas.microsoft.com/office/drawing/2014/main" id="{0BA4CEF6-3014-D4BA-2510-24E87DAB80F6}"/>
              </a:ext>
            </a:extLst>
          </p:cNvPr>
          <p:cNvSpPr/>
          <p:nvPr/>
        </p:nvSpPr>
        <p:spPr>
          <a:xfrm>
            <a:off x="3115211" y="5536335"/>
            <a:ext cx="483932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rPr>
              <a:t>Iterative Technology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Garamond" panose="02020404030301010803" pitchFamily="18" charset="0"/>
                <a:ea typeface="+mn-ea"/>
                <a:cs typeface="+mn-cs"/>
              </a:rPr>
              <a:t>for Robustness and Versatility</a:t>
            </a:r>
          </a:p>
        </p:txBody>
      </p:sp>
    </p:spTree>
    <p:extLst>
      <p:ext uri="{BB962C8B-B14F-4D97-AF65-F5344CB8AC3E}">
        <p14:creationId xmlns:p14="http://schemas.microsoft.com/office/powerpoint/2010/main" val="27855031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A2EDE5-7FD8-5C29-2FD4-91A48A79AE28}"/>
              </a:ext>
            </a:extLst>
          </p:cNvPr>
          <p:cNvSpPr txBox="1"/>
          <p:nvPr/>
        </p:nvSpPr>
        <p:spPr>
          <a:xfrm>
            <a:off x="1722719" y="681548"/>
            <a:ext cx="33832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aramond" panose="02020404030301010803" pitchFamily="18" charset="0"/>
                <a:ea typeface="+mn-ea"/>
                <a:cs typeface="+mn-cs"/>
              </a:rPr>
              <a:t>Phase I Feasibility Study</a:t>
            </a:r>
          </a:p>
        </p:txBody>
      </p:sp>
      <p:sp>
        <p:nvSpPr>
          <p:cNvPr id="8" name="TextBox 7">
            <a:extLst>
              <a:ext uri="{FF2B5EF4-FFF2-40B4-BE49-F238E27FC236}">
                <a16:creationId xmlns:a16="http://schemas.microsoft.com/office/drawing/2014/main" id="{94C9A5DD-9499-B82B-C584-C5F99E6E1F29}"/>
              </a:ext>
            </a:extLst>
          </p:cNvPr>
          <p:cNvSpPr txBox="1"/>
          <p:nvPr/>
        </p:nvSpPr>
        <p:spPr>
          <a:xfrm>
            <a:off x="5925091" y="661421"/>
            <a:ext cx="4754880" cy="457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274"/>
                </a:solidFill>
                <a:effectLst/>
                <a:uLnTx/>
                <a:uFillTx/>
                <a:latin typeface="Trebuchet MS" panose="020B0603020202020204" pitchFamily="34" charset="0"/>
                <a:ea typeface="+mn-ea"/>
                <a:cs typeface="+mn-cs"/>
              </a:rPr>
              <a:t>      </a:t>
            </a:r>
            <a:r>
              <a:rPr kumimoji="0" lang="en-US" sz="2400" b="1" i="0" u="none" strike="noStrike" kern="1200" cap="none" spc="0" normalizeH="0" baseline="0" noProof="0" dirty="0">
                <a:ln>
                  <a:noFill/>
                </a:ln>
                <a:solidFill>
                  <a:srgbClr val="004274"/>
                </a:solidFill>
                <a:effectLst/>
                <a:uLnTx/>
                <a:uFillTx/>
                <a:latin typeface="Garamond" panose="02020404030301010803" pitchFamily="18" charset="0"/>
                <a:ea typeface="+mn-ea"/>
                <a:cs typeface="+mn-cs"/>
              </a:rPr>
              <a:t>Phase II Full Research/R&amp;D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5E3FF">
                    <a:lumMod val="75000"/>
                    <a:lumOff val="25000"/>
                  </a:srgbClr>
                </a:solidFill>
                <a:effectLst/>
                <a:uLnTx/>
                <a:uFillTx/>
                <a:latin typeface="Trebuchet MS" panose="020B0603020202020204" pitchFamily="34" charset="0"/>
                <a:ea typeface="+mn-ea"/>
                <a:cs typeface="+mn-cs"/>
              </a:rPr>
              <a:t>        </a:t>
            </a:r>
            <a:endParaRPr kumimoji="0" lang="en-US" sz="1750" b="0" i="0" u="none" strike="noStrike" kern="1200" cap="none" spc="0" normalizeH="0" baseline="0" noProof="0" dirty="0">
              <a:ln>
                <a:noFill/>
              </a:ln>
              <a:solidFill>
                <a:srgbClr val="7F7F7F">
                  <a:lumMod val="50000"/>
                </a:srgbClr>
              </a:solidFill>
              <a:effectLst/>
              <a:uLnTx/>
              <a:uFillTx/>
              <a:latin typeface="Trebuchet MS" panose="020B0603020202020204" pitchFamily="34" charset="0"/>
              <a:ea typeface="+mn-ea"/>
              <a:cs typeface="+mn-cs"/>
            </a:endParaRPr>
          </a:p>
        </p:txBody>
      </p:sp>
      <p:sp>
        <p:nvSpPr>
          <p:cNvPr id="9" name="TextBox 8">
            <a:extLst>
              <a:ext uri="{FF2B5EF4-FFF2-40B4-BE49-F238E27FC236}">
                <a16:creationId xmlns:a16="http://schemas.microsoft.com/office/drawing/2014/main" id="{F6FEFB88-0C73-91B6-B53F-6E309F23BF2E}"/>
              </a:ext>
            </a:extLst>
          </p:cNvPr>
          <p:cNvSpPr txBox="1"/>
          <p:nvPr/>
        </p:nvSpPr>
        <p:spPr>
          <a:xfrm>
            <a:off x="2227152" y="1437137"/>
            <a:ext cx="7822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aramond" panose="02020404030301010803" pitchFamily="18" charset="0"/>
                <a:ea typeface="+mn-ea"/>
                <a:cs typeface="+mn-cs"/>
              </a:rPr>
              <a:t>$350K TC max                          </a:t>
            </a:r>
            <a:r>
              <a:rPr kumimoji="0" lang="en-US" sz="2400" b="1" i="0" u="none" strike="noStrike" kern="1200" cap="none" spc="0" normalizeH="0" baseline="0" noProof="0" dirty="0">
                <a:ln>
                  <a:noFill/>
                </a:ln>
                <a:solidFill>
                  <a:srgbClr val="000000">
                    <a:lumMod val="75000"/>
                  </a:srgbClr>
                </a:solidFill>
                <a:effectLst/>
                <a:uLnTx/>
                <a:uFillTx/>
                <a:latin typeface="Garamond" panose="02020404030301010803" pitchFamily="18" charset="0"/>
                <a:ea typeface="+mn-ea"/>
                <a:cs typeface="+mn-cs"/>
              </a:rPr>
              <a:t>	     $2.5M TC max</a:t>
            </a:r>
          </a:p>
        </p:txBody>
      </p:sp>
      <p:grpSp>
        <p:nvGrpSpPr>
          <p:cNvPr id="10" name="Group 9">
            <a:extLst>
              <a:ext uri="{FF2B5EF4-FFF2-40B4-BE49-F238E27FC236}">
                <a16:creationId xmlns:a16="http://schemas.microsoft.com/office/drawing/2014/main" id="{CC8A7573-BC77-AE5E-2866-1B077E9E630E}"/>
              </a:ext>
            </a:extLst>
          </p:cNvPr>
          <p:cNvGrpSpPr/>
          <p:nvPr/>
        </p:nvGrpSpPr>
        <p:grpSpPr>
          <a:xfrm>
            <a:off x="932507" y="1999201"/>
            <a:ext cx="9578566" cy="4087760"/>
            <a:chOff x="2062777" y="1254992"/>
            <a:chExt cx="3437962" cy="4876932"/>
          </a:xfrm>
        </p:grpSpPr>
        <p:sp>
          <p:nvSpPr>
            <p:cNvPr id="11" name="Oval 10">
              <a:extLst>
                <a:ext uri="{FF2B5EF4-FFF2-40B4-BE49-F238E27FC236}">
                  <a16:creationId xmlns:a16="http://schemas.microsoft.com/office/drawing/2014/main" id="{5EDBC81F-362A-9543-2AFD-48233AC4B5C5}"/>
                </a:ext>
              </a:extLst>
            </p:cNvPr>
            <p:cNvSpPr/>
            <p:nvPr/>
          </p:nvSpPr>
          <p:spPr>
            <a:xfrm>
              <a:off x="2719467" y="2118960"/>
              <a:ext cx="413258" cy="991894"/>
            </a:xfrm>
            <a:prstGeom prst="ellipse">
              <a:avLst/>
            </a:prstGeom>
            <a:blipFill dpi="0" rotWithShape="1">
              <a:blip r:embed="rId2"/>
              <a:srcRect/>
              <a:stretch>
                <a:fillRect/>
              </a:stretch>
            </a:blipFill>
            <a:ln w="76200" cap="flat" cmpd="sng" algn="ctr">
              <a:solidFill>
                <a:srgbClr val="80B9F8"/>
              </a:solid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sp>
          <p:nvSpPr>
            <p:cNvPr id="12" name="TextBox 11">
              <a:extLst>
                <a:ext uri="{FF2B5EF4-FFF2-40B4-BE49-F238E27FC236}">
                  <a16:creationId xmlns:a16="http://schemas.microsoft.com/office/drawing/2014/main" id="{1B370F3E-13EF-6D28-AE33-2D8C76B18891}"/>
                </a:ext>
              </a:extLst>
            </p:cNvPr>
            <p:cNvSpPr txBox="1"/>
            <p:nvPr/>
          </p:nvSpPr>
          <p:spPr>
            <a:xfrm>
              <a:off x="2213640" y="3206144"/>
              <a:ext cx="1400175" cy="440634"/>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B0F0">
                      <a:lumMod val="50000"/>
                    </a:srgbClr>
                  </a:solidFill>
                  <a:effectLst/>
                  <a:uLnTx/>
                  <a:uFillTx/>
                  <a:latin typeface="Garamond" panose="02020404030301010803" pitchFamily="18" charset="0"/>
                  <a:ea typeface="ＭＳ Ｐゴシック" charset="0"/>
                  <a:cs typeface="Arial" charset="0"/>
                </a:rPr>
                <a:t>Feasibility</a:t>
              </a:r>
            </a:p>
          </p:txBody>
        </p:sp>
        <p:sp>
          <p:nvSpPr>
            <p:cNvPr id="13" name="TextBox 12">
              <a:extLst>
                <a:ext uri="{FF2B5EF4-FFF2-40B4-BE49-F238E27FC236}">
                  <a16:creationId xmlns:a16="http://schemas.microsoft.com/office/drawing/2014/main" id="{4D74AE30-E3AA-7BE3-A6F0-691347D31A7E}"/>
                </a:ext>
              </a:extLst>
            </p:cNvPr>
            <p:cNvSpPr txBox="1"/>
            <p:nvPr/>
          </p:nvSpPr>
          <p:spPr>
            <a:xfrm>
              <a:off x="2280258" y="1465573"/>
              <a:ext cx="1266825" cy="734390"/>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5CA5F6"/>
                  </a:solidFill>
                  <a:effectLst/>
                  <a:uLnTx/>
                  <a:uFillTx/>
                  <a:latin typeface="Garamond" panose="02020404030301010803" pitchFamily="18" charset="0"/>
                  <a:ea typeface="ＭＳ Ｐゴシック" charset="0"/>
                  <a:cs typeface="Arial" charset="0"/>
                </a:rPr>
                <a:t>Discovery</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5CA5F6"/>
                  </a:solidFill>
                  <a:effectLst/>
                  <a:uLnTx/>
                  <a:uFillTx/>
                  <a:latin typeface="Garamond" panose="02020404030301010803" pitchFamily="18" charset="0"/>
                  <a:ea typeface="ＭＳ Ｐゴシック" charset="0"/>
                  <a:cs typeface="Arial" charset="0"/>
                </a:rPr>
                <a:t>Phase I</a:t>
              </a:r>
            </a:p>
          </p:txBody>
        </p:sp>
        <p:sp>
          <p:nvSpPr>
            <p:cNvPr id="14" name="TextBox 13">
              <a:extLst>
                <a:ext uri="{FF2B5EF4-FFF2-40B4-BE49-F238E27FC236}">
                  <a16:creationId xmlns:a16="http://schemas.microsoft.com/office/drawing/2014/main" id="{5819C5AC-A6A1-163C-57B0-22447B745D1C}"/>
                </a:ext>
              </a:extLst>
            </p:cNvPr>
            <p:cNvSpPr txBox="1"/>
            <p:nvPr/>
          </p:nvSpPr>
          <p:spPr>
            <a:xfrm>
              <a:off x="3857190" y="3213839"/>
              <a:ext cx="1400175" cy="440634"/>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B0F0">
                      <a:lumMod val="50000"/>
                    </a:srgbClr>
                  </a:solidFill>
                  <a:effectLst/>
                  <a:uLnTx/>
                  <a:uFillTx/>
                  <a:latin typeface="Garamond" panose="02020404030301010803" pitchFamily="18" charset="0"/>
                  <a:ea typeface="ＭＳ Ｐゴシック" charset="0"/>
                  <a:cs typeface="Arial" charset="0"/>
                </a:rPr>
                <a:t>RD/Commercialization</a:t>
              </a:r>
            </a:p>
          </p:txBody>
        </p:sp>
        <p:sp>
          <p:nvSpPr>
            <p:cNvPr id="15" name="TextBox 14">
              <a:extLst>
                <a:ext uri="{FF2B5EF4-FFF2-40B4-BE49-F238E27FC236}">
                  <a16:creationId xmlns:a16="http://schemas.microsoft.com/office/drawing/2014/main" id="{2F691300-29C2-0F3E-2065-3C7193A51121}"/>
                </a:ext>
              </a:extLst>
            </p:cNvPr>
            <p:cNvSpPr txBox="1"/>
            <p:nvPr/>
          </p:nvSpPr>
          <p:spPr>
            <a:xfrm>
              <a:off x="3857190" y="1436735"/>
              <a:ext cx="1436797" cy="734390"/>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70C0"/>
                  </a:solidFill>
                  <a:effectLst/>
                  <a:uLnTx/>
                  <a:uFillTx/>
                  <a:latin typeface="Garamond" panose="02020404030301010803" pitchFamily="18" charset="0"/>
                  <a:ea typeface="ＭＳ Ｐゴシック" charset="0"/>
                  <a:cs typeface="Arial" charset="0"/>
                </a:rPr>
                <a:t>Development</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Garamond" panose="02020404030301010803" pitchFamily="18" charset="0"/>
                  <a:ea typeface="ＭＳ Ｐゴシック" charset="0"/>
                  <a:cs typeface="Arial" charset="0"/>
                </a:rPr>
                <a:t>Phase II</a:t>
              </a:r>
            </a:p>
          </p:txBody>
        </p:sp>
        <p:sp>
          <p:nvSpPr>
            <p:cNvPr id="16" name="Oval 15">
              <a:extLst>
                <a:ext uri="{FF2B5EF4-FFF2-40B4-BE49-F238E27FC236}">
                  <a16:creationId xmlns:a16="http://schemas.microsoft.com/office/drawing/2014/main" id="{4B81D876-4FED-C2B8-C8DF-EBA56C9350B8}"/>
                </a:ext>
              </a:extLst>
            </p:cNvPr>
            <p:cNvSpPr/>
            <p:nvPr/>
          </p:nvSpPr>
          <p:spPr>
            <a:xfrm>
              <a:off x="4372982" y="2133601"/>
              <a:ext cx="402062" cy="991894"/>
            </a:xfrm>
            <a:prstGeom prst="ellipse">
              <a:avLst/>
            </a:prstGeom>
            <a:blipFill dpi="0" rotWithShape="1">
              <a:blip r:embed="rId3"/>
              <a:srcRect/>
              <a:stretch>
                <a:fillRect/>
              </a:stretch>
            </a:blipFill>
            <a:ln w="76200" cap="flat" cmpd="sng" algn="ctr">
              <a:solidFill>
                <a:srgbClr val="0070C0"/>
              </a:solid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cxnSp>
          <p:nvCxnSpPr>
            <p:cNvPr id="17" name="Straight Connector 16">
              <a:extLst>
                <a:ext uri="{FF2B5EF4-FFF2-40B4-BE49-F238E27FC236}">
                  <a16:creationId xmlns:a16="http://schemas.microsoft.com/office/drawing/2014/main" id="{995D931B-6158-9291-F8EF-1D1524A5857D}"/>
                </a:ext>
              </a:extLst>
            </p:cNvPr>
            <p:cNvCxnSpPr>
              <a:cxnSpLocks/>
              <a:stCxn id="11" idx="6"/>
              <a:endCxn id="16" idx="2"/>
            </p:cNvCxnSpPr>
            <p:nvPr/>
          </p:nvCxnSpPr>
          <p:spPr>
            <a:xfrm>
              <a:off x="3132725" y="2614907"/>
              <a:ext cx="1240257" cy="14641"/>
            </a:xfrm>
            <a:prstGeom prst="line">
              <a:avLst/>
            </a:prstGeom>
            <a:noFill/>
            <a:ln w="76200" cap="flat" cmpd="sng" algn="ctr">
              <a:solidFill>
                <a:srgbClr val="0070C0"/>
              </a:solidFill>
              <a:prstDash val="solid"/>
            </a:ln>
            <a:effectLst/>
          </p:spPr>
        </p:cxnSp>
        <p:sp>
          <p:nvSpPr>
            <p:cNvPr id="18" name="Rounded Rectangle 56">
              <a:extLst>
                <a:ext uri="{FF2B5EF4-FFF2-40B4-BE49-F238E27FC236}">
                  <a16:creationId xmlns:a16="http://schemas.microsoft.com/office/drawing/2014/main" id="{2BB1A6DB-264B-6A9B-157B-6C144B1441E8}"/>
                </a:ext>
              </a:extLst>
            </p:cNvPr>
            <p:cNvSpPr/>
            <p:nvPr/>
          </p:nvSpPr>
          <p:spPr>
            <a:xfrm>
              <a:off x="2062777" y="1254992"/>
              <a:ext cx="3437962" cy="4841009"/>
            </a:xfrm>
            <a:prstGeom prst="roundRect">
              <a:avLst/>
            </a:prstGeom>
            <a:noFill/>
            <a:ln w="28575" cap="rnd" cmpd="sng" algn="ctr">
              <a:solidFill>
                <a:srgbClr val="FFFFFF">
                  <a:lumMod val="85000"/>
                </a:srgbClr>
              </a:solidFill>
              <a:prstDash val="sysDash"/>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grpSp>
          <p:nvGrpSpPr>
            <p:cNvPr id="19" name="Group 18">
              <a:extLst>
                <a:ext uri="{FF2B5EF4-FFF2-40B4-BE49-F238E27FC236}">
                  <a16:creationId xmlns:a16="http://schemas.microsoft.com/office/drawing/2014/main" id="{C3394ED3-A404-2C33-B7E4-64FDE891BD1C}"/>
                </a:ext>
              </a:extLst>
            </p:cNvPr>
            <p:cNvGrpSpPr/>
            <p:nvPr/>
          </p:nvGrpSpPr>
          <p:grpSpPr>
            <a:xfrm>
              <a:off x="2219120" y="3649823"/>
              <a:ext cx="3055199" cy="1044368"/>
              <a:chOff x="4523793" y="1618565"/>
              <a:chExt cx="2258007" cy="1219200"/>
            </a:xfrm>
            <a:solidFill>
              <a:srgbClr val="FFFFFF">
                <a:lumMod val="95000"/>
              </a:srgbClr>
            </a:solidFill>
          </p:grpSpPr>
          <p:sp>
            <p:nvSpPr>
              <p:cNvPr id="31" name="Pentagon 39">
                <a:extLst>
                  <a:ext uri="{FF2B5EF4-FFF2-40B4-BE49-F238E27FC236}">
                    <a16:creationId xmlns:a16="http://schemas.microsoft.com/office/drawing/2014/main" id="{344ABD3C-0DB4-815E-490C-5B9F0A83AF48}"/>
                  </a:ext>
                </a:extLst>
              </p:cNvPr>
              <p:cNvSpPr/>
              <p:nvPr/>
            </p:nvSpPr>
            <p:spPr>
              <a:xfrm>
                <a:off x="6268618" y="1618565"/>
                <a:ext cx="513182" cy="1219200"/>
              </a:xfrm>
              <a:prstGeom prst="homePlate">
                <a:avLst/>
              </a:prstGeom>
              <a:grpFill/>
              <a:ln w="952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sp>
            <p:nvSpPr>
              <p:cNvPr id="32" name="Rectangle 31">
                <a:extLst>
                  <a:ext uri="{FF2B5EF4-FFF2-40B4-BE49-F238E27FC236}">
                    <a16:creationId xmlns:a16="http://schemas.microsoft.com/office/drawing/2014/main" id="{2B417C20-9453-68BC-74DF-D9C9965F9372}"/>
                  </a:ext>
                </a:extLst>
              </p:cNvPr>
              <p:cNvSpPr/>
              <p:nvPr/>
            </p:nvSpPr>
            <p:spPr>
              <a:xfrm>
                <a:off x="4523793" y="1618565"/>
                <a:ext cx="1847461" cy="1219200"/>
              </a:xfrm>
              <a:prstGeom prst="rect">
                <a:avLst/>
              </a:prstGeom>
              <a:grpFill/>
              <a:ln w="952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grpSp>
        <p:sp>
          <p:nvSpPr>
            <p:cNvPr id="20" name="Pentagon 55">
              <a:extLst>
                <a:ext uri="{FF2B5EF4-FFF2-40B4-BE49-F238E27FC236}">
                  <a16:creationId xmlns:a16="http://schemas.microsoft.com/office/drawing/2014/main" id="{EBB50C83-2151-1867-FB59-54C63EE7D29E}"/>
                </a:ext>
              </a:extLst>
            </p:cNvPr>
            <p:cNvSpPr/>
            <p:nvPr/>
          </p:nvSpPr>
          <p:spPr>
            <a:xfrm>
              <a:off x="2099453" y="3658685"/>
              <a:ext cx="421585" cy="1082161"/>
            </a:xfrm>
            <a:prstGeom prst="homePlate">
              <a:avLst/>
            </a:prstGeom>
            <a:solidFill>
              <a:srgbClr val="FFFFFF"/>
            </a:solidFill>
            <a:ln w="952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sp>
          <p:nvSpPr>
            <p:cNvPr id="21" name="TextBox 20">
              <a:extLst>
                <a:ext uri="{FF2B5EF4-FFF2-40B4-BE49-F238E27FC236}">
                  <a16:creationId xmlns:a16="http://schemas.microsoft.com/office/drawing/2014/main" id="{EC6DD81D-ED73-B691-ED36-40B768CA79FE}"/>
                </a:ext>
              </a:extLst>
            </p:cNvPr>
            <p:cNvSpPr txBox="1"/>
            <p:nvPr/>
          </p:nvSpPr>
          <p:spPr>
            <a:xfrm>
              <a:off x="2559977" y="3719600"/>
              <a:ext cx="2619376" cy="440634"/>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1" i="1" u="none" strike="noStrike" kern="0" cap="none" spc="0" normalizeH="0" baseline="0" noProof="0" dirty="0">
                  <a:ln>
                    <a:noFill/>
                  </a:ln>
                  <a:solidFill>
                    <a:srgbClr val="5CA5F6"/>
                  </a:solidFill>
                  <a:effectLst/>
                  <a:uLnTx/>
                  <a:uFillTx/>
                  <a:latin typeface="Garamond" panose="02020404030301010803" pitchFamily="18" charset="0"/>
                  <a:ea typeface="ＭＳ Ｐゴシック" charset="0"/>
                  <a:cs typeface="Arial" charset="0"/>
                </a:rPr>
                <a:t>	Phase I</a:t>
              </a:r>
              <a:r>
                <a:rPr kumimoji="0" lang="en-US" sz="1800" b="1" i="1" u="none" strike="noStrike" kern="0" cap="none" spc="0" normalizeH="0" baseline="0" noProof="0" dirty="0">
                  <a:ln>
                    <a:noFill/>
                  </a:ln>
                  <a:solidFill>
                    <a:srgbClr val="80B9F8"/>
                  </a:solidFill>
                  <a:effectLst/>
                  <a:uLnTx/>
                  <a:uFillTx/>
                  <a:latin typeface="Garamond" panose="02020404030301010803" pitchFamily="18" charset="0"/>
                  <a:ea typeface="ＭＳ Ｐゴシック" charset="0"/>
                  <a:cs typeface="Arial" charset="0"/>
                </a:rPr>
                <a:t>        						</a:t>
              </a:r>
              <a:r>
                <a:rPr kumimoji="0" lang="en-US" sz="1800" b="1" i="1" u="none" strike="noStrike" kern="0" cap="none" spc="0" normalizeH="0" baseline="0" noProof="0" dirty="0">
                  <a:ln>
                    <a:noFill/>
                  </a:ln>
                  <a:solidFill>
                    <a:srgbClr val="0070C0"/>
                  </a:solidFill>
                  <a:effectLst/>
                  <a:uLnTx/>
                  <a:uFillTx/>
                  <a:latin typeface="Garamond" panose="02020404030301010803" pitchFamily="18" charset="0"/>
                  <a:ea typeface="ＭＳ Ｐゴシック" charset="0"/>
                  <a:cs typeface="Arial" charset="0"/>
                </a:rPr>
                <a:t>Phase II</a:t>
              </a:r>
            </a:p>
          </p:txBody>
        </p:sp>
        <p:grpSp>
          <p:nvGrpSpPr>
            <p:cNvPr id="22" name="Group 21">
              <a:extLst>
                <a:ext uri="{FF2B5EF4-FFF2-40B4-BE49-F238E27FC236}">
                  <a16:creationId xmlns:a16="http://schemas.microsoft.com/office/drawing/2014/main" id="{B6A6A38F-BFD5-CFD2-A902-6B06745606D1}"/>
                </a:ext>
              </a:extLst>
            </p:cNvPr>
            <p:cNvGrpSpPr/>
            <p:nvPr/>
          </p:nvGrpSpPr>
          <p:grpSpPr>
            <a:xfrm>
              <a:off x="2149237" y="4756664"/>
              <a:ext cx="3127257" cy="1375260"/>
              <a:chOff x="625236" y="4756663"/>
              <a:chExt cx="3127257" cy="1375260"/>
            </a:xfrm>
          </p:grpSpPr>
          <p:grpSp>
            <p:nvGrpSpPr>
              <p:cNvPr id="26" name="Group 25">
                <a:extLst>
                  <a:ext uri="{FF2B5EF4-FFF2-40B4-BE49-F238E27FC236}">
                    <a16:creationId xmlns:a16="http://schemas.microsoft.com/office/drawing/2014/main" id="{96775792-F179-BF23-63C5-572F7010C930}"/>
                  </a:ext>
                </a:extLst>
              </p:cNvPr>
              <p:cNvGrpSpPr/>
              <p:nvPr/>
            </p:nvGrpSpPr>
            <p:grpSpPr>
              <a:xfrm>
                <a:off x="697292" y="4834866"/>
                <a:ext cx="3055201" cy="1044368"/>
                <a:chOff x="4523792" y="1618565"/>
                <a:chExt cx="2258008" cy="1219200"/>
              </a:xfrm>
              <a:solidFill>
                <a:srgbClr val="FFFFFF">
                  <a:lumMod val="95000"/>
                </a:srgbClr>
              </a:solidFill>
            </p:grpSpPr>
            <p:sp>
              <p:nvSpPr>
                <p:cNvPr id="29" name="Pentagon 30">
                  <a:extLst>
                    <a:ext uri="{FF2B5EF4-FFF2-40B4-BE49-F238E27FC236}">
                      <a16:creationId xmlns:a16="http://schemas.microsoft.com/office/drawing/2014/main" id="{D459F770-1F9C-7FCE-A3F5-F95B6B0544A3}"/>
                    </a:ext>
                  </a:extLst>
                </p:cNvPr>
                <p:cNvSpPr/>
                <p:nvPr/>
              </p:nvSpPr>
              <p:spPr>
                <a:xfrm>
                  <a:off x="6268618" y="1618565"/>
                  <a:ext cx="513182" cy="1219200"/>
                </a:xfrm>
                <a:prstGeom prst="homePlate">
                  <a:avLst/>
                </a:prstGeom>
                <a:grpFill/>
                <a:ln w="952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sp>
              <p:nvSpPr>
                <p:cNvPr id="30" name="Rectangle 29">
                  <a:extLst>
                    <a:ext uri="{FF2B5EF4-FFF2-40B4-BE49-F238E27FC236}">
                      <a16:creationId xmlns:a16="http://schemas.microsoft.com/office/drawing/2014/main" id="{B32097A4-817B-B3CE-8F7F-2BEBF1DEF518}"/>
                    </a:ext>
                  </a:extLst>
                </p:cNvPr>
                <p:cNvSpPr/>
                <p:nvPr/>
              </p:nvSpPr>
              <p:spPr>
                <a:xfrm>
                  <a:off x="4523792" y="1618565"/>
                  <a:ext cx="1847461" cy="1219200"/>
                </a:xfrm>
                <a:prstGeom prst="rect">
                  <a:avLst/>
                </a:prstGeom>
                <a:grpFill/>
                <a:ln w="952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grpSp>
          <p:sp>
            <p:nvSpPr>
              <p:cNvPr id="27" name="TextBox 26">
                <a:extLst>
                  <a:ext uri="{FF2B5EF4-FFF2-40B4-BE49-F238E27FC236}">
                    <a16:creationId xmlns:a16="http://schemas.microsoft.com/office/drawing/2014/main" id="{0FF2D7DB-70E7-2251-F0CB-434B22D9C268}"/>
                  </a:ext>
                </a:extLst>
              </p:cNvPr>
              <p:cNvSpPr txBox="1"/>
              <p:nvPr/>
            </p:nvSpPr>
            <p:spPr>
              <a:xfrm>
                <a:off x="885826" y="5140496"/>
                <a:ext cx="2619374" cy="991427"/>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0" i="1" u="none" strike="noStrike" kern="0" cap="none" spc="0" normalizeH="0" baseline="0" noProof="0" dirty="0">
                    <a:ln>
                      <a:noFill/>
                    </a:ln>
                    <a:solidFill>
                      <a:srgbClr val="002060">
                        <a:lumMod val="75000"/>
                        <a:lumOff val="25000"/>
                      </a:srgbClr>
                    </a:solidFill>
                    <a:effectLst/>
                    <a:uLnTx/>
                    <a:uFillTx/>
                    <a:latin typeface="Garamond" panose="02020404030301010803" pitchFamily="18" charset="0"/>
                    <a:ea typeface="ＭＳ Ｐゴシック" charset="0"/>
                    <a:cs typeface="Arial" charset="0"/>
                  </a:rPr>
                  <a:t>Direct to Phase II</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0" i="1" u="none" strike="noStrike" kern="0" cap="none" spc="0" normalizeH="0" baseline="0" noProof="0" dirty="0">
                    <a:ln>
                      <a:noFill/>
                    </a:ln>
                    <a:solidFill>
                      <a:srgbClr val="002060">
                        <a:lumMod val="75000"/>
                        <a:lumOff val="25000"/>
                      </a:srgbClr>
                    </a:solidFill>
                    <a:effectLst/>
                    <a:uLnTx/>
                    <a:uFillTx/>
                    <a:latin typeface="Garamond" panose="02020404030301010803" pitchFamily="18" charset="0"/>
                    <a:ea typeface="ＭＳ Ｐゴシック" charset="0"/>
                    <a:cs typeface="Arial" charset="0"/>
                  </a:rPr>
                  <a:t>SBIR only </a:t>
                </a:r>
              </a:p>
            </p:txBody>
          </p:sp>
          <p:sp>
            <p:nvSpPr>
              <p:cNvPr id="28" name="Pentagon 46">
                <a:extLst>
                  <a:ext uri="{FF2B5EF4-FFF2-40B4-BE49-F238E27FC236}">
                    <a16:creationId xmlns:a16="http://schemas.microsoft.com/office/drawing/2014/main" id="{BCD0BAB5-4D9D-ED3B-1AA9-EE76C8E84776}"/>
                  </a:ext>
                </a:extLst>
              </p:cNvPr>
              <p:cNvSpPr/>
              <p:nvPr/>
            </p:nvSpPr>
            <p:spPr>
              <a:xfrm>
                <a:off x="625236" y="4756663"/>
                <a:ext cx="421585" cy="1082162"/>
              </a:xfrm>
              <a:prstGeom prst="homePlate">
                <a:avLst/>
              </a:prstGeom>
              <a:solidFill>
                <a:srgbClr val="FFFFFF"/>
              </a:solidFill>
              <a:ln w="9525" cap="flat" cmpd="sng" algn="ctr">
                <a:noFill/>
                <a:prstDash val="solid"/>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ＭＳ Ｐゴシック"/>
                  <a:cs typeface="Arial"/>
                </a:endParaRPr>
              </a:p>
            </p:txBody>
          </p:sp>
        </p:grpSp>
        <p:grpSp>
          <p:nvGrpSpPr>
            <p:cNvPr id="23" name="Group 22">
              <a:extLst>
                <a:ext uri="{FF2B5EF4-FFF2-40B4-BE49-F238E27FC236}">
                  <a16:creationId xmlns:a16="http://schemas.microsoft.com/office/drawing/2014/main" id="{EC6FC7CD-A95A-7D5C-1CBE-79AA527E80B3}"/>
                </a:ext>
              </a:extLst>
            </p:cNvPr>
            <p:cNvGrpSpPr/>
            <p:nvPr/>
          </p:nvGrpSpPr>
          <p:grpSpPr>
            <a:xfrm>
              <a:off x="2409826" y="3908855"/>
              <a:ext cx="2619375" cy="782419"/>
              <a:chOff x="-2439472" y="4241066"/>
              <a:chExt cx="2619375" cy="782419"/>
            </a:xfrm>
          </p:grpSpPr>
          <p:cxnSp>
            <p:nvCxnSpPr>
              <p:cNvPr id="24" name="Straight Arrow Connector 23">
                <a:extLst>
                  <a:ext uri="{FF2B5EF4-FFF2-40B4-BE49-F238E27FC236}">
                    <a16:creationId xmlns:a16="http://schemas.microsoft.com/office/drawing/2014/main" id="{3FBF670E-97E9-8B7A-9587-A6501572271A}"/>
                  </a:ext>
                </a:extLst>
              </p:cNvPr>
              <p:cNvCxnSpPr/>
              <p:nvPr/>
            </p:nvCxnSpPr>
            <p:spPr>
              <a:xfrm>
                <a:off x="-1402036" y="4241066"/>
                <a:ext cx="447675" cy="0"/>
              </a:xfrm>
              <a:prstGeom prst="straightConnector1">
                <a:avLst/>
              </a:prstGeom>
              <a:noFill/>
              <a:ln w="38100" cap="flat" cmpd="sng" algn="ctr">
                <a:solidFill>
                  <a:srgbClr val="FFFFFF">
                    <a:lumMod val="50000"/>
                  </a:srgbClr>
                </a:solidFill>
                <a:prstDash val="solid"/>
                <a:tailEnd type="triangle"/>
              </a:ln>
              <a:effectLst/>
            </p:spPr>
          </p:cxnSp>
          <p:sp>
            <p:nvSpPr>
              <p:cNvPr id="25" name="TextBox 24">
                <a:extLst>
                  <a:ext uri="{FF2B5EF4-FFF2-40B4-BE49-F238E27FC236}">
                    <a16:creationId xmlns:a16="http://schemas.microsoft.com/office/drawing/2014/main" id="{9FEA5E76-7DF3-25B0-CFE1-B1C86ADE382D}"/>
                  </a:ext>
                </a:extLst>
              </p:cNvPr>
              <p:cNvSpPr txBox="1"/>
              <p:nvPr/>
            </p:nvSpPr>
            <p:spPr>
              <a:xfrm>
                <a:off x="-2439472" y="4472692"/>
                <a:ext cx="2619375" cy="550793"/>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0" i="1" u="none" strike="noStrike" kern="0" cap="none" spc="0" normalizeH="0" baseline="0" noProof="0" dirty="0">
                    <a:ln>
                      <a:noFill/>
                    </a:ln>
                    <a:solidFill>
                      <a:srgbClr val="002060">
                        <a:lumMod val="75000"/>
                        <a:lumOff val="25000"/>
                      </a:srgbClr>
                    </a:solidFill>
                    <a:effectLst/>
                    <a:uLnTx/>
                    <a:uFillTx/>
                    <a:latin typeface="Garamond" panose="02020404030301010803" pitchFamily="18" charset="0"/>
                    <a:ea typeface="ＭＳ Ｐゴシック" charset="0"/>
                    <a:cs typeface="Arial" charset="0"/>
                  </a:rPr>
                  <a:t>Fast-Track</a:t>
                </a:r>
              </a:p>
            </p:txBody>
          </p:sp>
        </p:grpSp>
      </p:grpSp>
    </p:spTree>
    <p:extLst>
      <p:ext uri="{BB962C8B-B14F-4D97-AF65-F5344CB8AC3E}">
        <p14:creationId xmlns:p14="http://schemas.microsoft.com/office/powerpoint/2010/main" val="2618864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C933-4F09-48BA-2BFF-2030247CF334}"/>
              </a:ext>
            </a:extLst>
          </p:cNvPr>
          <p:cNvSpPr>
            <a:spLocks noGrp="1"/>
          </p:cNvSpPr>
          <p:nvPr>
            <p:ph type="title"/>
          </p:nvPr>
        </p:nvSpPr>
        <p:spPr/>
        <p:txBody>
          <a:bodyPr/>
          <a:lstStyle/>
          <a:p>
            <a:r>
              <a:rPr lang="en-US" sz="4400" dirty="0">
                <a:latin typeface="Garamond" panose="02020404030301010803" pitchFamily="18" charset="0"/>
              </a:rPr>
              <a:t>NIGMS SBIR/STTR Topics of Interest</a:t>
            </a:r>
            <a:endParaRPr lang="en-US" dirty="0"/>
          </a:p>
        </p:txBody>
      </p:sp>
      <p:sp>
        <p:nvSpPr>
          <p:cNvPr id="3" name="Content Placeholder 2">
            <a:extLst>
              <a:ext uri="{FF2B5EF4-FFF2-40B4-BE49-F238E27FC236}">
                <a16:creationId xmlns:a16="http://schemas.microsoft.com/office/drawing/2014/main" id="{4C001396-B26A-255F-1C7B-77F64886724D}"/>
              </a:ext>
            </a:extLst>
          </p:cNvPr>
          <p:cNvSpPr>
            <a:spLocks noGrp="1"/>
          </p:cNvSpPr>
          <p:nvPr>
            <p:ph idx="1"/>
          </p:nvPr>
        </p:nvSpPr>
        <p:spPr>
          <a:xfrm>
            <a:off x="838200" y="1472539"/>
            <a:ext cx="10515600" cy="4351338"/>
          </a:xfrm>
        </p:spPr>
        <p:txBody>
          <a:bodyPr>
            <a:normAutofit fontScale="92500" lnSpcReduction="20000"/>
          </a:bodyPr>
          <a:lstStyle/>
          <a:p>
            <a:pPr marL="457200" lvl="1" indent="0">
              <a:lnSpc>
                <a:spcPct val="100000"/>
              </a:lnSpc>
              <a:buNone/>
            </a:pPr>
            <a:r>
              <a:rPr lang="en-US" b="1" dirty="0">
                <a:solidFill>
                  <a:schemeClr val="tx2"/>
                </a:solidFill>
                <a:latin typeface="Garamond" panose="02020404030301010803" pitchFamily="18" charset="0"/>
              </a:rPr>
              <a:t>Division of Biophysics, Biomedical Technology, and Computational Biosciences (BBCB)</a:t>
            </a:r>
          </a:p>
          <a:p>
            <a:pPr lvl="2">
              <a:lnSpc>
                <a:spcPct val="100000"/>
              </a:lnSpc>
            </a:pPr>
            <a:r>
              <a:rPr lang="en-US" dirty="0">
                <a:latin typeface="Garamond" panose="02020404030301010803" pitchFamily="18" charset="0"/>
              </a:rPr>
              <a:t>Scientific instrumentation, Devices, Methods, Research Reagents</a:t>
            </a:r>
          </a:p>
          <a:p>
            <a:pPr lvl="2">
              <a:lnSpc>
                <a:spcPct val="100000"/>
              </a:lnSpc>
            </a:pPr>
            <a:r>
              <a:rPr lang="en-US" dirty="0">
                <a:latin typeface="Garamond" panose="02020404030301010803" pitchFamily="18" charset="0"/>
              </a:rPr>
              <a:t>Computational technologies, Data Science, Bioinformatics </a:t>
            </a:r>
          </a:p>
          <a:p>
            <a:pPr lvl="2">
              <a:lnSpc>
                <a:spcPct val="100000"/>
              </a:lnSpc>
            </a:pPr>
            <a:r>
              <a:rPr lang="en-US" dirty="0">
                <a:latin typeface="Garamond" panose="02020404030301010803" pitchFamily="18" charset="0"/>
              </a:rPr>
              <a:t>Platform technologies for basic science research, Omics</a:t>
            </a:r>
          </a:p>
          <a:p>
            <a:pPr marL="457200" lvl="1" indent="0">
              <a:lnSpc>
                <a:spcPct val="100000"/>
              </a:lnSpc>
              <a:buNone/>
            </a:pPr>
            <a:r>
              <a:rPr lang="en-US" b="1" dirty="0">
                <a:solidFill>
                  <a:srgbClr val="414141"/>
                </a:solidFill>
                <a:latin typeface="Garamond" panose="02020404030301010803" pitchFamily="18" charset="0"/>
              </a:rPr>
              <a:t>Division of Pharmacology, Physiology, Biological Chemistry (PPBC)</a:t>
            </a:r>
          </a:p>
          <a:p>
            <a:pPr lvl="2">
              <a:lnSpc>
                <a:spcPct val="100000"/>
              </a:lnSpc>
            </a:pPr>
            <a:r>
              <a:rPr lang="en-US" dirty="0">
                <a:solidFill>
                  <a:srgbClr val="414141"/>
                </a:solidFill>
                <a:latin typeface="Garamond" panose="02020404030301010803" pitchFamily="18" charset="0"/>
              </a:rPr>
              <a:t>Platform technologies for drug discovery/evaluation </a:t>
            </a:r>
          </a:p>
          <a:p>
            <a:pPr lvl="2">
              <a:lnSpc>
                <a:spcPct val="100000"/>
              </a:lnSpc>
            </a:pPr>
            <a:r>
              <a:rPr lang="en-US" dirty="0">
                <a:solidFill>
                  <a:srgbClr val="414141"/>
                </a:solidFill>
                <a:latin typeface="Garamond" panose="02020404030301010803" pitchFamily="18" charset="0"/>
              </a:rPr>
              <a:t>Medicinal chemistry </a:t>
            </a:r>
          </a:p>
          <a:p>
            <a:pPr lvl="2">
              <a:lnSpc>
                <a:spcPct val="100000"/>
              </a:lnSpc>
            </a:pPr>
            <a:r>
              <a:rPr lang="en-US" dirty="0">
                <a:solidFill>
                  <a:srgbClr val="414141"/>
                </a:solidFill>
                <a:latin typeface="Garamond" panose="02020404030301010803" pitchFamily="18" charset="0"/>
              </a:rPr>
              <a:t>Anesthesiology, Wound healing, Sepsis</a:t>
            </a:r>
          </a:p>
          <a:p>
            <a:pPr marL="457200" lvl="1" indent="0">
              <a:lnSpc>
                <a:spcPct val="100000"/>
              </a:lnSpc>
              <a:buNone/>
            </a:pPr>
            <a:r>
              <a:rPr lang="en-US" b="1" dirty="0">
                <a:solidFill>
                  <a:srgbClr val="414141"/>
                </a:solidFill>
                <a:latin typeface="Garamond" panose="02020404030301010803" pitchFamily="18" charset="0"/>
              </a:rPr>
              <a:t>Training, Workforce Development, and Diversity (TWD)</a:t>
            </a:r>
          </a:p>
          <a:p>
            <a:pPr lvl="2">
              <a:lnSpc>
                <a:spcPct val="100000"/>
              </a:lnSpc>
            </a:pPr>
            <a:r>
              <a:rPr lang="en-US" dirty="0">
                <a:solidFill>
                  <a:srgbClr val="414141"/>
                </a:solidFill>
                <a:latin typeface="Garamond" panose="02020404030301010803" pitchFamily="18" charset="0"/>
              </a:rPr>
              <a:t>Products and services to enhance scientific workforce diversity and development </a:t>
            </a:r>
          </a:p>
          <a:p>
            <a:pPr marL="457200" lvl="1" indent="0">
              <a:lnSpc>
                <a:spcPct val="100000"/>
              </a:lnSpc>
              <a:buNone/>
            </a:pPr>
            <a:r>
              <a:rPr lang="en-US" b="1" dirty="0">
                <a:solidFill>
                  <a:schemeClr val="tx2"/>
                </a:solidFill>
                <a:latin typeface="Garamond" panose="02020404030301010803" pitchFamily="18" charset="0"/>
              </a:rPr>
              <a:t>Division of Research Capacity Building (DRCB)</a:t>
            </a:r>
          </a:p>
          <a:p>
            <a:pPr lvl="2">
              <a:lnSpc>
                <a:spcPct val="100000"/>
              </a:lnSpc>
            </a:pPr>
            <a:r>
              <a:rPr lang="en-US" dirty="0">
                <a:latin typeface="Garamond" panose="02020404030301010803" pitchFamily="18" charset="0"/>
              </a:rPr>
              <a:t>Health education</a:t>
            </a:r>
          </a:p>
          <a:p>
            <a:pPr lvl="2">
              <a:lnSpc>
                <a:spcPct val="100000"/>
              </a:lnSpc>
            </a:pPr>
            <a:r>
              <a:rPr lang="en-US" dirty="0">
                <a:latin typeface="Garamond" panose="02020404030301010803" pitchFamily="18" charset="0"/>
              </a:rPr>
              <a:t>Science Education Partnership Awards </a:t>
            </a:r>
          </a:p>
          <a:p>
            <a:endParaRPr lang="en-US" dirty="0"/>
          </a:p>
        </p:txBody>
      </p:sp>
    </p:spTree>
    <p:extLst>
      <p:ext uri="{BB962C8B-B14F-4D97-AF65-F5344CB8AC3E}">
        <p14:creationId xmlns:p14="http://schemas.microsoft.com/office/powerpoint/2010/main" val="38090083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03AA-F6DC-0440-0674-4B41F0C089C8}"/>
              </a:ext>
            </a:extLst>
          </p:cNvPr>
          <p:cNvSpPr>
            <a:spLocks noGrp="1"/>
          </p:cNvSpPr>
          <p:nvPr>
            <p:ph type="title"/>
          </p:nvPr>
        </p:nvSpPr>
        <p:spPr/>
        <p:txBody>
          <a:bodyPr>
            <a:normAutofit fontScale="90000"/>
          </a:bodyPr>
          <a:lstStyle/>
          <a:p>
            <a:r>
              <a:rPr lang="en-US" sz="4400" dirty="0">
                <a:latin typeface="Garamond" panose="02020404030301010803" pitchFamily="18" charset="0"/>
              </a:rPr>
              <a:t>Currently Active SBIR Funding Opportunities NIGMS participates</a:t>
            </a:r>
            <a:br>
              <a:rPr lang="en-US" sz="4400" dirty="0">
                <a:latin typeface="Garamond" panose="02020404030301010803" pitchFamily="18" charset="0"/>
              </a:rPr>
            </a:br>
            <a:endParaRPr lang="en-US" dirty="0"/>
          </a:p>
        </p:txBody>
      </p:sp>
      <p:sp>
        <p:nvSpPr>
          <p:cNvPr id="3" name="Content Placeholder 2">
            <a:extLst>
              <a:ext uri="{FF2B5EF4-FFF2-40B4-BE49-F238E27FC236}">
                <a16:creationId xmlns:a16="http://schemas.microsoft.com/office/drawing/2014/main" id="{4E8C8D08-AAEE-C541-C994-86A9E1458F39}"/>
              </a:ext>
            </a:extLst>
          </p:cNvPr>
          <p:cNvSpPr>
            <a:spLocks noGrp="1"/>
          </p:cNvSpPr>
          <p:nvPr>
            <p:ph idx="1"/>
          </p:nvPr>
        </p:nvSpPr>
        <p:spPr/>
        <p:txBody>
          <a:bodyPr>
            <a:normAutofit fontScale="85000" lnSpcReduction="20000"/>
          </a:bodyPr>
          <a:lstStyle/>
          <a:p>
            <a:r>
              <a:rPr lang="en-US" sz="2800" dirty="0">
                <a:latin typeface="Garamond" panose="02020404030301010803" pitchFamily="18" charset="0"/>
              </a:rPr>
              <a:t>SBIR/STTR Omnibus Solicitation </a:t>
            </a:r>
          </a:p>
          <a:p>
            <a:r>
              <a:rPr lang="en-US" sz="2800" dirty="0">
                <a:latin typeface="Garamond" panose="02020404030301010803" pitchFamily="18" charset="0"/>
              </a:rPr>
              <a:t>Interactive Digital Media STEM Resources for Pre-College and Informal Science Education Audiences </a:t>
            </a:r>
          </a:p>
          <a:p>
            <a:r>
              <a:rPr lang="en-US" sz="2800" dirty="0">
                <a:latin typeface="Garamond" panose="02020404030301010803" pitchFamily="18" charset="0"/>
              </a:rPr>
              <a:t>Development of Highly Innovative Tools and Technology for Analysis of Single Cells</a:t>
            </a:r>
          </a:p>
          <a:p>
            <a:r>
              <a:rPr lang="en-US" sz="2800" dirty="0">
                <a:latin typeface="Garamond" panose="02020404030301010803" pitchFamily="18" charset="0"/>
              </a:rPr>
              <a:t>SBIR/STTR Commercialization Readiness Pilot (CRP) Program Technical Assistance</a:t>
            </a:r>
          </a:p>
          <a:p>
            <a:pPr marL="0" defTabSz="228600">
              <a:tabLst>
                <a:tab pos="0" algn="l"/>
              </a:tabLst>
            </a:pPr>
            <a:r>
              <a:rPr lang="en-US" sz="2800" dirty="0">
                <a:latin typeface="Garamond" panose="02020404030301010803" pitchFamily="18" charset="0"/>
              </a:rPr>
              <a:t>Administrative Supplements to Promote Diversity in Small Businesses-SBIR/STTR  						(PA-21-345)</a:t>
            </a:r>
          </a:p>
          <a:p>
            <a:r>
              <a:rPr lang="en-US" sz="2800" dirty="0">
                <a:latin typeface="Garamond" panose="02020404030301010803" pitchFamily="18" charset="0"/>
              </a:rPr>
              <a:t>Notice of Special Interest: NIGMS Priorities for Small Business Development of Sepsis Diagnostics and Therapeutics (NOT-GM-20-028)</a:t>
            </a:r>
          </a:p>
          <a:p>
            <a:r>
              <a:rPr lang="en-US" sz="2800" dirty="0">
                <a:latin typeface="Garamond" panose="02020404030301010803" pitchFamily="18" charset="0"/>
              </a:rPr>
              <a:t>Notice of Special Interest: Administrative Supplement for Providing Technical and Business Assistance (TABA) to SBIR/STTR Awardees (NOT-OD-21-062)</a:t>
            </a:r>
          </a:p>
          <a:p>
            <a:endParaRPr lang="en-US" dirty="0"/>
          </a:p>
        </p:txBody>
      </p:sp>
    </p:spTree>
    <p:extLst>
      <p:ext uri="{BB962C8B-B14F-4D97-AF65-F5344CB8AC3E}">
        <p14:creationId xmlns:p14="http://schemas.microsoft.com/office/powerpoint/2010/main" val="4870144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FDB3-4F32-80E7-A146-1B7A6700BDCF}"/>
              </a:ext>
            </a:extLst>
          </p:cNvPr>
          <p:cNvSpPr>
            <a:spLocks noGrp="1"/>
          </p:cNvSpPr>
          <p:nvPr>
            <p:ph type="title"/>
          </p:nvPr>
        </p:nvSpPr>
        <p:spPr>
          <a:xfrm>
            <a:off x="831850" y="343020"/>
            <a:ext cx="10515600" cy="3325091"/>
          </a:xfrm>
        </p:spPr>
        <p:txBody>
          <a:bodyPr anchor="ctr">
            <a:normAutofit/>
          </a:bodyPr>
          <a:lstStyle/>
          <a:p>
            <a:r>
              <a:rPr lang="en-US" dirty="0">
                <a:latin typeface="Garamond" panose="02020404030301010803" pitchFamily="18" charset="0"/>
              </a:rPr>
              <a:t>NIGMS SBIR/STTR Oversight Group (SOG)</a:t>
            </a:r>
          </a:p>
        </p:txBody>
      </p:sp>
      <p:sp>
        <p:nvSpPr>
          <p:cNvPr id="3" name="Content Placeholder 2">
            <a:extLst>
              <a:ext uri="{FF2B5EF4-FFF2-40B4-BE49-F238E27FC236}">
                <a16:creationId xmlns:a16="http://schemas.microsoft.com/office/drawing/2014/main" id="{2A3AB9ED-EA63-21D9-5079-8F62903E0EFD}"/>
              </a:ext>
            </a:extLst>
          </p:cNvPr>
          <p:cNvSpPr>
            <a:spLocks noGrp="1"/>
          </p:cNvSpPr>
          <p:nvPr>
            <p:ph type="body" sz="quarter" idx="10"/>
          </p:nvPr>
        </p:nvSpPr>
        <p:spPr>
          <a:xfrm>
            <a:off x="831850" y="3668111"/>
            <a:ext cx="10515600" cy="2427890"/>
          </a:xfrm>
        </p:spPr>
        <p:txBody>
          <a:bodyPr anchor="ctr">
            <a:normAutofit lnSpcReduction="10000"/>
          </a:bodyPr>
          <a:lstStyle/>
          <a:p>
            <a:pPr eaLnBrk="0" hangingPunct="0"/>
            <a:endParaRPr lang="en-US" sz="1400" b="1" dirty="0"/>
          </a:p>
          <a:p>
            <a:pPr eaLnBrk="0" hangingPunct="0"/>
            <a:r>
              <a:rPr lang="en-US" sz="1400" b="1" dirty="0"/>
              <a:t>GAB SBIR/STTR Coordinators– Brian Iglesias, Ilene Glassman, Alania Foster</a:t>
            </a:r>
          </a:p>
          <a:p>
            <a:pPr eaLnBrk="0" hangingPunct="0"/>
            <a:r>
              <a:rPr lang="en-US" sz="1400" b="1" dirty="0"/>
              <a:t>Biophysics, Biomedical Technology, and Computational Biosciences (BBCB) – Ashley Barnes</a:t>
            </a:r>
          </a:p>
          <a:p>
            <a:pPr eaLnBrk="0" hangingPunct="0"/>
            <a:r>
              <a:rPr lang="en-US" sz="1400" b="1" dirty="0"/>
              <a:t>Pharmacology, Physiology, and Biological Chemistry (PPBC) –  Sailaja Koduri</a:t>
            </a:r>
          </a:p>
          <a:p>
            <a:pPr eaLnBrk="0" hangingPunct="0"/>
            <a:r>
              <a:rPr lang="en-US" sz="1400" b="1" dirty="0"/>
              <a:t>Training, Workforce Development, and Diversity (TWD) </a:t>
            </a:r>
            <a:r>
              <a:rPr lang="en-US" sz="1400" b="1"/>
              <a:t>– Sailaja Koduri</a:t>
            </a:r>
            <a:endParaRPr lang="en-US" sz="1400" b="1" dirty="0"/>
          </a:p>
          <a:p>
            <a:pPr eaLnBrk="0" hangingPunct="0"/>
            <a:r>
              <a:rPr lang="en-US" sz="1400" b="1" dirty="0"/>
              <a:t>Research Capacity Building (DRCB) – Krishan Arora</a:t>
            </a:r>
          </a:p>
          <a:p>
            <a:pPr eaLnBrk="0" hangingPunct="0"/>
            <a:r>
              <a:rPr lang="en-US" sz="1400" b="1" dirty="0"/>
              <a:t>Science Education Partnership Award (SEPA) – Tony Beck</a:t>
            </a:r>
          </a:p>
          <a:p>
            <a:pPr eaLnBrk="0" hangingPunct="0"/>
            <a:r>
              <a:rPr lang="en-US" sz="1400" b="1" dirty="0"/>
              <a:t>Small Business Strategy Coordinator—Eddie Billingslea</a:t>
            </a:r>
          </a:p>
          <a:p>
            <a:endParaRPr lang="en-US" sz="1100" dirty="0"/>
          </a:p>
        </p:txBody>
      </p:sp>
    </p:spTree>
    <p:extLst>
      <p:ext uri="{BB962C8B-B14F-4D97-AF65-F5344CB8AC3E}">
        <p14:creationId xmlns:p14="http://schemas.microsoft.com/office/powerpoint/2010/main" val="331853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38" name="Google Shape;1061;p43">
            <a:extLst>
              <a:ext uri="{FF2B5EF4-FFF2-40B4-BE49-F238E27FC236}">
                <a16:creationId xmlns:a16="http://schemas.microsoft.com/office/drawing/2014/main" id="{F9E2A399-6BFC-4F39-A89A-11095D757C8A}"/>
              </a:ext>
            </a:extLst>
          </p:cNvPr>
          <p:cNvSpPr/>
          <p:nvPr/>
        </p:nvSpPr>
        <p:spPr>
          <a:xfrm>
            <a:off x="1261616" y="4628783"/>
            <a:ext cx="2680533" cy="1222460"/>
          </a:xfrm>
          <a:custGeom>
            <a:avLst/>
            <a:gdLst/>
            <a:ahLst/>
            <a:cxnLst/>
            <a:rect l="l" t="t" r="r" b="b"/>
            <a:pathLst>
              <a:path w="16731" h="11696" extrusionOk="0">
                <a:moveTo>
                  <a:pt x="0" y="0"/>
                </a:moveTo>
                <a:lnTo>
                  <a:pt x="0" y="7114"/>
                </a:lnTo>
                <a:cubicBezTo>
                  <a:pt x="0" y="9640"/>
                  <a:pt x="2028" y="11696"/>
                  <a:pt x="4559" y="11696"/>
                </a:cubicBezTo>
                <a:lnTo>
                  <a:pt x="12412" y="11696"/>
                </a:lnTo>
                <a:cubicBezTo>
                  <a:pt x="14795" y="11696"/>
                  <a:pt x="16730" y="9760"/>
                  <a:pt x="16730" y="7372"/>
                </a:cubicBezTo>
                <a:lnTo>
                  <a:pt x="16730" y="4582"/>
                </a:lnTo>
                <a:cubicBezTo>
                  <a:pt x="16730" y="2051"/>
                  <a:pt x="14680" y="0"/>
                  <a:pt x="12148" y="0"/>
                </a:cubicBezTo>
                <a:close/>
              </a:path>
            </a:pathLst>
          </a:custGeom>
          <a:solidFill>
            <a:schemeClr val="tx1">
              <a:lumMod val="10000"/>
              <a:lumOff val="90000"/>
            </a:scheme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pSp>
        <p:nvGrpSpPr>
          <p:cNvPr id="1055" name="Google Shape;1055;p43"/>
          <p:cNvGrpSpPr/>
          <p:nvPr/>
        </p:nvGrpSpPr>
        <p:grpSpPr>
          <a:xfrm>
            <a:off x="1274344" y="1808714"/>
            <a:ext cx="9448619" cy="4079324"/>
            <a:chOff x="1087401" y="1306036"/>
            <a:chExt cx="6679672" cy="3059493"/>
          </a:xfrm>
        </p:grpSpPr>
        <p:sp>
          <p:nvSpPr>
            <p:cNvPr id="1056" name="Google Shape;1056;p43"/>
            <p:cNvSpPr/>
            <p:nvPr/>
          </p:nvSpPr>
          <p:spPr>
            <a:xfrm>
              <a:off x="5872078" y="1329272"/>
              <a:ext cx="1894995" cy="888486"/>
            </a:xfrm>
            <a:custGeom>
              <a:avLst/>
              <a:gdLst/>
              <a:ahLst/>
              <a:cxnLst/>
              <a:rect l="l" t="t" r="r" b="b"/>
              <a:pathLst>
                <a:path w="16731" h="11697" extrusionOk="0">
                  <a:moveTo>
                    <a:pt x="0" y="1"/>
                  </a:moveTo>
                  <a:lnTo>
                    <a:pt x="0" y="7114"/>
                  </a:lnTo>
                  <a:cubicBezTo>
                    <a:pt x="0" y="9640"/>
                    <a:pt x="2033" y="11696"/>
                    <a:pt x="4559" y="11696"/>
                  </a:cubicBezTo>
                  <a:lnTo>
                    <a:pt x="12412" y="11696"/>
                  </a:lnTo>
                  <a:cubicBezTo>
                    <a:pt x="14800" y="11696"/>
                    <a:pt x="16730" y="9760"/>
                    <a:pt x="16730" y="7372"/>
                  </a:cubicBezTo>
                  <a:lnTo>
                    <a:pt x="16730" y="4583"/>
                  </a:lnTo>
                  <a:cubicBezTo>
                    <a:pt x="16730" y="2051"/>
                    <a:pt x="14680" y="1"/>
                    <a:pt x="12148" y="1"/>
                  </a:cubicBezTo>
                  <a:close/>
                </a:path>
              </a:pathLst>
            </a:custGeom>
            <a:solidFill>
              <a:schemeClr val="tx1">
                <a:lumMod val="10000"/>
                <a:lumOff val="90000"/>
              </a:schemeClr>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sp>
          <p:nvSpPr>
            <p:cNvPr id="1057" name="Google Shape;1057;p43"/>
            <p:cNvSpPr/>
            <p:nvPr/>
          </p:nvSpPr>
          <p:spPr>
            <a:xfrm>
              <a:off x="5872078" y="3448684"/>
              <a:ext cx="1894995" cy="888487"/>
            </a:xfrm>
            <a:custGeom>
              <a:avLst/>
              <a:gdLst/>
              <a:ahLst/>
              <a:cxnLst/>
              <a:rect l="l" t="t" r="r" b="b"/>
              <a:pathLst>
                <a:path w="16731" h="11697" extrusionOk="0">
                  <a:moveTo>
                    <a:pt x="0" y="1"/>
                  </a:moveTo>
                  <a:lnTo>
                    <a:pt x="0" y="7114"/>
                  </a:lnTo>
                  <a:cubicBezTo>
                    <a:pt x="0" y="9640"/>
                    <a:pt x="2028" y="11696"/>
                    <a:pt x="4559" y="11696"/>
                  </a:cubicBezTo>
                  <a:lnTo>
                    <a:pt x="12412" y="11696"/>
                  </a:lnTo>
                  <a:cubicBezTo>
                    <a:pt x="14795" y="11696"/>
                    <a:pt x="16730" y="9760"/>
                    <a:pt x="16730" y="7372"/>
                  </a:cubicBezTo>
                  <a:lnTo>
                    <a:pt x="16730" y="4583"/>
                  </a:lnTo>
                  <a:cubicBezTo>
                    <a:pt x="16730" y="2051"/>
                    <a:pt x="14680" y="1"/>
                    <a:pt x="12148" y="1"/>
                  </a:cubicBezTo>
                  <a:close/>
                </a:path>
              </a:pathLst>
            </a:custGeom>
            <a:solidFill>
              <a:schemeClr val="tx1">
                <a:lumMod val="10000"/>
                <a:lumOff val="90000"/>
              </a:scheme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58" name="Google Shape;1058;p43"/>
            <p:cNvSpPr/>
            <p:nvPr/>
          </p:nvSpPr>
          <p:spPr>
            <a:xfrm>
              <a:off x="1087401" y="1306038"/>
              <a:ext cx="1894995" cy="916844"/>
            </a:xfrm>
            <a:custGeom>
              <a:avLst/>
              <a:gdLst/>
              <a:ahLst/>
              <a:cxnLst/>
              <a:rect l="l" t="t" r="r" b="b"/>
              <a:pathLst>
                <a:path w="16731" h="11697" extrusionOk="0">
                  <a:moveTo>
                    <a:pt x="0" y="1"/>
                  </a:moveTo>
                  <a:lnTo>
                    <a:pt x="0" y="7114"/>
                  </a:lnTo>
                  <a:cubicBezTo>
                    <a:pt x="0" y="9646"/>
                    <a:pt x="2033" y="11696"/>
                    <a:pt x="4559" y="11696"/>
                  </a:cubicBezTo>
                  <a:lnTo>
                    <a:pt x="12412" y="11696"/>
                  </a:lnTo>
                  <a:cubicBezTo>
                    <a:pt x="14800" y="11696"/>
                    <a:pt x="16730" y="9766"/>
                    <a:pt x="16730" y="7378"/>
                  </a:cubicBezTo>
                  <a:lnTo>
                    <a:pt x="16730" y="4583"/>
                  </a:lnTo>
                  <a:cubicBezTo>
                    <a:pt x="16730" y="2057"/>
                    <a:pt x="14680" y="1"/>
                    <a:pt x="12148" y="1"/>
                  </a:cubicBezTo>
                  <a:close/>
                </a:path>
              </a:pathLst>
            </a:custGeom>
            <a:solidFill>
              <a:schemeClr val="tx1">
                <a:lumMod val="10000"/>
                <a:lumOff val="90000"/>
              </a:scheme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59" name="Google Shape;1059;p43"/>
            <p:cNvSpPr/>
            <p:nvPr/>
          </p:nvSpPr>
          <p:spPr>
            <a:xfrm>
              <a:off x="3523120" y="1306036"/>
              <a:ext cx="1894995" cy="916845"/>
            </a:xfrm>
            <a:custGeom>
              <a:avLst/>
              <a:gdLst/>
              <a:ahLst/>
              <a:cxnLst/>
              <a:rect l="l" t="t" r="r" b="b"/>
              <a:pathLst>
                <a:path w="16731" h="11697" extrusionOk="0">
                  <a:moveTo>
                    <a:pt x="0" y="1"/>
                  </a:moveTo>
                  <a:lnTo>
                    <a:pt x="0" y="7114"/>
                  </a:lnTo>
                  <a:cubicBezTo>
                    <a:pt x="0" y="9646"/>
                    <a:pt x="2028" y="11696"/>
                    <a:pt x="4559" y="11696"/>
                  </a:cubicBezTo>
                  <a:lnTo>
                    <a:pt x="12412" y="11696"/>
                  </a:lnTo>
                  <a:cubicBezTo>
                    <a:pt x="14795" y="11696"/>
                    <a:pt x="16730" y="9766"/>
                    <a:pt x="16730" y="7378"/>
                  </a:cubicBezTo>
                  <a:lnTo>
                    <a:pt x="16730" y="4583"/>
                  </a:lnTo>
                  <a:cubicBezTo>
                    <a:pt x="16730" y="2057"/>
                    <a:pt x="14680" y="1"/>
                    <a:pt x="12148" y="1"/>
                  </a:cubicBezTo>
                  <a:close/>
                </a:path>
              </a:pathLst>
            </a:custGeom>
            <a:solidFill>
              <a:schemeClr val="tx1">
                <a:lumMod val="10000"/>
                <a:lumOff val="90000"/>
              </a:schemeClr>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61" name="Google Shape;1061;p43"/>
            <p:cNvSpPr/>
            <p:nvPr/>
          </p:nvSpPr>
          <p:spPr>
            <a:xfrm>
              <a:off x="3475241" y="3448684"/>
              <a:ext cx="1894995" cy="916845"/>
            </a:xfrm>
            <a:custGeom>
              <a:avLst/>
              <a:gdLst/>
              <a:ahLst/>
              <a:cxnLst/>
              <a:rect l="l" t="t" r="r" b="b"/>
              <a:pathLst>
                <a:path w="16731" h="11696" extrusionOk="0">
                  <a:moveTo>
                    <a:pt x="0" y="0"/>
                  </a:moveTo>
                  <a:lnTo>
                    <a:pt x="0" y="7114"/>
                  </a:lnTo>
                  <a:cubicBezTo>
                    <a:pt x="0" y="9640"/>
                    <a:pt x="2028" y="11696"/>
                    <a:pt x="4559" y="11696"/>
                  </a:cubicBezTo>
                  <a:lnTo>
                    <a:pt x="12412" y="11696"/>
                  </a:lnTo>
                  <a:cubicBezTo>
                    <a:pt x="14795" y="11696"/>
                    <a:pt x="16730" y="9760"/>
                    <a:pt x="16730" y="7372"/>
                  </a:cubicBezTo>
                  <a:lnTo>
                    <a:pt x="16730" y="4582"/>
                  </a:lnTo>
                  <a:cubicBezTo>
                    <a:pt x="16730" y="2051"/>
                    <a:pt x="14680" y="0"/>
                    <a:pt x="12148" y="0"/>
                  </a:cubicBezTo>
                  <a:close/>
                </a:path>
              </a:pathLst>
            </a:custGeom>
            <a:solidFill>
              <a:schemeClr val="tx1">
                <a:lumMod val="10000"/>
                <a:lumOff val="90000"/>
              </a:schemeClr>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Arial"/>
                <a:cs typeface="Arial"/>
                <a:sym typeface="Arial"/>
              </a:endParaRPr>
            </a:p>
          </p:txBody>
        </p:sp>
      </p:grpSp>
      <p:sp>
        <p:nvSpPr>
          <p:cNvPr id="1062" name="Google Shape;1062;p43"/>
          <p:cNvSpPr txBox="1">
            <a:spLocks noGrp="1"/>
          </p:cNvSpPr>
          <p:nvPr>
            <p:ph type="title"/>
          </p:nvPr>
        </p:nvSpPr>
        <p:spPr>
          <a:xfrm>
            <a:off x="204016" y="802768"/>
            <a:ext cx="11712000" cy="763600"/>
          </a:xfrm>
          <a:prstGeom prst="rect">
            <a:avLst/>
          </a:prstGeom>
        </p:spPr>
        <p:txBody>
          <a:bodyPr spcFirstLastPara="1" wrap="square" lIns="121900" tIns="121900" rIns="121900" bIns="121900" anchor="t" anchorCtr="0">
            <a:noAutofit/>
          </a:bodyPr>
          <a:lstStyle/>
          <a:p>
            <a:pPr algn="ctr"/>
            <a:r>
              <a:rPr lang="en-US" dirty="0"/>
              <a:t>Budget Limits </a:t>
            </a:r>
            <a:endParaRPr dirty="0"/>
          </a:p>
          <a:p>
            <a:pPr algn="ctr"/>
            <a:endParaRPr dirty="0"/>
          </a:p>
        </p:txBody>
      </p:sp>
      <p:sp>
        <p:nvSpPr>
          <p:cNvPr id="1064" name="Google Shape;1064;p43"/>
          <p:cNvSpPr txBox="1"/>
          <p:nvPr/>
        </p:nvSpPr>
        <p:spPr>
          <a:xfrm>
            <a:off x="5042693" y="4819523"/>
            <a:ext cx="2644800" cy="7132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133" b="1" kern="0" dirty="0">
                <a:solidFill>
                  <a:srgbClr val="0C343D">
                    <a:lumMod val="75000"/>
                    <a:lumOff val="25000"/>
                  </a:srgbClr>
                </a:solidFill>
                <a:latin typeface="Fira Sans"/>
                <a:ea typeface="Fira Sans"/>
                <a:cs typeface="Fira Sans"/>
                <a:sym typeface="Fira Sans"/>
              </a:rPr>
              <a:t>$1.5 Million </a:t>
            </a:r>
            <a:endParaRPr sz="2133" b="1" kern="0" dirty="0">
              <a:solidFill>
                <a:srgbClr val="0C343D">
                  <a:lumMod val="75000"/>
                  <a:lumOff val="25000"/>
                </a:srgbClr>
              </a:solidFill>
              <a:latin typeface="Fira Sans"/>
              <a:ea typeface="Fira Sans"/>
              <a:cs typeface="Fira Sans"/>
              <a:sym typeface="Fira Sans"/>
            </a:endParaRPr>
          </a:p>
        </p:txBody>
      </p:sp>
      <p:sp>
        <p:nvSpPr>
          <p:cNvPr id="1065" name="Google Shape;1065;p43"/>
          <p:cNvSpPr txBox="1"/>
          <p:nvPr/>
        </p:nvSpPr>
        <p:spPr>
          <a:xfrm>
            <a:off x="843767" y="3420701"/>
            <a:ext cx="3275951" cy="57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200" kern="0" dirty="0">
                <a:solidFill>
                  <a:srgbClr val="337291"/>
                </a:solidFill>
                <a:latin typeface="Fira Sans Extra Condensed Medium"/>
                <a:ea typeface="Fira Sans Extra Condensed Medium"/>
                <a:cs typeface="Fira Sans Extra Condensed Medium"/>
                <a:sym typeface="Fira Sans Extra Condensed Medium"/>
              </a:rPr>
              <a:t>Total </a:t>
            </a:r>
          </a:p>
          <a:p>
            <a:pPr algn="ctr" defTabSz="1219170">
              <a:buClr>
                <a:srgbClr val="000000"/>
              </a:buClr>
            </a:pPr>
            <a:r>
              <a:rPr lang="en" sz="3200" kern="0" dirty="0">
                <a:solidFill>
                  <a:srgbClr val="337291"/>
                </a:solidFill>
                <a:latin typeface="Fira Sans Extra Condensed Medium"/>
                <a:ea typeface="Fira Sans Extra Condensed Medium"/>
                <a:cs typeface="Fira Sans Extra Condensed Medium"/>
                <a:sym typeface="Fira Sans Extra Condensed Medium"/>
              </a:rPr>
              <a:t>Funding Support</a:t>
            </a:r>
            <a:endParaRPr sz="3200"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1066" name="Google Shape;1066;p43"/>
          <p:cNvSpPr txBox="1"/>
          <p:nvPr/>
        </p:nvSpPr>
        <p:spPr>
          <a:xfrm>
            <a:off x="1187352" y="2082873"/>
            <a:ext cx="2644800" cy="76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133" b="1" kern="0" dirty="0">
                <a:solidFill>
                  <a:srgbClr val="0C343D">
                    <a:lumMod val="50000"/>
                    <a:lumOff val="50000"/>
                  </a:srgbClr>
                </a:solidFill>
                <a:latin typeface="Fira Sans"/>
                <a:ea typeface="Fira Sans"/>
                <a:cs typeface="Fira Sans"/>
                <a:sym typeface="Fira Sans"/>
              </a:rPr>
              <a:t>$700K</a:t>
            </a:r>
          </a:p>
        </p:txBody>
      </p:sp>
      <p:sp>
        <p:nvSpPr>
          <p:cNvPr id="1068" name="Google Shape;1068;p43"/>
          <p:cNvSpPr txBox="1"/>
          <p:nvPr/>
        </p:nvSpPr>
        <p:spPr>
          <a:xfrm>
            <a:off x="1159341" y="4819523"/>
            <a:ext cx="2644800" cy="71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133" b="1" kern="0" dirty="0">
                <a:solidFill>
                  <a:srgbClr val="0C343D">
                    <a:lumMod val="75000"/>
                    <a:lumOff val="25000"/>
                  </a:srgbClr>
                </a:solidFill>
                <a:latin typeface="Fira Sans"/>
                <a:ea typeface="Fira Sans"/>
                <a:cs typeface="Fira Sans"/>
                <a:sym typeface="Fira Sans"/>
              </a:rPr>
              <a:t>$3 Million</a:t>
            </a:r>
          </a:p>
        </p:txBody>
      </p:sp>
      <p:sp>
        <p:nvSpPr>
          <p:cNvPr id="1069" name="Google Shape;1069;p43"/>
          <p:cNvSpPr txBox="1"/>
          <p:nvPr/>
        </p:nvSpPr>
        <p:spPr>
          <a:xfrm>
            <a:off x="8165155" y="2100431"/>
            <a:ext cx="2644800" cy="71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133" b="1" kern="0" dirty="0">
                <a:solidFill>
                  <a:srgbClr val="0C343D">
                    <a:lumMod val="50000"/>
                    <a:lumOff val="50000"/>
                  </a:srgbClr>
                </a:solidFill>
                <a:latin typeface="Fira Sans"/>
                <a:ea typeface="Fira Sans"/>
                <a:cs typeface="Fira Sans"/>
                <a:sym typeface="Fira Sans"/>
              </a:rPr>
              <a:t>6-24 months </a:t>
            </a:r>
            <a:endParaRPr sz="2133" b="1" kern="0" dirty="0">
              <a:solidFill>
                <a:srgbClr val="0C343D">
                  <a:lumMod val="50000"/>
                  <a:lumOff val="50000"/>
                </a:srgbClr>
              </a:solidFill>
              <a:latin typeface="Fira Sans"/>
              <a:ea typeface="Fira Sans"/>
              <a:cs typeface="Fira Sans"/>
              <a:sym typeface="Fira Sans"/>
            </a:endParaRPr>
          </a:p>
        </p:txBody>
      </p:sp>
      <p:sp>
        <p:nvSpPr>
          <p:cNvPr id="1070" name="Google Shape;1070;p43"/>
          <p:cNvSpPr txBox="1"/>
          <p:nvPr/>
        </p:nvSpPr>
        <p:spPr>
          <a:xfrm>
            <a:off x="8078163" y="3558560"/>
            <a:ext cx="2644800" cy="57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200" kern="0" dirty="0">
                <a:solidFill>
                  <a:srgbClr val="337291"/>
                </a:solidFill>
                <a:latin typeface="Fira Sans Extra Condensed Medium"/>
                <a:ea typeface="Fira Sans Extra Condensed Medium"/>
                <a:cs typeface="Fira Sans Extra Condensed Medium"/>
                <a:sym typeface="Fira Sans Extra Condensed Medium"/>
              </a:rPr>
              <a:t>Duration</a:t>
            </a:r>
            <a:endParaRPr sz="3200"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1072" name="Google Shape;1072;p43"/>
          <p:cNvSpPr txBox="1"/>
          <p:nvPr/>
        </p:nvSpPr>
        <p:spPr>
          <a:xfrm>
            <a:off x="8165155" y="4819523"/>
            <a:ext cx="2644800" cy="71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133" b="1" kern="0" dirty="0">
                <a:solidFill>
                  <a:srgbClr val="0C343D">
                    <a:lumMod val="75000"/>
                    <a:lumOff val="25000"/>
                  </a:srgbClr>
                </a:solidFill>
                <a:latin typeface="Fira Sans"/>
                <a:ea typeface="Fira Sans"/>
                <a:cs typeface="Fira Sans"/>
                <a:sym typeface="Fira Sans"/>
              </a:rPr>
              <a:t>12-36 months </a:t>
            </a:r>
            <a:endParaRPr sz="2133" b="1" kern="0" dirty="0">
              <a:solidFill>
                <a:srgbClr val="0C343D">
                  <a:lumMod val="75000"/>
                  <a:lumOff val="25000"/>
                </a:srgbClr>
              </a:solidFill>
              <a:latin typeface="Fira Sans"/>
              <a:ea typeface="Fira Sans"/>
              <a:cs typeface="Fira Sans"/>
              <a:sym typeface="Fira Sans"/>
            </a:endParaRPr>
          </a:p>
        </p:txBody>
      </p:sp>
      <p:sp>
        <p:nvSpPr>
          <p:cNvPr id="1073" name="Google Shape;1073;p43"/>
          <p:cNvSpPr txBox="1"/>
          <p:nvPr/>
        </p:nvSpPr>
        <p:spPr>
          <a:xfrm>
            <a:off x="4443552" y="3439272"/>
            <a:ext cx="3097475" cy="57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kern="0" dirty="0">
                <a:solidFill>
                  <a:srgbClr val="337291"/>
                </a:solidFill>
                <a:latin typeface="Fira Sans Extra Condensed Medium"/>
                <a:ea typeface="Fira Sans Extra Condensed Medium"/>
                <a:cs typeface="Fira Sans Extra Condensed Medium"/>
                <a:sym typeface="Fira Sans Extra Condensed Medium"/>
              </a:rPr>
              <a:t>Max Funding Support/ Year </a:t>
            </a:r>
            <a:endParaRPr sz="3200"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1074" name="Google Shape;1074;p43"/>
          <p:cNvSpPr txBox="1"/>
          <p:nvPr/>
        </p:nvSpPr>
        <p:spPr>
          <a:xfrm>
            <a:off x="4737616" y="2081075"/>
            <a:ext cx="2644800" cy="71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133" b="1" kern="0" dirty="0">
                <a:solidFill>
                  <a:srgbClr val="0C343D">
                    <a:lumMod val="50000"/>
                    <a:lumOff val="50000"/>
                  </a:srgbClr>
                </a:solidFill>
                <a:latin typeface="Fira Sans"/>
                <a:ea typeface="Fira Sans"/>
                <a:cs typeface="Fira Sans"/>
                <a:sym typeface="Fira Sans"/>
              </a:rPr>
              <a:t>$500K</a:t>
            </a:r>
            <a:endParaRPr sz="2133" b="1" kern="0" dirty="0">
              <a:solidFill>
                <a:srgbClr val="0C343D">
                  <a:lumMod val="50000"/>
                  <a:lumOff val="50000"/>
                </a:srgbClr>
              </a:solidFill>
              <a:latin typeface="Fira Sans"/>
              <a:ea typeface="Fira Sans"/>
              <a:cs typeface="Fira Sans"/>
              <a:sym typeface="Fira Sans"/>
            </a:endParaRPr>
          </a:p>
        </p:txBody>
      </p:sp>
      <p:sp>
        <p:nvSpPr>
          <p:cNvPr id="35" name="TextBox 34">
            <a:extLst>
              <a:ext uri="{FF2B5EF4-FFF2-40B4-BE49-F238E27FC236}">
                <a16:creationId xmlns:a16="http://schemas.microsoft.com/office/drawing/2014/main" id="{CA2A827D-9FF3-463D-B964-08781BFFC129}"/>
              </a:ext>
            </a:extLst>
          </p:cNvPr>
          <p:cNvSpPr txBox="1"/>
          <p:nvPr/>
        </p:nvSpPr>
        <p:spPr>
          <a:xfrm>
            <a:off x="-724582" y="2081075"/>
            <a:ext cx="2746593" cy="790088"/>
          </a:xfrm>
          <a:prstGeom prst="rect">
            <a:avLst/>
          </a:prstGeom>
          <a:noFill/>
        </p:spPr>
        <p:txBody>
          <a:bodyPr wrap="square">
            <a:spAutoFit/>
          </a:bodyPr>
          <a:lstStyle/>
          <a:p>
            <a:pPr algn="ctr" defTabSz="1219170">
              <a:buClr>
                <a:srgbClr val="000000"/>
              </a:buClr>
            </a:pPr>
            <a:r>
              <a:rPr lang="en-US" sz="2267" b="1" kern="0" dirty="0">
                <a:solidFill>
                  <a:srgbClr val="67BCD6"/>
                </a:solidFill>
                <a:latin typeface="Fira Sans Extra Condensed Medium"/>
                <a:ea typeface="Fira Sans Extra Condensed Medium"/>
                <a:cs typeface="Fira Sans Extra Condensed Medium"/>
                <a:sym typeface="Fira Sans Extra Condensed Medium"/>
              </a:rPr>
              <a:t>Phase</a:t>
            </a:r>
          </a:p>
          <a:p>
            <a:pPr algn="ctr" defTabSz="1219170">
              <a:buClr>
                <a:srgbClr val="000000"/>
              </a:buClr>
            </a:pPr>
            <a:r>
              <a:rPr lang="en-US" sz="2267" b="1" kern="0" dirty="0">
                <a:solidFill>
                  <a:srgbClr val="67BCD6"/>
                </a:solidFill>
                <a:latin typeface="Fira Sans Extra Condensed Medium"/>
                <a:ea typeface="Fira Sans Extra Condensed Medium"/>
                <a:cs typeface="Fira Sans Extra Condensed Medium"/>
                <a:sym typeface="Fira Sans Extra Condensed Medium"/>
              </a:rPr>
              <a:t> I</a:t>
            </a:r>
          </a:p>
        </p:txBody>
      </p:sp>
      <p:sp>
        <p:nvSpPr>
          <p:cNvPr id="36" name="TextBox 35">
            <a:extLst>
              <a:ext uri="{FF2B5EF4-FFF2-40B4-BE49-F238E27FC236}">
                <a16:creationId xmlns:a16="http://schemas.microsoft.com/office/drawing/2014/main" id="{C17908FB-BC22-41B2-A753-8FCADC127D9F}"/>
              </a:ext>
            </a:extLst>
          </p:cNvPr>
          <p:cNvSpPr txBox="1"/>
          <p:nvPr/>
        </p:nvSpPr>
        <p:spPr>
          <a:xfrm>
            <a:off x="-734039" y="4856536"/>
            <a:ext cx="2746593" cy="790088"/>
          </a:xfrm>
          <a:prstGeom prst="rect">
            <a:avLst/>
          </a:prstGeom>
          <a:noFill/>
        </p:spPr>
        <p:txBody>
          <a:bodyPr wrap="square">
            <a:spAutoFit/>
          </a:bodyPr>
          <a:lstStyle/>
          <a:p>
            <a:pPr algn="ctr" defTabSz="1219170">
              <a:buClr>
                <a:srgbClr val="000000"/>
              </a:buClr>
            </a:pPr>
            <a:r>
              <a:rPr lang="en-US" sz="2267" b="1" kern="0" dirty="0">
                <a:solidFill>
                  <a:srgbClr val="0C343D">
                    <a:lumMod val="75000"/>
                    <a:lumOff val="25000"/>
                  </a:srgbClr>
                </a:solidFill>
                <a:latin typeface="Fira Sans Extra Condensed Medium"/>
                <a:ea typeface="Fira Sans Extra Condensed Medium"/>
                <a:cs typeface="Fira Sans Extra Condensed Medium"/>
                <a:sym typeface="Fira Sans Extra Condensed Medium"/>
              </a:rPr>
              <a:t>Phase </a:t>
            </a:r>
          </a:p>
          <a:p>
            <a:pPr algn="ctr" defTabSz="1219170">
              <a:buClr>
                <a:srgbClr val="000000"/>
              </a:buClr>
            </a:pPr>
            <a:r>
              <a:rPr lang="en-US" sz="2267" b="1" kern="0" dirty="0">
                <a:solidFill>
                  <a:srgbClr val="0C343D">
                    <a:lumMod val="75000"/>
                    <a:lumOff val="25000"/>
                  </a:srgbClr>
                </a:solidFill>
                <a:latin typeface="Fira Sans Extra Condensed Medium"/>
                <a:ea typeface="Fira Sans Extra Condensed Medium"/>
                <a:cs typeface="Fira Sans Extra Condensed Medium"/>
                <a:sym typeface="Fira Sans Extra Condensed Medium"/>
              </a:rPr>
              <a:t>II</a:t>
            </a:r>
          </a:p>
        </p:txBody>
      </p:sp>
      <p:sp>
        <p:nvSpPr>
          <p:cNvPr id="5" name="TextBox 4">
            <a:extLst>
              <a:ext uri="{FF2B5EF4-FFF2-40B4-BE49-F238E27FC236}">
                <a16:creationId xmlns:a16="http://schemas.microsoft.com/office/drawing/2014/main" id="{B4BF04D6-9077-43EC-8E23-19E9F1782893}"/>
              </a:ext>
            </a:extLst>
          </p:cNvPr>
          <p:cNvSpPr txBox="1"/>
          <p:nvPr/>
        </p:nvSpPr>
        <p:spPr>
          <a:xfrm>
            <a:off x="1159341" y="6287247"/>
            <a:ext cx="10792659"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Award amounts reflect SBA-approved hard cap waiver. Applies to only specific topics </a:t>
            </a:r>
          </a:p>
        </p:txBody>
      </p:sp>
      <p:sp>
        <p:nvSpPr>
          <p:cNvPr id="6" name="Star: 4 Points 5">
            <a:extLst>
              <a:ext uri="{FF2B5EF4-FFF2-40B4-BE49-F238E27FC236}">
                <a16:creationId xmlns:a16="http://schemas.microsoft.com/office/drawing/2014/main" id="{05660CDE-5B86-47AE-817B-EE1EF32DCE56}"/>
              </a:ext>
            </a:extLst>
          </p:cNvPr>
          <p:cNvSpPr/>
          <p:nvPr/>
        </p:nvSpPr>
        <p:spPr>
          <a:xfrm>
            <a:off x="843766" y="6223928"/>
            <a:ext cx="315575" cy="41036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B66B-47B4-B75D-FF29-A1E04BFA90A0}"/>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4734032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7" name="Rectangle 26">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ADFC421-1431-1B77-62A9-77EEB35AB03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18E8AC31-9D01-4021-A74F-357441946B01}" type="slidenum">
              <a:rPr kumimoji="0" lang="en-US" sz="1200" b="1" i="0" u="none" strike="noStrike" kern="1200" cap="none" spc="0" normalizeH="0" baseline="0" noProof="0" dirty="0">
                <a:ln>
                  <a:noFill/>
                </a:ln>
                <a:solidFill>
                  <a:srgbClr val="B2E3ED"/>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121</a:t>
            </a:fld>
            <a:endParaRPr kumimoji="0" lang="en-US" sz="1200" b="1" i="0" u="none" strike="noStrike" kern="1200" cap="none" spc="0" normalizeH="0" baseline="0" noProof="0" dirty="0">
              <a:ln>
                <a:noFill/>
              </a:ln>
              <a:solidFill>
                <a:srgbClr val="B2E3ED"/>
              </a:solidFill>
              <a:effectLst/>
              <a:uLnTx/>
              <a:uFillTx/>
              <a:latin typeface="Corbel" panose="020B0503020204020204"/>
              <a:ea typeface="+mn-ea"/>
              <a:cs typeface="+mn-cs"/>
            </a:endParaRPr>
          </a:p>
        </p:txBody>
      </p:sp>
      <p:sp>
        <p:nvSpPr>
          <p:cNvPr id="19" name="Rectangle 18">
            <a:extLst>
              <a:ext uri="{FF2B5EF4-FFF2-40B4-BE49-F238E27FC236}">
                <a16:creationId xmlns:a16="http://schemas.microsoft.com/office/drawing/2014/main" id="{8463330A-CAE4-75AC-7179-E1BD988D198A}"/>
              </a:ext>
            </a:extLst>
          </p:cNvPr>
          <p:cNvSpPr/>
          <p:nvPr/>
        </p:nvSpPr>
        <p:spPr>
          <a:xfrm>
            <a:off x="-11493" y="758952"/>
            <a:ext cx="5313166" cy="5330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8" name="Graphic 17" descr="Latte Cup with solid fill">
            <a:extLst>
              <a:ext uri="{FF2B5EF4-FFF2-40B4-BE49-F238E27FC236}">
                <a16:creationId xmlns:a16="http://schemas.microsoft.com/office/drawing/2014/main" id="{509CE780-F2E8-C31F-3C56-C744EA828C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4156" y="4162675"/>
            <a:ext cx="1723688" cy="1723688"/>
          </a:xfrm>
          <a:prstGeom prst="rect">
            <a:avLst/>
          </a:prstGeom>
        </p:spPr>
      </p:pic>
      <p:sp>
        <p:nvSpPr>
          <p:cNvPr id="16" name="Title 15">
            <a:extLst>
              <a:ext uri="{FF2B5EF4-FFF2-40B4-BE49-F238E27FC236}">
                <a16:creationId xmlns:a16="http://schemas.microsoft.com/office/drawing/2014/main" id="{B1BBBBDB-44D6-7EB8-D083-CAA4E44035A2}"/>
              </a:ext>
            </a:extLst>
          </p:cNvPr>
          <p:cNvSpPr>
            <a:spLocks noGrp="1"/>
          </p:cNvSpPr>
          <p:nvPr>
            <p:ph type="title"/>
          </p:nvPr>
        </p:nvSpPr>
        <p:spPr>
          <a:xfrm>
            <a:off x="3389139" y="498602"/>
            <a:ext cx="6068070" cy="3255264"/>
          </a:xfrm>
        </p:spPr>
        <p:txBody>
          <a:bodyPr vert="horz" lIns="91440" tIns="45720" rIns="91440" bIns="45720" rtlCol="0" anchor="b">
            <a:normAutofit/>
          </a:bodyPr>
          <a:lstStyle/>
          <a:p>
            <a:pPr defTabSz="914400"/>
            <a:r>
              <a:rPr lang="en-US" sz="5900" spc="-100" dirty="0">
                <a:solidFill>
                  <a:srgbClr val="124379"/>
                </a:solidFill>
                <a:latin typeface="Century Gothic" panose="020B0502020202020204" pitchFamily="34" charset="0"/>
              </a:rPr>
              <a:t>COFFEE BREAK</a:t>
            </a:r>
          </a:p>
        </p:txBody>
      </p:sp>
      <p:sp>
        <p:nvSpPr>
          <p:cNvPr id="20" name="Rectangle 19">
            <a:extLst>
              <a:ext uri="{FF2B5EF4-FFF2-40B4-BE49-F238E27FC236}">
                <a16:creationId xmlns:a16="http://schemas.microsoft.com/office/drawing/2014/main" id="{73762B01-BAC7-EBBD-C38D-F54BD492EB15}"/>
              </a:ext>
            </a:extLst>
          </p:cNvPr>
          <p:cNvSpPr/>
          <p:nvPr/>
        </p:nvSpPr>
        <p:spPr>
          <a:xfrm>
            <a:off x="-129309" y="0"/>
            <a:ext cx="12616873" cy="752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E1E1"/>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4245C831-3BF3-17BB-24F0-757B87EDEC43}"/>
              </a:ext>
            </a:extLst>
          </p:cNvPr>
          <p:cNvSpPr/>
          <p:nvPr/>
        </p:nvSpPr>
        <p:spPr>
          <a:xfrm>
            <a:off x="-21336" y="6089904"/>
            <a:ext cx="12616873" cy="7680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E1E1"/>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4570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5D1D80-C871-491B-B49E-FD274D87A56D}"/>
              </a:ext>
            </a:extLst>
          </p:cNvPr>
          <p:cNvSpPr>
            <a:spLocks noGrp="1"/>
          </p:cNvSpPr>
          <p:nvPr>
            <p:ph type="body" sz="quarter" idx="10"/>
          </p:nvPr>
        </p:nvSpPr>
        <p:spPr>
          <a:xfrm>
            <a:off x="383294" y="829127"/>
            <a:ext cx="11573197" cy="724247"/>
          </a:xfrm>
        </p:spPr>
        <p:txBody>
          <a:bodyPr/>
          <a:lstStyle/>
          <a:p>
            <a:r>
              <a:rPr lang="en-US" sz="3733" b="1" dirty="0">
                <a:solidFill>
                  <a:schemeClr val="bg2"/>
                </a:solidFill>
              </a:rPr>
              <a:t>SBA Approved Waiver Topics </a:t>
            </a:r>
          </a:p>
        </p:txBody>
      </p:sp>
      <p:sp>
        <p:nvSpPr>
          <p:cNvPr id="6" name="Google Shape;1151;p45">
            <a:extLst>
              <a:ext uri="{FF2B5EF4-FFF2-40B4-BE49-F238E27FC236}">
                <a16:creationId xmlns:a16="http://schemas.microsoft.com/office/drawing/2014/main" id="{866BA780-A389-4836-9D90-1D80D497E1CB}"/>
              </a:ext>
            </a:extLst>
          </p:cNvPr>
          <p:cNvSpPr/>
          <p:nvPr/>
        </p:nvSpPr>
        <p:spPr>
          <a:xfrm>
            <a:off x="305996" y="1711749"/>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C46229E6-66CA-4E52-8751-002DCB48929D}"/>
              </a:ext>
            </a:extLst>
          </p:cNvPr>
          <p:cNvSpPr txBox="1"/>
          <p:nvPr/>
        </p:nvSpPr>
        <p:spPr>
          <a:xfrm>
            <a:off x="1087717" y="1635413"/>
            <a:ext cx="9251577" cy="338554"/>
          </a:xfrm>
          <a:prstGeom prst="rect">
            <a:avLst/>
          </a:prstGeom>
          <a:noFill/>
        </p:spPr>
        <p:txBody>
          <a:bodyPr wrap="square" rtlCol="0">
            <a:spAutoFit/>
          </a:bodyPr>
          <a:lstStyle/>
          <a:p>
            <a:pPr defTabSz="1219170">
              <a:buClr>
                <a:srgbClr val="000000"/>
              </a:buClr>
            </a:pPr>
            <a:r>
              <a:rPr lang="en-US" sz="1600" i="1" kern="0" dirty="0">
                <a:solidFill>
                  <a:srgbClr val="000000"/>
                </a:solidFill>
                <a:latin typeface="Arial"/>
                <a:cs typeface="Arial"/>
                <a:sym typeface="Arial"/>
              </a:rPr>
              <a:t>In vivo</a:t>
            </a:r>
            <a:r>
              <a:rPr lang="en-US" sz="1600" kern="0" dirty="0">
                <a:solidFill>
                  <a:srgbClr val="000000"/>
                </a:solidFill>
                <a:latin typeface="Arial"/>
                <a:cs typeface="Arial"/>
                <a:sym typeface="Arial"/>
              </a:rPr>
              <a:t> animal testing required for therapeutics and diagnostics development </a:t>
            </a:r>
            <a:endParaRPr lang="en-US" sz="1600" i="1" kern="0" dirty="0">
              <a:solidFill>
                <a:srgbClr val="000000"/>
              </a:solidFill>
              <a:latin typeface="Arial"/>
              <a:cs typeface="Arial"/>
              <a:sym typeface="Arial"/>
            </a:endParaRPr>
          </a:p>
        </p:txBody>
      </p:sp>
      <p:sp>
        <p:nvSpPr>
          <p:cNvPr id="13" name="TextBox 12">
            <a:extLst>
              <a:ext uri="{FF2B5EF4-FFF2-40B4-BE49-F238E27FC236}">
                <a16:creationId xmlns:a16="http://schemas.microsoft.com/office/drawing/2014/main" id="{17828D76-B693-46BF-A63A-02496C809761}"/>
              </a:ext>
            </a:extLst>
          </p:cNvPr>
          <p:cNvSpPr txBox="1"/>
          <p:nvPr/>
        </p:nvSpPr>
        <p:spPr>
          <a:xfrm>
            <a:off x="1059460" y="2093241"/>
            <a:ext cx="10809011" cy="830997"/>
          </a:xfrm>
          <a:prstGeom prst="rect">
            <a:avLst/>
          </a:prstGeom>
          <a:noFill/>
        </p:spPr>
        <p:txBody>
          <a:bodyPr wrap="square" rtlCol="0">
            <a:spAutoFit/>
          </a:bodyPr>
          <a:lstStyle/>
          <a:p>
            <a:pPr defTabSz="1219170">
              <a:buClr>
                <a:srgbClr val="000000"/>
              </a:buClr>
            </a:pPr>
            <a:r>
              <a:rPr lang="en-US" sz="1600" u="sng" kern="0" dirty="0">
                <a:solidFill>
                  <a:srgbClr val="212529"/>
                </a:solidFill>
                <a:latin typeface="Open Sans" panose="020B0606030504020204" pitchFamily="34" charset="0"/>
                <a:cs typeface="Arial"/>
                <a:sym typeface="Arial"/>
              </a:rPr>
              <a:t>Drug and biologics preclinical discovery and development activities for regulatory submissions </a:t>
            </a:r>
            <a:r>
              <a:rPr lang="en-US" sz="1600" kern="0" dirty="0">
                <a:solidFill>
                  <a:srgbClr val="212529"/>
                </a:solidFill>
                <a:latin typeface="Open Sans" panose="020B0606030504020204" pitchFamily="34" charset="0"/>
                <a:cs typeface="Arial"/>
                <a:sym typeface="Arial"/>
              </a:rPr>
              <a:t>(e.g., lead identification/optimization, preclinical efficacy testing, IND-enabling studies, and manufacturing for clinical trials).</a:t>
            </a:r>
          </a:p>
        </p:txBody>
      </p:sp>
      <p:sp>
        <p:nvSpPr>
          <p:cNvPr id="15" name="TextBox 14">
            <a:extLst>
              <a:ext uri="{FF2B5EF4-FFF2-40B4-BE49-F238E27FC236}">
                <a16:creationId xmlns:a16="http://schemas.microsoft.com/office/drawing/2014/main" id="{5B2C5A7C-98EE-4AF7-A141-34CE7F0DED00}"/>
              </a:ext>
            </a:extLst>
          </p:cNvPr>
          <p:cNvSpPr txBox="1"/>
          <p:nvPr/>
        </p:nvSpPr>
        <p:spPr>
          <a:xfrm>
            <a:off x="1087716" y="2932151"/>
            <a:ext cx="10599989" cy="830997"/>
          </a:xfrm>
          <a:prstGeom prst="rect">
            <a:avLst/>
          </a:prstGeom>
          <a:noFill/>
        </p:spPr>
        <p:txBody>
          <a:bodyPr wrap="square">
            <a:spAutoFit/>
          </a:bodyPr>
          <a:lstStyle/>
          <a:p>
            <a:pPr defTabSz="1219170">
              <a:buClr>
                <a:srgbClr val="000000"/>
              </a:buClr>
            </a:pPr>
            <a:r>
              <a:rPr lang="en-US" sz="1600" u="sng" kern="0" dirty="0">
                <a:solidFill>
                  <a:srgbClr val="212529"/>
                </a:solidFill>
                <a:latin typeface="Open Sans" panose="020B0606030504020204" pitchFamily="34" charset="0"/>
                <a:cs typeface="Arial"/>
                <a:sym typeface="Arial"/>
              </a:rPr>
              <a:t>Device preclinical discovery and development activities for regulatory submission </a:t>
            </a:r>
          </a:p>
          <a:p>
            <a:pPr defTabSz="1219170">
              <a:buClr>
                <a:srgbClr val="000000"/>
              </a:buClr>
            </a:pPr>
            <a:r>
              <a:rPr lang="en-US" sz="1600" kern="0" dirty="0">
                <a:solidFill>
                  <a:srgbClr val="212529"/>
                </a:solidFill>
                <a:latin typeface="Open Sans" panose="020B0606030504020204" pitchFamily="34" charset="0"/>
                <a:cs typeface="Arial"/>
                <a:sym typeface="Arial"/>
              </a:rPr>
              <a:t>(e.g., hardware prototyping, device/software verification, biocompatibility/sterilization testing, pre-clinical efficacy testing, large animal GLP safety testing, and preparing material/devices for human testing).</a:t>
            </a:r>
          </a:p>
        </p:txBody>
      </p:sp>
      <p:sp>
        <p:nvSpPr>
          <p:cNvPr id="17" name="TextBox 16">
            <a:extLst>
              <a:ext uri="{FF2B5EF4-FFF2-40B4-BE49-F238E27FC236}">
                <a16:creationId xmlns:a16="http://schemas.microsoft.com/office/drawing/2014/main" id="{F41F1235-A905-44A0-AB2B-9133D2445023}"/>
              </a:ext>
            </a:extLst>
          </p:cNvPr>
          <p:cNvSpPr txBox="1"/>
          <p:nvPr/>
        </p:nvSpPr>
        <p:spPr>
          <a:xfrm>
            <a:off x="1059460" y="3804313"/>
            <a:ext cx="10699965" cy="830997"/>
          </a:xfrm>
          <a:prstGeom prst="rect">
            <a:avLst/>
          </a:prstGeom>
          <a:noFill/>
        </p:spPr>
        <p:txBody>
          <a:bodyPr wrap="square">
            <a:spAutoFit/>
          </a:bodyPr>
          <a:lstStyle/>
          <a:p>
            <a:pPr defTabSz="1219170">
              <a:buClr>
                <a:srgbClr val="000000"/>
              </a:buClr>
            </a:pPr>
            <a:r>
              <a:rPr lang="en-US" sz="1600" u="sng" kern="0" dirty="0">
                <a:solidFill>
                  <a:srgbClr val="212529"/>
                </a:solidFill>
                <a:latin typeface="Open Sans" panose="020B0606030504020204" pitchFamily="34" charset="0"/>
                <a:cs typeface="Arial"/>
                <a:sym typeface="Arial"/>
              </a:rPr>
              <a:t>Clinical testing of therapeutics (drugs, devices, or biologics), diagnostics, clinical and rehabilitation tools </a:t>
            </a:r>
            <a:r>
              <a:rPr lang="en-US" sz="1600" kern="0" dirty="0">
                <a:solidFill>
                  <a:srgbClr val="212529"/>
                </a:solidFill>
                <a:latin typeface="Open Sans" panose="020B0606030504020204" pitchFamily="34" charset="0"/>
                <a:cs typeface="Arial"/>
                <a:sym typeface="Arial"/>
              </a:rPr>
              <a:t>(e.g., intraoperative technologies, rehabilitation devices and programs, and brain monitoring systems), and technologies for clinical research).</a:t>
            </a:r>
            <a:endParaRPr lang="en-US" sz="1600" kern="0" dirty="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861D0F5E-173E-4341-B488-60D7B9BB91B0}"/>
              </a:ext>
            </a:extLst>
          </p:cNvPr>
          <p:cNvSpPr txBox="1"/>
          <p:nvPr/>
        </p:nvSpPr>
        <p:spPr>
          <a:xfrm>
            <a:off x="1059460" y="4676477"/>
            <a:ext cx="10599989" cy="584775"/>
          </a:xfrm>
          <a:prstGeom prst="rect">
            <a:avLst/>
          </a:prstGeom>
          <a:noFill/>
        </p:spPr>
        <p:txBody>
          <a:bodyPr wrap="square">
            <a:spAutoFit/>
          </a:bodyPr>
          <a:lstStyle/>
          <a:p>
            <a:pPr defTabSz="1219170">
              <a:buClr>
                <a:srgbClr val="000000"/>
              </a:buClr>
            </a:pPr>
            <a:r>
              <a:rPr lang="en-US" sz="1600" i="1" kern="0" dirty="0">
                <a:solidFill>
                  <a:srgbClr val="212529"/>
                </a:solidFill>
                <a:latin typeface="Open Sans" panose="020B0606030504020204" pitchFamily="34" charset="0"/>
                <a:cs typeface="Arial"/>
                <a:sym typeface="Arial"/>
              </a:rPr>
              <a:t>In vivo </a:t>
            </a:r>
            <a:r>
              <a:rPr lang="en-US" sz="1600" kern="0" dirty="0">
                <a:solidFill>
                  <a:srgbClr val="212529"/>
                </a:solidFill>
                <a:latin typeface="Open Sans" panose="020B0606030504020204" pitchFamily="34" charset="0"/>
                <a:cs typeface="Arial"/>
                <a:sym typeface="Arial"/>
              </a:rPr>
              <a:t>animal testing of technologies for animal research and development of animal models for drug development and neuroscience research.</a:t>
            </a:r>
          </a:p>
        </p:txBody>
      </p:sp>
      <p:sp>
        <p:nvSpPr>
          <p:cNvPr id="21" name="TextBox 20">
            <a:extLst>
              <a:ext uri="{FF2B5EF4-FFF2-40B4-BE49-F238E27FC236}">
                <a16:creationId xmlns:a16="http://schemas.microsoft.com/office/drawing/2014/main" id="{2C945281-AF0A-4858-8F0C-D64467EA02C1}"/>
              </a:ext>
            </a:extLst>
          </p:cNvPr>
          <p:cNvSpPr txBox="1"/>
          <p:nvPr/>
        </p:nvSpPr>
        <p:spPr>
          <a:xfrm>
            <a:off x="1087716" y="5425987"/>
            <a:ext cx="10164352" cy="338554"/>
          </a:xfrm>
          <a:prstGeom prst="rect">
            <a:avLst/>
          </a:prstGeom>
          <a:noFill/>
        </p:spPr>
        <p:txBody>
          <a:bodyPr wrap="square">
            <a:spAutoFit/>
          </a:bodyPr>
          <a:lstStyle/>
          <a:p>
            <a:pPr defTabSz="1219170">
              <a:buClr>
                <a:srgbClr val="000000"/>
              </a:buClr>
            </a:pPr>
            <a:r>
              <a:rPr lang="en-US" sz="1600" kern="0" dirty="0">
                <a:solidFill>
                  <a:srgbClr val="212529"/>
                </a:solidFill>
                <a:latin typeface="Open Sans" panose="020B0606030504020204" pitchFamily="34" charset="0"/>
                <a:cs typeface="Arial"/>
                <a:sym typeface="Arial"/>
              </a:rPr>
              <a:t>Research that requires special facilities to contain hazardous or infectious materials.</a:t>
            </a:r>
          </a:p>
        </p:txBody>
      </p:sp>
      <p:sp>
        <p:nvSpPr>
          <p:cNvPr id="23" name="TextBox 22">
            <a:extLst>
              <a:ext uri="{FF2B5EF4-FFF2-40B4-BE49-F238E27FC236}">
                <a16:creationId xmlns:a16="http://schemas.microsoft.com/office/drawing/2014/main" id="{A90B2B0B-692D-4CB1-9559-9FB7F16007D9}"/>
              </a:ext>
            </a:extLst>
          </p:cNvPr>
          <p:cNvSpPr txBox="1"/>
          <p:nvPr/>
        </p:nvSpPr>
        <p:spPr>
          <a:xfrm>
            <a:off x="1051855" y="5795319"/>
            <a:ext cx="10635851" cy="830997"/>
          </a:xfrm>
          <a:prstGeom prst="rect">
            <a:avLst/>
          </a:prstGeom>
          <a:noFill/>
        </p:spPr>
        <p:txBody>
          <a:bodyPr wrap="square">
            <a:spAutoFit/>
          </a:bodyPr>
          <a:lstStyle/>
          <a:p>
            <a:pPr defTabSz="1219170">
              <a:buClr>
                <a:srgbClr val="000000"/>
              </a:buClr>
            </a:pPr>
            <a:r>
              <a:rPr lang="en-US" sz="1600" u="sng" kern="0" dirty="0">
                <a:solidFill>
                  <a:srgbClr val="212529"/>
                </a:solidFill>
                <a:latin typeface="Open Sans" panose="020B0606030504020204" pitchFamily="34" charset="0"/>
                <a:cs typeface="Arial"/>
                <a:sym typeface="Arial"/>
              </a:rPr>
              <a:t>Development and validation of biomarkers and the technologies and approaches for measuring them. </a:t>
            </a:r>
            <a:r>
              <a:rPr lang="en-US" sz="1600" kern="0" dirty="0">
                <a:solidFill>
                  <a:srgbClr val="212529"/>
                </a:solidFill>
                <a:latin typeface="Open Sans" panose="020B0606030504020204" pitchFamily="34" charset="0"/>
                <a:cs typeface="Arial"/>
                <a:sym typeface="Arial"/>
              </a:rPr>
              <a:t>Biomarkers may include diagnostic, prognostic, monitoring, pharmacodynamic/response, risk, safety, and predictive biomarkers.</a:t>
            </a:r>
          </a:p>
        </p:txBody>
      </p:sp>
      <p:sp>
        <p:nvSpPr>
          <p:cNvPr id="24" name="Google Shape;1151;p45">
            <a:extLst>
              <a:ext uri="{FF2B5EF4-FFF2-40B4-BE49-F238E27FC236}">
                <a16:creationId xmlns:a16="http://schemas.microsoft.com/office/drawing/2014/main" id="{34D49819-8B94-4863-98EF-A2F8DF0F05F0}"/>
              </a:ext>
            </a:extLst>
          </p:cNvPr>
          <p:cNvSpPr/>
          <p:nvPr/>
        </p:nvSpPr>
        <p:spPr>
          <a:xfrm>
            <a:off x="305996" y="3139752"/>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
        <p:nvSpPr>
          <p:cNvPr id="25" name="Google Shape;1151;p45">
            <a:extLst>
              <a:ext uri="{FF2B5EF4-FFF2-40B4-BE49-F238E27FC236}">
                <a16:creationId xmlns:a16="http://schemas.microsoft.com/office/drawing/2014/main" id="{0178F6B0-2E35-486C-98D8-56C8B722C8DA}"/>
              </a:ext>
            </a:extLst>
          </p:cNvPr>
          <p:cNvSpPr/>
          <p:nvPr/>
        </p:nvSpPr>
        <p:spPr>
          <a:xfrm>
            <a:off x="305996" y="3962615"/>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
        <p:nvSpPr>
          <p:cNvPr id="26" name="Google Shape;1151;p45">
            <a:extLst>
              <a:ext uri="{FF2B5EF4-FFF2-40B4-BE49-F238E27FC236}">
                <a16:creationId xmlns:a16="http://schemas.microsoft.com/office/drawing/2014/main" id="{D52E6856-1C94-402F-90D4-64034EF8B0E7}"/>
              </a:ext>
            </a:extLst>
          </p:cNvPr>
          <p:cNvSpPr/>
          <p:nvPr/>
        </p:nvSpPr>
        <p:spPr>
          <a:xfrm>
            <a:off x="295087" y="4831711"/>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
        <p:nvSpPr>
          <p:cNvPr id="27" name="Google Shape;1151;p45">
            <a:extLst>
              <a:ext uri="{FF2B5EF4-FFF2-40B4-BE49-F238E27FC236}">
                <a16:creationId xmlns:a16="http://schemas.microsoft.com/office/drawing/2014/main" id="{C31F79C4-5E3C-4BFC-88F7-0CD19CC75785}"/>
              </a:ext>
            </a:extLst>
          </p:cNvPr>
          <p:cNvSpPr/>
          <p:nvPr/>
        </p:nvSpPr>
        <p:spPr>
          <a:xfrm>
            <a:off x="311576" y="6073664"/>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
        <p:nvSpPr>
          <p:cNvPr id="28" name="Google Shape;1151;p45">
            <a:extLst>
              <a:ext uri="{FF2B5EF4-FFF2-40B4-BE49-F238E27FC236}">
                <a16:creationId xmlns:a16="http://schemas.microsoft.com/office/drawing/2014/main" id="{415211EB-12E1-4EAF-88FC-A0A754AEB804}"/>
              </a:ext>
            </a:extLst>
          </p:cNvPr>
          <p:cNvSpPr/>
          <p:nvPr/>
        </p:nvSpPr>
        <p:spPr>
          <a:xfrm>
            <a:off x="295087" y="5548265"/>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
        <p:nvSpPr>
          <p:cNvPr id="29" name="Google Shape;1151;p45">
            <a:extLst>
              <a:ext uri="{FF2B5EF4-FFF2-40B4-BE49-F238E27FC236}">
                <a16:creationId xmlns:a16="http://schemas.microsoft.com/office/drawing/2014/main" id="{442687C0-3CA0-486E-B400-4BD1BE2E3807}"/>
              </a:ext>
            </a:extLst>
          </p:cNvPr>
          <p:cNvSpPr/>
          <p:nvPr/>
        </p:nvSpPr>
        <p:spPr>
          <a:xfrm>
            <a:off x="323530" y="2333583"/>
            <a:ext cx="369741" cy="305083"/>
          </a:xfrm>
          <a:custGeom>
            <a:avLst/>
            <a:gdLst/>
            <a:ahLst/>
            <a:cxnLst/>
            <a:rect l="l" t="t" r="r" b="b"/>
            <a:pathLst>
              <a:path w="17297" h="14947" extrusionOk="0">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410150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38C0-C65E-44B9-B640-BF91CF0DE6EC}"/>
              </a:ext>
            </a:extLst>
          </p:cNvPr>
          <p:cNvSpPr>
            <a:spLocks noGrp="1"/>
          </p:cNvSpPr>
          <p:nvPr>
            <p:ph type="ctrTitle"/>
          </p:nvPr>
        </p:nvSpPr>
        <p:spPr>
          <a:xfrm>
            <a:off x="905866" y="1710500"/>
            <a:ext cx="7312101" cy="2303200"/>
          </a:xfrm>
        </p:spPr>
        <p:txBody>
          <a:bodyPr/>
          <a:lstStyle/>
          <a:p>
            <a:r>
              <a:rPr lang="en-US" dirty="0"/>
              <a:t>Programs for </a:t>
            </a:r>
            <a:br>
              <a:rPr lang="en-US" dirty="0"/>
            </a:br>
            <a:r>
              <a:rPr lang="en-US" dirty="0"/>
              <a:t>First-Time Small Business Applicants</a:t>
            </a:r>
          </a:p>
        </p:txBody>
      </p:sp>
      <p:sp>
        <p:nvSpPr>
          <p:cNvPr id="3" name="Subtitle 2">
            <a:extLst>
              <a:ext uri="{FF2B5EF4-FFF2-40B4-BE49-F238E27FC236}">
                <a16:creationId xmlns:a16="http://schemas.microsoft.com/office/drawing/2014/main" id="{AD5566C2-DCDD-4C4E-AD67-27B23F22CCBD}"/>
              </a:ext>
            </a:extLst>
          </p:cNvPr>
          <p:cNvSpPr>
            <a:spLocks noGrp="1"/>
          </p:cNvSpPr>
          <p:nvPr>
            <p:ph type="subTitle" idx="1"/>
          </p:nvPr>
        </p:nvSpPr>
        <p:spPr/>
        <p:txBody>
          <a:bodyPr/>
          <a:lstStyle/>
          <a:p>
            <a:r>
              <a:rPr lang="en-US" dirty="0"/>
              <a:t>Applicant Assistance Program &amp;</a:t>
            </a:r>
          </a:p>
          <a:p>
            <a:r>
              <a:rPr lang="en-US" dirty="0"/>
              <a:t> Health Disparities Pre-Application Program</a:t>
            </a:r>
          </a:p>
        </p:txBody>
      </p:sp>
    </p:spTree>
    <p:extLst>
      <p:ext uri="{BB962C8B-B14F-4D97-AF65-F5344CB8AC3E}">
        <p14:creationId xmlns:p14="http://schemas.microsoft.com/office/powerpoint/2010/main" val="59396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605C2D-B1E1-421B-9665-E3C1403070FB}"/>
              </a:ext>
            </a:extLst>
          </p:cNvPr>
          <p:cNvSpPr>
            <a:spLocks noGrp="1"/>
          </p:cNvSpPr>
          <p:nvPr>
            <p:ph type="title"/>
          </p:nvPr>
        </p:nvSpPr>
        <p:spPr>
          <a:xfrm>
            <a:off x="4952585" y="123632"/>
            <a:ext cx="10287200" cy="624000"/>
          </a:xfrm>
        </p:spPr>
        <p:txBody>
          <a:bodyPr/>
          <a:lstStyle/>
          <a:p>
            <a:r>
              <a:rPr lang="en-US" dirty="0"/>
              <a:t>NIH Applicant Assistance Program</a:t>
            </a:r>
          </a:p>
        </p:txBody>
      </p:sp>
      <p:sp>
        <p:nvSpPr>
          <p:cNvPr id="5" name="TextBox 4">
            <a:extLst>
              <a:ext uri="{FF2B5EF4-FFF2-40B4-BE49-F238E27FC236}">
                <a16:creationId xmlns:a16="http://schemas.microsoft.com/office/drawing/2014/main" id="{46239D64-BB3C-40D2-9A73-87A8F0F2EC98}"/>
              </a:ext>
            </a:extLst>
          </p:cNvPr>
          <p:cNvSpPr txBox="1"/>
          <p:nvPr/>
        </p:nvSpPr>
        <p:spPr>
          <a:xfrm>
            <a:off x="3198684" y="916259"/>
            <a:ext cx="4815840" cy="738664"/>
          </a:xfrm>
          <a:prstGeom prst="rect">
            <a:avLst/>
          </a:prstGeom>
          <a:noFill/>
        </p:spPr>
        <p:txBody>
          <a:bodyPr wrap="square" rtlCol="0">
            <a:spAutoFit/>
          </a:bodyPr>
          <a:lstStyle/>
          <a:p>
            <a:pPr defTabSz="1219170" fontAlgn="base">
              <a:buClr>
                <a:srgbClr val="000000"/>
              </a:buClr>
            </a:pPr>
            <a:r>
              <a:rPr lang="en-US" sz="1400" b="1" kern="0" dirty="0">
                <a:solidFill>
                  <a:srgbClr val="000000"/>
                </a:solidFill>
                <a:latin typeface="Calibri" panose="020F0502020204030204" pitchFamily="34" charset="0"/>
                <a:cs typeface="Arial"/>
                <a:sym typeface="Arial"/>
              </a:rPr>
              <a:t> </a:t>
            </a:r>
            <a:r>
              <a:rPr lang="en-US" sz="1400" kern="0" dirty="0">
                <a:solidFill>
                  <a:srgbClr val="000000"/>
                </a:solidFill>
                <a:latin typeface="Calibri" panose="020F0502020204030204" pitchFamily="34" charset="0"/>
                <a:cs typeface="Arial"/>
                <a:sym typeface="Arial"/>
              </a:rPr>
              <a:t>​</a:t>
            </a:r>
          </a:p>
          <a:p>
            <a:pPr defTabSz="1219170" fontAlgn="base">
              <a:buClr>
                <a:srgbClr val="000000"/>
              </a:buClr>
            </a:pPr>
            <a:endParaRPr lang="en-US" sz="1400" kern="0" dirty="0">
              <a:solidFill>
                <a:srgbClr val="000000"/>
              </a:solidFill>
              <a:latin typeface="Segoe UI" panose="020B0502040204020203" pitchFamily="34" charset="0"/>
              <a:cs typeface="Arial"/>
              <a:sym typeface="Arial"/>
            </a:endParaRPr>
          </a:p>
          <a:p>
            <a:pPr defTabSz="1219170" fontAlgn="base">
              <a:buClr>
                <a:srgbClr val="000000"/>
              </a:buClr>
            </a:pPr>
            <a:endParaRPr lang="en-US" sz="1400" kern="0" dirty="0">
              <a:solidFill>
                <a:srgbClr val="000000"/>
              </a:solidFill>
              <a:latin typeface="Segoe UI" panose="020B0502040204020203" pitchFamily="34" charset="0"/>
              <a:cs typeface="Arial"/>
              <a:sym typeface="Arial"/>
            </a:endParaRPr>
          </a:p>
        </p:txBody>
      </p:sp>
      <p:graphicFrame>
        <p:nvGraphicFramePr>
          <p:cNvPr id="13" name="Table 12">
            <a:extLst>
              <a:ext uri="{FF2B5EF4-FFF2-40B4-BE49-F238E27FC236}">
                <a16:creationId xmlns:a16="http://schemas.microsoft.com/office/drawing/2014/main" id="{318C412B-DF2C-4655-84C4-6EAAF904F660}"/>
              </a:ext>
            </a:extLst>
          </p:cNvPr>
          <p:cNvGraphicFramePr>
            <a:graphicFrameLocks noGrp="1"/>
          </p:cNvGraphicFramePr>
          <p:nvPr/>
        </p:nvGraphicFramePr>
        <p:xfrm>
          <a:off x="5408482" y="1140088"/>
          <a:ext cx="6290709" cy="4337001"/>
        </p:xfrm>
        <a:graphic>
          <a:graphicData uri="http://schemas.openxmlformats.org/drawingml/2006/table">
            <a:tbl>
              <a:tblPr firstRow="1" bandRow="1">
                <a:tableStyleId>{5C22544A-7EE6-4342-B048-85BDC9FD1C3A}</a:tableStyleId>
              </a:tblPr>
              <a:tblGrid>
                <a:gridCol w="3138824">
                  <a:extLst>
                    <a:ext uri="{9D8B030D-6E8A-4147-A177-3AD203B41FA5}">
                      <a16:colId xmlns:a16="http://schemas.microsoft.com/office/drawing/2014/main" val="2130375536"/>
                    </a:ext>
                  </a:extLst>
                </a:gridCol>
                <a:gridCol w="3151885">
                  <a:extLst>
                    <a:ext uri="{9D8B030D-6E8A-4147-A177-3AD203B41FA5}">
                      <a16:colId xmlns:a16="http://schemas.microsoft.com/office/drawing/2014/main" val="2657042507"/>
                    </a:ext>
                  </a:extLst>
                </a:gridCol>
              </a:tblGrid>
              <a:tr h="1089317">
                <a:tc>
                  <a:txBody>
                    <a:bodyPr/>
                    <a:lstStyle/>
                    <a:p>
                      <a:pPr marL="119063" marR="0" lvl="0" indent="0" algn="ctr" defTabSz="914400" rtl="0" eaLnBrk="1" fontAlgn="auto" latinLnBrk="0" hangingPunct="1">
                        <a:lnSpc>
                          <a:spcPct val="100000"/>
                        </a:lnSpc>
                        <a:spcBef>
                          <a:spcPts val="0"/>
                        </a:spcBef>
                        <a:spcAft>
                          <a:spcPts val="0"/>
                        </a:spcAft>
                        <a:buClrTx/>
                        <a:buSzTx/>
                        <a:buFontTx/>
                        <a:buNone/>
                        <a:tabLst/>
                        <a:defRPr/>
                      </a:pPr>
                      <a:r>
                        <a:rPr lang="en-US" sz="1900" spc="300" dirty="0">
                          <a:solidFill>
                            <a:schemeClr val="accent6"/>
                          </a:solidFill>
                          <a:latin typeface="+mn-lt"/>
                          <a:cs typeface="Calibri Light" panose="020F0302020204030204" pitchFamily="34" charset="0"/>
                        </a:rPr>
                        <a:t>AAP </a:t>
                      </a:r>
                    </a:p>
                    <a:p>
                      <a:pPr marL="119063" marR="0" lvl="0" indent="0" algn="ctr" defTabSz="914400" rtl="0" eaLnBrk="1" fontAlgn="auto" latinLnBrk="0" hangingPunct="1">
                        <a:lnSpc>
                          <a:spcPct val="100000"/>
                        </a:lnSpc>
                        <a:spcBef>
                          <a:spcPts val="0"/>
                        </a:spcBef>
                        <a:spcAft>
                          <a:spcPts val="0"/>
                        </a:spcAft>
                        <a:buClrTx/>
                        <a:buSzTx/>
                        <a:buFontTx/>
                        <a:buNone/>
                        <a:tabLst/>
                        <a:defRPr/>
                      </a:pPr>
                      <a:r>
                        <a:rPr lang="en-US" sz="1900" spc="300" dirty="0">
                          <a:solidFill>
                            <a:schemeClr val="accent6"/>
                          </a:solidFill>
                          <a:latin typeface="+mn-lt"/>
                          <a:cs typeface="Calibri Light" panose="020F0302020204030204" pitchFamily="34" charset="0"/>
                        </a:rPr>
                        <a:t>PROVIDES</a:t>
                      </a:r>
                      <a:endParaRPr lang="en-US" sz="1900" dirty="0">
                        <a:solidFill>
                          <a:schemeClr val="accent6"/>
                        </a:solidFill>
                      </a:endParaRPr>
                    </a:p>
                  </a:txBody>
                  <a:tcPr marL="121920" marR="121920" marT="60960" marB="60960" anchor="ctr">
                    <a:lnR w="76200" cap="flat" cmpd="sng" algn="ctr">
                      <a:solidFill>
                        <a:schemeClr val="bg1"/>
                      </a:solidFill>
                      <a:prstDash val="solid"/>
                      <a:round/>
                      <a:headEnd type="none" w="med" len="med"/>
                      <a:tailEnd type="none" w="med" len="med"/>
                    </a:lnR>
                    <a:solidFill>
                      <a:schemeClr val="accent4">
                        <a:lumMod val="75000"/>
                        <a:lumOff val="25000"/>
                        <a:alpha val="66000"/>
                      </a:schemeClr>
                    </a:solidFill>
                  </a:tcPr>
                </a:tc>
                <a:tc>
                  <a:txBody>
                    <a:bodyPr/>
                    <a:lstStyle/>
                    <a:p>
                      <a:pPr marL="119063" indent="0" algn="ctr">
                        <a:tabLst/>
                      </a:pPr>
                      <a:r>
                        <a:rPr lang="en-US" sz="1900" spc="300" dirty="0">
                          <a:solidFill>
                            <a:schemeClr val="bg1"/>
                          </a:solidFill>
                          <a:latin typeface="+mn-lt"/>
                          <a:cs typeface="Calibri Light" panose="020F0302020204030204" pitchFamily="34" charset="0"/>
                        </a:rPr>
                        <a:t>AAP </a:t>
                      </a:r>
                    </a:p>
                    <a:p>
                      <a:pPr marL="119063" indent="0" algn="ctr">
                        <a:tabLst/>
                      </a:pPr>
                      <a:r>
                        <a:rPr lang="en-US" sz="1900" spc="300" dirty="0">
                          <a:solidFill>
                            <a:schemeClr val="tx1"/>
                          </a:solidFill>
                          <a:latin typeface="+mn-lt"/>
                          <a:cs typeface="Calibri Light" panose="020F0302020204030204" pitchFamily="34" charset="0"/>
                        </a:rPr>
                        <a:t>DOES NOT </a:t>
                      </a:r>
                      <a:r>
                        <a:rPr lang="en-US" sz="1900" spc="300" dirty="0">
                          <a:solidFill>
                            <a:schemeClr val="bg1"/>
                          </a:solidFill>
                          <a:latin typeface="+mn-lt"/>
                          <a:cs typeface="Calibri Light" panose="020F0302020204030204" pitchFamily="34" charset="0"/>
                        </a:rPr>
                        <a:t>PROVIDE</a:t>
                      </a:r>
                    </a:p>
                  </a:txBody>
                  <a:tcPr marL="121920" marR="121920" marT="60960" marB="60960" anchor="ctr">
                    <a:lnL w="76200" cap="flat" cmpd="sng" algn="ctr">
                      <a:solidFill>
                        <a:schemeClr val="bg1"/>
                      </a:solidFill>
                      <a:prstDash val="solid"/>
                      <a:round/>
                      <a:headEnd type="none" w="med" len="med"/>
                      <a:tailEnd type="none" w="med" len="med"/>
                    </a:lnL>
                    <a:solidFill>
                      <a:schemeClr val="tx1">
                        <a:alpha val="49000"/>
                      </a:schemeClr>
                    </a:solidFill>
                  </a:tcPr>
                </a:tc>
                <a:extLst>
                  <a:ext uri="{0D108BD9-81ED-4DB2-BD59-A6C34878D82A}">
                    <a16:rowId xmlns:a16="http://schemas.microsoft.com/office/drawing/2014/main" val="804563388"/>
                  </a:ext>
                </a:extLst>
              </a:tr>
              <a:tr h="1099575">
                <a:tc>
                  <a:txBody>
                    <a:bodyPr/>
                    <a:lstStyle/>
                    <a:p>
                      <a:pPr marL="119063" marR="0" lvl="0" indent="0" algn="l" defTabSz="914400" rtl="0" eaLnBrk="0" fontAlgn="base" latinLnBrk="0" hangingPunct="0">
                        <a:lnSpc>
                          <a:spcPct val="100000"/>
                        </a:lnSpc>
                        <a:spcBef>
                          <a:spcPct val="20000"/>
                        </a:spcBef>
                        <a:spcAft>
                          <a:spcPct val="0"/>
                        </a:spcAft>
                        <a:buClr>
                          <a:srgbClr val="003399"/>
                        </a:buClr>
                        <a:buSzTx/>
                        <a:buFontTx/>
                        <a:buNone/>
                        <a:tabLst/>
                      </a:pPr>
                      <a:r>
                        <a:rPr kumimoji="0" lang="en-US" sz="1600" b="0" i="0" u="none" strike="noStrike" cap="none" normalizeH="0" baseline="0" dirty="0">
                          <a:ln>
                            <a:noFill/>
                          </a:ln>
                          <a:solidFill>
                            <a:schemeClr val="bg2"/>
                          </a:solidFill>
                          <a:effectLst/>
                          <a:latin typeface="+mn-lt"/>
                          <a:cs typeface="Calibri Light" panose="020F0302020204030204" pitchFamily="34" charset="0"/>
                        </a:rPr>
                        <a:t>Phase I SBIR/STTR application preparation support and review</a:t>
                      </a:r>
                    </a:p>
                  </a:txBody>
                  <a:tcPr marL="121920" marR="121920" marT="60964" marB="60964" anchor="ctr" horzOverflow="overflow">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119063" marR="0" lvl="0" indent="0" algn="l" defTabSz="914400" rtl="0" eaLnBrk="0" fontAlgn="base" latinLnBrk="0" hangingPunct="0">
                        <a:lnSpc>
                          <a:spcPct val="100000"/>
                        </a:lnSpc>
                        <a:spcBef>
                          <a:spcPct val="20000"/>
                        </a:spcBef>
                        <a:spcAft>
                          <a:spcPct val="0"/>
                        </a:spcAft>
                        <a:buClr>
                          <a:srgbClr val="003399"/>
                        </a:buClr>
                        <a:buSzTx/>
                        <a:buFontTx/>
                        <a:buNone/>
                        <a:tabLst/>
                      </a:pPr>
                      <a:r>
                        <a:rPr kumimoji="0" lang="en-US" sz="1600" b="0" i="0" u="none" strike="noStrike" cap="none" normalizeH="0" baseline="0" dirty="0">
                          <a:ln>
                            <a:noFill/>
                          </a:ln>
                          <a:solidFill>
                            <a:schemeClr val="bg2"/>
                          </a:solidFill>
                          <a:effectLst/>
                          <a:latin typeface="+mn-lt"/>
                          <a:cs typeface="Calibri Light" panose="020F0302020204030204" pitchFamily="34" charset="0"/>
                        </a:rPr>
                        <a:t>Grant writer</a:t>
                      </a:r>
                    </a:p>
                  </a:txBody>
                  <a:tcPr marL="121920" marR="121920" marT="60964" marB="60964" anchor="ctr" horzOverflow="overflow">
                    <a:lnL w="76200" cap="flat" cmpd="sng" algn="ctr">
                      <a:solidFill>
                        <a:schemeClr val="bg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3799807042"/>
                  </a:ext>
                </a:extLst>
              </a:tr>
              <a:tr h="1058656">
                <a:tc>
                  <a:txBody>
                    <a:bodyPr/>
                    <a:lstStyle/>
                    <a:p>
                      <a:pPr marL="119063" marR="0" lvl="0" indent="0" algn="l" defTabSz="914400" rtl="0" eaLnBrk="0" fontAlgn="base" latinLnBrk="0" hangingPunct="0">
                        <a:lnSpc>
                          <a:spcPct val="100000"/>
                        </a:lnSpc>
                        <a:spcBef>
                          <a:spcPct val="20000"/>
                        </a:spcBef>
                        <a:spcAft>
                          <a:spcPct val="0"/>
                        </a:spcAft>
                        <a:buClr>
                          <a:srgbClr val="003399"/>
                        </a:buClr>
                        <a:buSzTx/>
                        <a:buFontTx/>
                        <a:buNone/>
                        <a:tabLst/>
                      </a:pPr>
                      <a:r>
                        <a:rPr kumimoji="0" lang="en-US" sz="1600" b="0" i="0" u="none" strike="noStrike" cap="none" normalizeH="0" baseline="0">
                          <a:ln>
                            <a:noFill/>
                          </a:ln>
                          <a:solidFill>
                            <a:schemeClr val="bg2"/>
                          </a:solidFill>
                          <a:effectLst/>
                          <a:latin typeface="+mn-lt"/>
                          <a:cs typeface="Calibri Light" panose="020F0302020204030204" pitchFamily="34" charset="0"/>
                        </a:rPr>
                        <a:t>Specific Aims page review and advice</a:t>
                      </a:r>
                    </a:p>
                  </a:txBody>
                  <a:tcPr marL="121920" marR="121920" marT="60960" marB="60960" anchor="ctr" horzOverflow="overflow">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119063" marR="0" lvl="0" indent="0" algn="l" defTabSz="914400" rtl="0" eaLnBrk="0" fontAlgn="base" latinLnBrk="0" hangingPunct="0">
                        <a:lnSpc>
                          <a:spcPct val="100000"/>
                        </a:lnSpc>
                        <a:spcBef>
                          <a:spcPct val="20000"/>
                        </a:spcBef>
                        <a:spcAft>
                          <a:spcPct val="0"/>
                        </a:spcAft>
                        <a:buClr>
                          <a:srgbClr val="003399"/>
                        </a:buClr>
                        <a:buSzTx/>
                        <a:buFontTx/>
                        <a:buNone/>
                        <a:tabLst/>
                      </a:pPr>
                      <a:r>
                        <a:rPr kumimoji="0" lang="en-US" sz="1600" b="0" i="0" u="none" strike="noStrike" cap="none" normalizeH="0" baseline="0" dirty="0">
                          <a:ln>
                            <a:noFill/>
                          </a:ln>
                          <a:solidFill>
                            <a:schemeClr val="bg2"/>
                          </a:solidFill>
                          <a:effectLst/>
                          <a:latin typeface="+mn-lt"/>
                          <a:cs typeface="Calibri Light" panose="020F0302020204030204" pitchFamily="34" charset="0"/>
                        </a:rPr>
                        <a:t>Research plan development</a:t>
                      </a:r>
                    </a:p>
                  </a:txBody>
                  <a:tcPr marL="121920" marR="121920" marT="60960" marB="60960" anchor="ctr" horzOverflow="overflow">
                    <a:lnL w="76200" cap="flat" cmpd="sng" algn="ctr">
                      <a:solidFill>
                        <a:schemeClr val="bg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2416815856"/>
                  </a:ext>
                </a:extLst>
              </a:tr>
              <a:tr h="1089453">
                <a:tc>
                  <a:txBody>
                    <a:bodyPr/>
                    <a:lstStyle/>
                    <a:p>
                      <a:pPr marL="119063" marR="0" lvl="0" indent="0" algn="l" defTabSz="914400" rtl="0" eaLnBrk="0" fontAlgn="base" latinLnBrk="0" hangingPunct="0">
                        <a:lnSpc>
                          <a:spcPct val="100000"/>
                        </a:lnSpc>
                        <a:spcBef>
                          <a:spcPct val="20000"/>
                        </a:spcBef>
                        <a:spcAft>
                          <a:spcPct val="0"/>
                        </a:spcAft>
                        <a:buClr>
                          <a:srgbClr val="003399"/>
                        </a:buClr>
                        <a:buSzTx/>
                        <a:buFontTx/>
                        <a:buNone/>
                        <a:tabLst/>
                      </a:pPr>
                      <a:r>
                        <a:rPr kumimoji="0" lang="en-US" sz="1600" b="0" i="0" u="none" strike="noStrike" cap="none" normalizeH="0" baseline="0" dirty="0">
                          <a:ln>
                            <a:noFill/>
                          </a:ln>
                          <a:solidFill>
                            <a:schemeClr val="bg2"/>
                          </a:solidFill>
                          <a:effectLst/>
                          <a:latin typeface="+mn-lt"/>
                          <a:cs typeface="Calibri Light" panose="020F0302020204030204" pitchFamily="34" charset="0"/>
                        </a:rPr>
                        <a:t>Submission process coaching</a:t>
                      </a:r>
                    </a:p>
                  </a:txBody>
                  <a:tcPr marL="121920" marR="121920" marT="60964" marB="60964" anchor="ctr" horzOverflow="overflow">
                    <a:lnR w="76200" cap="flat" cmpd="sng" algn="ctr">
                      <a:solidFill>
                        <a:schemeClr val="bg1"/>
                      </a:solidFill>
                      <a:prstDash val="solid"/>
                      <a:round/>
                      <a:headEnd type="none" w="med" len="med"/>
                      <a:tailEnd type="none" w="med" len="med"/>
                    </a:lnR>
                    <a:solidFill>
                      <a:schemeClr val="bg1">
                        <a:lumMod val="95000"/>
                      </a:schemeClr>
                    </a:solidFill>
                  </a:tcPr>
                </a:tc>
                <a:tc>
                  <a:txBody>
                    <a:bodyPr/>
                    <a:lstStyle/>
                    <a:p>
                      <a:pPr marL="119063" marR="0" lvl="0" indent="0" algn="l" defTabSz="914400" rtl="0" eaLnBrk="0" fontAlgn="base" latinLnBrk="0" hangingPunct="0">
                        <a:lnSpc>
                          <a:spcPct val="100000"/>
                        </a:lnSpc>
                        <a:spcBef>
                          <a:spcPct val="20000"/>
                        </a:spcBef>
                        <a:spcAft>
                          <a:spcPct val="0"/>
                        </a:spcAft>
                        <a:buClr>
                          <a:srgbClr val="003399"/>
                        </a:buClr>
                        <a:buSzTx/>
                        <a:buFontTx/>
                        <a:buNone/>
                        <a:tabLst/>
                      </a:pPr>
                      <a:r>
                        <a:rPr kumimoji="0" lang="en-US" sz="1600" b="0" i="0" u="none" strike="noStrike" cap="none" normalizeH="0" baseline="0" dirty="0">
                          <a:ln>
                            <a:noFill/>
                          </a:ln>
                          <a:solidFill>
                            <a:schemeClr val="bg2"/>
                          </a:solidFill>
                          <a:effectLst/>
                          <a:latin typeface="+mn-lt"/>
                          <a:cs typeface="Calibri Light" panose="020F0302020204030204" pitchFamily="34" charset="0"/>
                        </a:rPr>
                        <a:t>Small business registration or NIH application submission services</a:t>
                      </a:r>
                    </a:p>
                  </a:txBody>
                  <a:tcPr marL="121920" marR="121920" marT="60964" marB="60964" anchor="ctr" horzOverflow="overflow">
                    <a:lnL w="76200" cap="flat" cmpd="sng" algn="ctr">
                      <a:solidFill>
                        <a:schemeClr val="bg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4037149095"/>
                  </a:ext>
                </a:extLst>
              </a:tr>
            </a:tbl>
          </a:graphicData>
        </a:graphic>
      </p:graphicFrame>
      <p:sp>
        <p:nvSpPr>
          <p:cNvPr id="2" name="Slide Number Placeholder 1">
            <a:extLst>
              <a:ext uri="{FF2B5EF4-FFF2-40B4-BE49-F238E27FC236}">
                <a16:creationId xmlns:a16="http://schemas.microsoft.com/office/drawing/2014/main" id="{BF2A33A1-47E0-410C-B18E-F05345564F8C}"/>
              </a:ext>
            </a:extLst>
          </p:cNvPr>
          <p:cNvSpPr>
            <a:spLocks noGrp="1"/>
          </p:cNvSpPr>
          <p:nvPr>
            <p:ph type="sldNum" sz="quarter" idx="10"/>
          </p:nvPr>
        </p:nvSpPr>
        <p:spPr/>
        <p:txBody>
          <a:bodyPr/>
          <a:lstStyle/>
          <a:p>
            <a:pPr defTabSz="1219170">
              <a:buClr>
                <a:srgbClr val="000000"/>
              </a:buClr>
            </a:pPr>
            <a:endParaRPr lang="en-US" sz="1867" kern="0" dirty="0">
              <a:solidFill>
                <a:srgbClr val="000000"/>
              </a:solidFill>
              <a:latin typeface="Arial"/>
              <a:cs typeface="Arial"/>
              <a:sym typeface="Arial"/>
            </a:endParaRPr>
          </a:p>
        </p:txBody>
      </p:sp>
      <p:cxnSp>
        <p:nvCxnSpPr>
          <p:cNvPr id="9" name="Google Shape;50;p9">
            <a:extLst>
              <a:ext uri="{FF2B5EF4-FFF2-40B4-BE49-F238E27FC236}">
                <a16:creationId xmlns:a16="http://schemas.microsoft.com/office/drawing/2014/main" id="{024F07B3-FAF8-43FD-86F2-3115D7A02544}"/>
              </a:ext>
            </a:extLst>
          </p:cNvPr>
          <p:cNvCxnSpPr/>
          <p:nvPr/>
        </p:nvCxnSpPr>
        <p:spPr>
          <a:xfrm>
            <a:off x="384076" y="814117"/>
            <a:ext cx="4026000" cy="0"/>
          </a:xfrm>
          <a:prstGeom prst="straightConnector1">
            <a:avLst/>
          </a:prstGeom>
          <a:noFill/>
          <a:ln w="19050" cap="flat" cmpd="sng">
            <a:solidFill>
              <a:schemeClr val="dk2"/>
            </a:solidFill>
            <a:prstDash val="solid"/>
            <a:round/>
            <a:headEnd type="none" w="med" len="med"/>
            <a:tailEnd type="none" w="med" len="med"/>
          </a:ln>
        </p:spPr>
      </p:cxnSp>
      <p:pic>
        <p:nvPicPr>
          <p:cNvPr id="10" name="Picture 2" descr="Home | National Institute of Neurological Disorders and Stroke">
            <a:extLst>
              <a:ext uri="{FF2B5EF4-FFF2-40B4-BE49-F238E27FC236}">
                <a16:creationId xmlns:a16="http://schemas.microsoft.com/office/drawing/2014/main" id="{A2EF4456-1BE2-45AA-A2BA-3319FFFD6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64;p38">
            <a:extLst>
              <a:ext uri="{FF2B5EF4-FFF2-40B4-BE49-F238E27FC236}">
                <a16:creationId xmlns:a16="http://schemas.microsoft.com/office/drawing/2014/main" id="{C9112B71-5638-402F-9621-B197A5ECB97F}"/>
              </a:ext>
            </a:extLst>
          </p:cNvPr>
          <p:cNvSpPr/>
          <p:nvPr/>
        </p:nvSpPr>
        <p:spPr>
          <a:xfrm>
            <a:off x="-3442198" y="1398688"/>
            <a:ext cx="6640881" cy="13772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65;p38">
            <a:extLst>
              <a:ext uri="{FF2B5EF4-FFF2-40B4-BE49-F238E27FC236}">
                <a16:creationId xmlns:a16="http://schemas.microsoft.com/office/drawing/2014/main" id="{0CB32946-325F-49C8-88A7-A029D054EBD4}"/>
              </a:ext>
            </a:extLst>
          </p:cNvPr>
          <p:cNvSpPr/>
          <p:nvPr/>
        </p:nvSpPr>
        <p:spPr>
          <a:xfrm>
            <a:off x="-4056383" y="3073652"/>
            <a:ext cx="8016491" cy="13772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66;p38">
            <a:extLst>
              <a:ext uri="{FF2B5EF4-FFF2-40B4-BE49-F238E27FC236}">
                <a16:creationId xmlns:a16="http://schemas.microsoft.com/office/drawing/2014/main" id="{A4AEC51E-DEA7-4A70-9CF8-8AF8C05AABB5}"/>
              </a:ext>
            </a:extLst>
          </p:cNvPr>
          <p:cNvSpPr/>
          <p:nvPr/>
        </p:nvSpPr>
        <p:spPr>
          <a:xfrm>
            <a:off x="-3139276" y="4767047"/>
            <a:ext cx="8429200" cy="13772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7D759907-EA83-4165-A3B4-829E09EE91EF}"/>
              </a:ext>
            </a:extLst>
          </p:cNvPr>
          <p:cNvSpPr txBox="1"/>
          <p:nvPr/>
        </p:nvSpPr>
        <p:spPr>
          <a:xfrm>
            <a:off x="84953" y="1497141"/>
            <a:ext cx="3323011" cy="1241622"/>
          </a:xfrm>
          <a:prstGeom prst="rect">
            <a:avLst/>
          </a:prstGeom>
          <a:noFill/>
        </p:spPr>
        <p:txBody>
          <a:bodyPr wrap="square">
            <a:spAutoFit/>
          </a:bodyPr>
          <a:lstStyle/>
          <a:p>
            <a:pPr defTabSz="1219170">
              <a:buClr>
                <a:srgbClr val="000000"/>
              </a:buClr>
            </a:pPr>
            <a:r>
              <a:rPr lang="en-US" sz="1867" b="1" kern="0" dirty="0">
                <a:solidFill>
                  <a:srgbClr val="9CE4D0">
                    <a:lumMod val="75000"/>
                  </a:srgbClr>
                </a:solidFill>
                <a:latin typeface="Calibri" panose="020F0502020204030204" pitchFamily="34" charset="0"/>
                <a:cs typeface="Arial"/>
                <a:sym typeface="Arial"/>
              </a:rPr>
              <a:t>FREE</a:t>
            </a:r>
            <a:r>
              <a:rPr lang="en-US" sz="1867" kern="0" dirty="0">
                <a:solidFill>
                  <a:srgbClr val="000000"/>
                </a:solidFill>
                <a:latin typeface="Calibri" panose="020F0502020204030204" pitchFamily="34" charset="0"/>
                <a:cs typeface="Arial"/>
                <a:sym typeface="Arial"/>
              </a:rPr>
              <a:t> application preparation </a:t>
            </a:r>
          </a:p>
          <a:p>
            <a:pPr defTabSz="1219170">
              <a:buClr>
                <a:srgbClr val="000000"/>
              </a:buClr>
            </a:pPr>
            <a:r>
              <a:rPr lang="en-US" sz="1867" kern="0" dirty="0">
                <a:solidFill>
                  <a:srgbClr val="000000"/>
                </a:solidFill>
                <a:latin typeface="Calibri" panose="020F0502020204030204" pitchFamily="34" charset="0"/>
                <a:cs typeface="Arial"/>
                <a:sym typeface="Arial"/>
              </a:rPr>
              <a:t>assistance program </a:t>
            </a:r>
          </a:p>
          <a:p>
            <a:pPr defTabSz="1219170">
              <a:buClr>
                <a:srgbClr val="000000"/>
              </a:buClr>
            </a:pPr>
            <a:endParaRPr lang="en-US" sz="1867" kern="0" dirty="0">
              <a:solidFill>
                <a:srgbClr val="000000"/>
              </a:solidFill>
              <a:latin typeface="Calibri" panose="020F0502020204030204" pitchFamily="34" charset="0"/>
              <a:cs typeface="Arial"/>
              <a:sym typeface="Arial"/>
            </a:endParaRPr>
          </a:p>
          <a:p>
            <a:pPr defTabSz="1219170">
              <a:buClr>
                <a:srgbClr val="000000"/>
              </a:buClr>
            </a:pPr>
            <a:r>
              <a:rPr lang="en-US" sz="1867" kern="0" dirty="0">
                <a:solidFill>
                  <a:srgbClr val="000000"/>
                </a:solidFill>
                <a:latin typeface="Calibri" panose="020F0502020204030204" pitchFamily="34" charset="0"/>
                <a:cs typeface="Arial"/>
                <a:sym typeface="Arial"/>
              </a:rPr>
              <a:t>10 weeks in length (virtual)</a:t>
            </a:r>
            <a:endParaRPr lang="en-US" sz="1867" kern="0" dirty="0">
              <a:solidFill>
                <a:srgbClr val="000000"/>
              </a:solidFill>
              <a:latin typeface="Arial"/>
              <a:cs typeface="Arial"/>
              <a:sym typeface="Arial"/>
            </a:endParaRPr>
          </a:p>
        </p:txBody>
      </p:sp>
      <p:sp>
        <p:nvSpPr>
          <p:cNvPr id="17" name="TextBox 16">
            <a:extLst>
              <a:ext uri="{FF2B5EF4-FFF2-40B4-BE49-F238E27FC236}">
                <a16:creationId xmlns:a16="http://schemas.microsoft.com/office/drawing/2014/main" id="{9E18D513-52BC-4FD6-AD92-6A4DE21C2292}"/>
              </a:ext>
            </a:extLst>
          </p:cNvPr>
          <p:cNvSpPr txBox="1"/>
          <p:nvPr/>
        </p:nvSpPr>
        <p:spPr>
          <a:xfrm>
            <a:off x="84955" y="3218514"/>
            <a:ext cx="3765152" cy="1118319"/>
          </a:xfrm>
          <a:prstGeom prst="rect">
            <a:avLst/>
          </a:prstGeom>
          <a:noFill/>
        </p:spPr>
        <p:txBody>
          <a:bodyPr wrap="square">
            <a:spAutoFit/>
          </a:bodyPr>
          <a:lstStyle/>
          <a:p>
            <a:pPr algn="ctr" defTabSz="1219170" fontAlgn="base">
              <a:buClr>
                <a:srgbClr val="000000"/>
              </a:buClr>
            </a:pPr>
            <a:r>
              <a:rPr lang="en-US" sz="1867" b="1" kern="0" dirty="0">
                <a:solidFill>
                  <a:srgbClr val="0C343D">
                    <a:lumMod val="75000"/>
                    <a:lumOff val="25000"/>
                  </a:srgbClr>
                </a:solidFill>
                <a:latin typeface="Calibri" panose="020F0502020204030204" pitchFamily="34" charset="0"/>
                <a:cs typeface="Arial"/>
                <a:sym typeface="Arial"/>
              </a:rPr>
              <a:t>PROGRAM GOAL</a:t>
            </a:r>
          </a:p>
          <a:p>
            <a:pPr defTabSz="1219170" fontAlgn="base">
              <a:buClr>
                <a:srgbClr val="000000"/>
              </a:buClr>
            </a:pPr>
            <a:r>
              <a:rPr lang="en-US" sz="1600" kern="0" dirty="0">
                <a:solidFill>
                  <a:srgbClr val="000000"/>
                </a:solidFill>
                <a:latin typeface="Arial"/>
                <a:cs typeface="Arial"/>
                <a:sym typeface="Arial"/>
              </a:rPr>
              <a:t>Guide through one-on-one coaching for applicants </a:t>
            </a:r>
            <a:r>
              <a:rPr lang="en-US" sz="1600" kern="0" dirty="0">
                <a:solidFill>
                  <a:srgbClr val="67BCD6">
                    <a:lumMod val="75000"/>
                  </a:srgbClr>
                </a:solidFill>
                <a:latin typeface="Arial"/>
                <a:cs typeface="Arial"/>
                <a:sym typeface="Arial"/>
              </a:rPr>
              <a:t>with great technology</a:t>
            </a:r>
            <a:r>
              <a:rPr lang="en-US" sz="1600" kern="0" dirty="0">
                <a:solidFill>
                  <a:srgbClr val="000000"/>
                </a:solidFill>
                <a:latin typeface="Arial"/>
                <a:cs typeface="Arial"/>
                <a:sym typeface="Arial"/>
              </a:rPr>
              <a:t> but little NIH experience</a:t>
            </a:r>
            <a:endParaRPr lang="en-US" sz="1067" kern="0" dirty="0">
              <a:solidFill>
                <a:srgbClr val="000000"/>
              </a:solidFill>
              <a:latin typeface="Arial"/>
              <a:cs typeface="Arial"/>
              <a:sym typeface="Arial"/>
            </a:endParaRPr>
          </a:p>
        </p:txBody>
      </p:sp>
      <p:sp>
        <p:nvSpPr>
          <p:cNvPr id="25" name="TextBox 24">
            <a:extLst>
              <a:ext uri="{FF2B5EF4-FFF2-40B4-BE49-F238E27FC236}">
                <a16:creationId xmlns:a16="http://schemas.microsoft.com/office/drawing/2014/main" id="{1840ACCF-8455-42D3-BA0E-6C74AEEA03AD}"/>
              </a:ext>
            </a:extLst>
          </p:cNvPr>
          <p:cNvSpPr txBox="1"/>
          <p:nvPr/>
        </p:nvSpPr>
        <p:spPr>
          <a:xfrm>
            <a:off x="1761200" y="4767047"/>
            <a:ext cx="1437483" cy="379656"/>
          </a:xfrm>
          <a:prstGeom prst="rect">
            <a:avLst/>
          </a:prstGeom>
          <a:noFill/>
        </p:spPr>
        <p:txBody>
          <a:bodyPr wrap="square" rtlCol="0">
            <a:spAutoFit/>
          </a:bodyPr>
          <a:lstStyle/>
          <a:p>
            <a:pPr defTabSz="1219170">
              <a:buClr>
                <a:srgbClr val="000000"/>
              </a:buClr>
            </a:pPr>
            <a:r>
              <a:rPr lang="en-US" sz="1867" b="1" kern="0" dirty="0">
                <a:solidFill>
                  <a:srgbClr val="0C343D">
                    <a:lumMod val="75000"/>
                    <a:lumOff val="25000"/>
                  </a:srgbClr>
                </a:solidFill>
                <a:latin typeface="Arial"/>
                <a:cs typeface="Arial"/>
                <a:sym typeface="Arial"/>
              </a:rPr>
              <a:t>Eligibility </a:t>
            </a:r>
          </a:p>
        </p:txBody>
      </p:sp>
      <p:sp>
        <p:nvSpPr>
          <p:cNvPr id="26" name="TextBox 25">
            <a:extLst>
              <a:ext uri="{FF2B5EF4-FFF2-40B4-BE49-F238E27FC236}">
                <a16:creationId xmlns:a16="http://schemas.microsoft.com/office/drawing/2014/main" id="{D650C8C7-5061-439E-994B-72EA781BB590}"/>
              </a:ext>
            </a:extLst>
          </p:cNvPr>
          <p:cNvSpPr txBox="1"/>
          <p:nvPr/>
        </p:nvSpPr>
        <p:spPr>
          <a:xfrm>
            <a:off x="113671" y="5068707"/>
            <a:ext cx="4867632"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No previous SBIR/STTR awards granted</a:t>
            </a:r>
          </a:p>
        </p:txBody>
      </p:sp>
      <p:sp>
        <p:nvSpPr>
          <p:cNvPr id="27" name="TextBox 26">
            <a:extLst>
              <a:ext uri="{FF2B5EF4-FFF2-40B4-BE49-F238E27FC236}">
                <a16:creationId xmlns:a16="http://schemas.microsoft.com/office/drawing/2014/main" id="{971948AE-9F02-458F-9CAE-0F4C989D157B}"/>
              </a:ext>
            </a:extLst>
          </p:cNvPr>
          <p:cNvSpPr txBox="1"/>
          <p:nvPr/>
        </p:nvSpPr>
        <p:spPr>
          <a:xfrm>
            <a:off x="84953" y="5455647"/>
            <a:ext cx="4867632" cy="666977"/>
          </a:xfrm>
          <a:prstGeom prst="rect">
            <a:avLst/>
          </a:prstGeom>
          <a:noFill/>
        </p:spPr>
        <p:txBody>
          <a:bodyPr wrap="square" rtlCol="0">
            <a:spAutoFit/>
          </a:bodyPr>
          <a:lstStyle/>
          <a:p>
            <a:pPr defTabSz="1219170">
              <a:buClr>
                <a:srgbClr val="000000"/>
              </a:buClr>
            </a:pPr>
            <a:r>
              <a:rPr lang="en-US" sz="1867" kern="0" dirty="0">
                <a:solidFill>
                  <a:srgbClr val="0C343D">
                    <a:lumMod val="50000"/>
                    <a:lumOff val="50000"/>
                  </a:srgbClr>
                </a:solidFill>
                <a:latin typeface="Arial"/>
                <a:cs typeface="Arial"/>
                <a:sym typeface="Arial"/>
              </a:rPr>
              <a:t>Women </a:t>
            </a:r>
            <a:r>
              <a:rPr lang="en-US" sz="1867" kern="0" dirty="0">
                <a:solidFill>
                  <a:srgbClr val="080808"/>
                </a:solidFill>
                <a:latin typeface="Arial"/>
                <a:cs typeface="Arial"/>
                <a:sym typeface="Arial"/>
              </a:rPr>
              <a:t>and</a:t>
            </a:r>
            <a:r>
              <a:rPr lang="en-US" sz="1867" kern="0" dirty="0">
                <a:solidFill>
                  <a:srgbClr val="0C343D">
                    <a:lumMod val="50000"/>
                    <a:lumOff val="50000"/>
                  </a:srgbClr>
                </a:solidFill>
                <a:latin typeface="Arial"/>
                <a:cs typeface="Arial"/>
                <a:sym typeface="Arial"/>
              </a:rPr>
              <a:t> underrepresented individuals </a:t>
            </a:r>
            <a:r>
              <a:rPr lang="en-US" sz="1867" kern="0" dirty="0">
                <a:solidFill>
                  <a:srgbClr val="080808"/>
                </a:solidFill>
                <a:latin typeface="Arial"/>
                <a:cs typeface="Arial"/>
                <a:sym typeface="Arial"/>
              </a:rPr>
              <a:t>in biosciences are </a:t>
            </a:r>
            <a:r>
              <a:rPr lang="en-US" sz="1867" kern="0" dirty="0">
                <a:solidFill>
                  <a:srgbClr val="0C343D">
                    <a:lumMod val="50000"/>
                    <a:lumOff val="50000"/>
                  </a:srgbClr>
                </a:solidFill>
                <a:latin typeface="Arial"/>
                <a:cs typeface="Arial"/>
                <a:sym typeface="Arial"/>
              </a:rPr>
              <a:t>encouraged to apply!</a:t>
            </a:r>
          </a:p>
        </p:txBody>
      </p:sp>
      <p:pic>
        <p:nvPicPr>
          <p:cNvPr id="29" name="Picture 28" descr="Qr code&#10;&#10;Description automatically generated">
            <a:extLst>
              <a:ext uri="{FF2B5EF4-FFF2-40B4-BE49-F238E27FC236}">
                <a16:creationId xmlns:a16="http://schemas.microsoft.com/office/drawing/2014/main" id="{7189D654-3FD9-451F-8B79-6C3BE7C87996}"/>
              </a:ext>
            </a:extLst>
          </p:cNvPr>
          <p:cNvPicPr>
            <a:picLocks noChangeAspect="1"/>
          </p:cNvPicPr>
          <p:nvPr/>
        </p:nvPicPr>
        <p:blipFill>
          <a:blip r:embed="rId4"/>
          <a:stretch>
            <a:fillRect/>
          </a:stretch>
        </p:blipFill>
        <p:spPr>
          <a:xfrm>
            <a:off x="10710042" y="5477089"/>
            <a:ext cx="1481959" cy="1377201"/>
          </a:xfrm>
          <a:prstGeom prst="rect">
            <a:avLst/>
          </a:prstGeom>
        </p:spPr>
      </p:pic>
    </p:spTree>
    <p:extLst>
      <p:ext uri="{BB962C8B-B14F-4D97-AF65-F5344CB8AC3E}">
        <p14:creationId xmlns:p14="http://schemas.microsoft.com/office/powerpoint/2010/main" val="194905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053EE96-2776-B426-6D16-3DCA3047599B}"/>
              </a:ext>
            </a:extLst>
          </p:cNvPr>
          <p:cNvPicPr>
            <a:picLocks noGrp="1" noChangeAspect="1"/>
          </p:cNvPicPr>
          <p:nvPr>
            <p:ph idx="1"/>
          </p:nvPr>
        </p:nvPicPr>
        <p:blipFill>
          <a:blip r:embed="rId2"/>
          <a:stretch>
            <a:fillRect/>
          </a:stretch>
        </p:blipFill>
        <p:spPr>
          <a:xfrm>
            <a:off x="2367281" y="904240"/>
            <a:ext cx="7638436" cy="5049520"/>
          </a:xfrm>
        </p:spPr>
      </p:pic>
      <p:pic>
        <p:nvPicPr>
          <p:cNvPr id="9" name="Picture 8" descr="Qr code&#10;&#10;Description automatically generated">
            <a:extLst>
              <a:ext uri="{FF2B5EF4-FFF2-40B4-BE49-F238E27FC236}">
                <a16:creationId xmlns:a16="http://schemas.microsoft.com/office/drawing/2014/main" id="{5E80D56D-108A-00B7-EBD7-6672722A87DF}"/>
              </a:ext>
            </a:extLst>
          </p:cNvPr>
          <p:cNvPicPr>
            <a:picLocks noChangeAspect="1"/>
          </p:cNvPicPr>
          <p:nvPr/>
        </p:nvPicPr>
        <p:blipFill>
          <a:blip r:embed="rId3"/>
          <a:stretch>
            <a:fillRect/>
          </a:stretch>
        </p:blipFill>
        <p:spPr>
          <a:xfrm>
            <a:off x="10165237" y="4490721"/>
            <a:ext cx="1755596" cy="2275839"/>
          </a:xfrm>
          <a:prstGeom prst="rect">
            <a:avLst/>
          </a:prstGeom>
        </p:spPr>
      </p:pic>
    </p:spTree>
    <p:extLst>
      <p:ext uri="{BB962C8B-B14F-4D97-AF65-F5344CB8AC3E}">
        <p14:creationId xmlns:p14="http://schemas.microsoft.com/office/powerpoint/2010/main" val="98661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52"/>
          <p:cNvSpPr txBox="1">
            <a:spLocks noGrp="1"/>
          </p:cNvSpPr>
          <p:nvPr>
            <p:ph type="title"/>
          </p:nvPr>
        </p:nvSpPr>
        <p:spPr>
          <a:xfrm>
            <a:off x="5243143" y="400005"/>
            <a:ext cx="2490047" cy="624000"/>
          </a:xfrm>
          <a:prstGeom prst="rect">
            <a:avLst/>
          </a:prstGeom>
        </p:spPr>
        <p:txBody>
          <a:bodyPr spcFirstLastPara="1" wrap="square" lIns="121900" tIns="121900" rIns="121900" bIns="121900" anchor="t" anchorCtr="0">
            <a:noAutofit/>
          </a:bodyPr>
          <a:lstStyle/>
          <a:p>
            <a:r>
              <a:rPr lang="en" dirty="0"/>
              <a:t>OUR </a:t>
            </a:r>
            <a:r>
              <a:rPr lang="en" dirty="0">
                <a:solidFill>
                  <a:schemeClr val="dk1"/>
                </a:solidFill>
              </a:rPr>
              <a:t>TEAM</a:t>
            </a:r>
            <a:endParaRPr dirty="0">
              <a:solidFill>
                <a:schemeClr val="dk1"/>
              </a:solidFill>
            </a:endParaRPr>
          </a:p>
        </p:txBody>
      </p:sp>
      <p:sp>
        <p:nvSpPr>
          <p:cNvPr id="944" name="Google Shape;944;p52"/>
          <p:cNvSpPr txBox="1">
            <a:spLocks noGrp="1"/>
          </p:cNvSpPr>
          <p:nvPr>
            <p:ph type="title" idx="2"/>
          </p:nvPr>
        </p:nvSpPr>
        <p:spPr>
          <a:xfrm>
            <a:off x="141874" y="2652623"/>
            <a:ext cx="2791975" cy="624000"/>
          </a:xfrm>
          <a:prstGeom prst="rect">
            <a:avLst/>
          </a:prstGeom>
        </p:spPr>
        <p:txBody>
          <a:bodyPr spcFirstLastPara="1" wrap="square" lIns="121900" tIns="121900" rIns="121900" bIns="121900" anchor="t" anchorCtr="0">
            <a:noAutofit/>
          </a:bodyPr>
          <a:lstStyle/>
          <a:p>
            <a:r>
              <a:rPr lang="en-US" sz="2133" dirty="0"/>
              <a:t>Emily Caporello </a:t>
            </a:r>
            <a:endParaRPr sz="2133" dirty="0"/>
          </a:p>
        </p:txBody>
      </p:sp>
      <p:sp>
        <p:nvSpPr>
          <p:cNvPr id="946" name="Google Shape;946;p52"/>
          <p:cNvSpPr txBox="1">
            <a:spLocks noGrp="1"/>
          </p:cNvSpPr>
          <p:nvPr>
            <p:ph type="title" idx="4"/>
          </p:nvPr>
        </p:nvSpPr>
        <p:spPr>
          <a:xfrm>
            <a:off x="7787887" y="2775012"/>
            <a:ext cx="2176109" cy="624000"/>
          </a:xfrm>
          <a:prstGeom prst="rect">
            <a:avLst/>
          </a:prstGeom>
        </p:spPr>
        <p:txBody>
          <a:bodyPr spcFirstLastPara="1" wrap="square" lIns="121900" tIns="121900" rIns="121900" bIns="121900" anchor="t" anchorCtr="0">
            <a:noAutofit/>
          </a:bodyPr>
          <a:lstStyle/>
          <a:p>
            <a:r>
              <a:rPr lang="en-US" sz="2133"/>
              <a:t>Taryn Aubrecht</a:t>
            </a:r>
            <a:endParaRPr lang="en-US" sz="2133" dirty="0"/>
          </a:p>
        </p:txBody>
      </p:sp>
      <p:grpSp>
        <p:nvGrpSpPr>
          <p:cNvPr id="5" name="Group 4">
            <a:extLst>
              <a:ext uri="{FF2B5EF4-FFF2-40B4-BE49-F238E27FC236}">
                <a16:creationId xmlns:a16="http://schemas.microsoft.com/office/drawing/2014/main" id="{FF571111-5CFD-4B48-8888-012EB010CE17}"/>
              </a:ext>
            </a:extLst>
          </p:cNvPr>
          <p:cNvGrpSpPr/>
          <p:nvPr/>
        </p:nvGrpSpPr>
        <p:grpSpPr>
          <a:xfrm>
            <a:off x="879042" y="1220185"/>
            <a:ext cx="1317637" cy="1531617"/>
            <a:chOff x="538258" y="854135"/>
            <a:chExt cx="1445959" cy="1551878"/>
          </a:xfrm>
        </p:grpSpPr>
        <p:pic>
          <p:nvPicPr>
            <p:cNvPr id="1026" name="Picture 2">
              <a:extLst>
                <a:ext uri="{FF2B5EF4-FFF2-40B4-BE49-F238E27FC236}">
                  <a16:creationId xmlns:a16="http://schemas.microsoft.com/office/drawing/2014/main" id="{181AED2E-17AD-46E8-AB5F-616A87DE6D4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 t="2170" b="2086"/>
            <a:stretch/>
          </p:blipFill>
          <p:spPr bwMode="auto">
            <a:xfrm>
              <a:off x="538258" y="854135"/>
              <a:ext cx="1445959" cy="1551877"/>
            </a:xfrm>
            <a:prstGeom prst="ellipse">
              <a:avLst/>
            </a:prstGeom>
            <a:noFill/>
            <a:extLst>
              <a:ext uri="{909E8E84-426E-40DD-AFC4-6F175D3DCCD1}">
                <a14:hiddenFill xmlns:a14="http://schemas.microsoft.com/office/drawing/2010/main">
                  <a:solidFill>
                    <a:srgbClr val="FFFFFF"/>
                  </a:solidFill>
                </a14:hiddenFill>
              </a:ext>
            </a:extLst>
          </p:spPr>
        </p:pic>
        <p:sp>
          <p:nvSpPr>
            <p:cNvPr id="948" name="Google Shape;948;p52"/>
            <p:cNvSpPr/>
            <p:nvPr/>
          </p:nvSpPr>
          <p:spPr>
            <a:xfrm>
              <a:off x="549218" y="854136"/>
              <a:ext cx="1424041" cy="1551877"/>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0" name="Google Shape;948;p52">
            <a:extLst>
              <a:ext uri="{FF2B5EF4-FFF2-40B4-BE49-F238E27FC236}">
                <a16:creationId xmlns:a16="http://schemas.microsoft.com/office/drawing/2014/main" id="{1D0A8F23-04B0-43F2-A20B-519661D0D192}"/>
              </a:ext>
            </a:extLst>
          </p:cNvPr>
          <p:cNvSpPr/>
          <p:nvPr/>
        </p:nvSpPr>
        <p:spPr>
          <a:xfrm>
            <a:off x="6528031" y="3935201"/>
            <a:ext cx="1358083" cy="1627736"/>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44;p52">
            <a:extLst>
              <a:ext uri="{FF2B5EF4-FFF2-40B4-BE49-F238E27FC236}">
                <a16:creationId xmlns:a16="http://schemas.microsoft.com/office/drawing/2014/main" id="{F2D0D7FC-6B0F-410B-8CDF-F45C02D2D457}"/>
              </a:ext>
            </a:extLst>
          </p:cNvPr>
          <p:cNvSpPr txBox="1">
            <a:spLocks/>
          </p:cNvSpPr>
          <p:nvPr/>
        </p:nvSpPr>
        <p:spPr>
          <a:xfrm>
            <a:off x="3752131" y="2724548"/>
            <a:ext cx="2791975" cy="624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000"/>
              <a:buFont typeface="Spartan"/>
              <a:buNone/>
              <a:defRPr sz="1800" b="1" i="0" u="none" strike="noStrike" cap="none">
                <a:solidFill>
                  <a:schemeClr val="dk2"/>
                </a:solidFill>
                <a:latin typeface="Spartan"/>
                <a:ea typeface="Spartan"/>
                <a:cs typeface="Spartan"/>
                <a:sym typeface="Spartan"/>
              </a:defRPr>
            </a:lvl1pPr>
            <a:lvl2pPr marR="0" lvl="1"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2pPr>
            <a:lvl3pPr marR="0" lvl="2"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3pPr>
            <a:lvl4pPr marR="0" lvl="3"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4pPr>
            <a:lvl5pPr marR="0" lvl="4"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5pPr>
            <a:lvl6pPr marR="0" lvl="5"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6pPr>
            <a:lvl7pPr marR="0" lvl="6"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7pPr>
            <a:lvl8pPr marR="0" lvl="7"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8pPr>
            <a:lvl9pPr marR="0" lvl="8"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9pPr>
          </a:lstStyle>
          <a:p>
            <a:pPr defTabSz="1219170">
              <a:buClr>
                <a:srgbClr val="337291"/>
              </a:buClr>
            </a:pPr>
            <a:r>
              <a:rPr lang="en-US" sz="2133" kern="0" dirty="0">
                <a:solidFill>
                  <a:srgbClr val="337291"/>
                </a:solidFill>
              </a:rPr>
              <a:t>Annette Gilchrist </a:t>
            </a:r>
          </a:p>
        </p:txBody>
      </p:sp>
      <p:sp>
        <p:nvSpPr>
          <p:cNvPr id="24" name="Google Shape;946;p52">
            <a:extLst>
              <a:ext uri="{FF2B5EF4-FFF2-40B4-BE49-F238E27FC236}">
                <a16:creationId xmlns:a16="http://schemas.microsoft.com/office/drawing/2014/main" id="{3CCDE5A3-1AE0-4562-9AF2-BAB842F85383}"/>
              </a:ext>
            </a:extLst>
          </p:cNvPr>
          <p:cNvSpPr txBox="1">
            <a:spLocks/>
          </p:cNvSpPr>
          <p:nvPr/>
        </p:nvSpPr>
        <p:spPr>
          <a:xfrm>
            <a:off x="2049647" y="5480723"/>
            <a:ext cx="3154400" cy="624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000"/>
              <a:buFont typeface="Spartan"/>
              <a:buNone/>
              <a:defRPr sz="1800" b="1" i="0" u="none" strike="noStrike" cap="none">
                <a:solidFill>
                  <a:schemeClr val="dk2"/>
                </a:solidFill>
                <a:latin typeface="Spartan"/>
                <a:ea typeface="Spartan"/>
                <a:cs typeface="Spartan"/>
                <a:sym typeface="Spartan"/>
              </a:defRPr>
            </a:lvl1pPr>
            <a:lvl2pPr marR="0" lvl="1"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2pPr>
            <a:lvl3pPr marR="0" lvl="2"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3pPr>
            <a:lvl4pPr marR="0" lvl="3"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4pPr>
            <a:lvl5pPr marR="0" lvl="4"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5pPr>
            <a:lvl6pPr marR="0" lvl="5"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6pPr>
            <a:lvl7pPr marR="0" lvl="6"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7pPr>
            <a:lvl8pPr marR="0" lvl="7"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8pPr>
            <a:lvl9pPr marR="0" lvl="8"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9pPr>
          </a:lstStyle>
          <a:p>
            <a:pPr defTabSz="1219170">
              <a:buClr>
                <a:srgbClr val="337291"/>
              </a:buClr>
            </a:pPr>
            <a:r>
              <a:rPr lang="en-US" sz="2133" kern="0" dirty="0">
                <a:solidFill>
                  <a:srgbClr val="337291"/>
                </a:solidFill>
              </a:rPr>
              <a:t>Sara Dauber</a:t>
            </a:r>
          </a:p>
        </p:txBody>
      </p:sp>
      <p:sp>
        <p:nvSpPr>
          <p:cNvPr id="25" name="Google Shape;946;p52">
            <a:extLst>
              <a:ext uri="{FF2B5EF4-FFF2-40B4-BE49-F238E27FC236}">
                <a16:creationId xmlns:a16="http://schemas.microsoft.com/office/drawing/2014/main" id="{42B56090-9F44-4207-B5A4-09264D63EB63}"/>
              </a:ext>
            </a:extLst>
          </p:cNvPr>
          <p:cNvSpPr txBox="1">
            <a:spLocks/>
          </p:cNvSpPr>
          <p:nvPr/>
        </p:nvSpPr>
        <p:spPr>
          <a:xfrm>
            <a:off x="8974628" y="5480723"/>
            <a:ext cx="3154400" cy="624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000"/>
              <a:buFont typeface="Spartan"/>
              <a:buNone/>
              <a:defRPr sz="1800" b="1" i="0" u="none" strike="noStrike" cap="none">
                <a:solidFill>
                  <a:schemeClr val="dk2"/>
                </a:solidFill>
                <a:latin typeface="Spartan"/>
                <a:ea typeface="Spartan"/>
                <a:cs typeface="Spartan"/>
                <a:sym typeface="Spartan"/>
              </a:defRPr>
            </a:lvl1pPr>
            <a:lvl2pPr marR="0" lvl="1"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2pPr>
            <a:lvl3pPr marR="0" lvl="2"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3pPr>
            <a:lvl4pPr marR="0" lvl="3"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4pPr>
            <a:lvl5pPr marR="0" lvl="4"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5pPr>
            <a:lvl6pPr marR="0" lvl="5"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6pPr>
            <a:lvl7pPr marR="0" lvl="6"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7pPr>
            <a:lvl8pPr marR="0" lvl="7"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8pPr>
            <a:lvl9pPr marR="0" lvl="8"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9pPr>
          </a:lstStyle>
          <a:p>
            <a:pPr defTabSz="1219170">
              <a:buClr>
                <a:srgbClr val="337291"/>
              </a:buClr>
            </a:pPr>
            <a:r>
              <a:rPr lang="en-US" sz="2133" kern="0" dirty="0">
                <a:solidFill>
                  <a:srgbClr val="337291"/>
                </a:solidFill>
              </a:rPr>
              <a:t>Jessica Forbes</a:t>
            </a:r>
          </a:p>
        </p:txBody>
      </p:sp>
      <p:grpSp>
        <p:nvGrpSpPr>
          <p:cNvPr id="6" name="Group 5">
            <a:extLst>
              <a:ext uri="{FF2B5EF4-FFF2-40B4-BE49-F238E27FC236}">
                <a16:creationId xmlns:a16="http://schemas.microsoft.com/office/drawing/2014/main" id="{23509DB8-3CE5-408C-947D-B5CA6C32E1F4}"/>
              </a:ext>
            </a:extLst>
          </p:cNvPr>
          <p:cNvGrpSpPr/>
          <p:nvPr/>
        </p:nvGrpSpPr>
        <p:grpSpPr>
          <a:xfrm>
            <a:off x="8045896" y="1230635"/>
            <a:ext cx="1327624" cy="1510723"/>
            <a:chOff x="5573321" y="854135"/>
            <a:chExt cx="1424041" cy="1551877"/>
          </a:xfrm>
        </p:grpSpPr>
        <p:sp>
          <p:nvSpPr>
            <p:cNvPr id="18" name="Google Shape;948;p52">
              <a:extLst>
                <a:ext uri="{FF2B5EF4-FFF2-40B4-BE49-F238E27FC236}">
                  <a16:creationId xmlns:a16="http://schemas.microsoft.com/office/drawing/2014/main" id="{A10CF1ED-E135-4A7C-9850-F0C1F4EC84A4}"/>
                </a:ext>
              </a:extLst>
            </p:cNvPr>
            <p:cNvSpPr/>
            <p:nvPr/>
          </p:nvSpPr>
          <p:spPr>
            <a:xfrm>
              <a:off x="5573321" y="854135"/>
              <a:ext cx="1424041" cy="1551877"/>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person smiling for the camera&#10;&#10;Description automatically generated with low confidence">
              <a:extLst>
                <a:ext uri="{FF2B5EF4-FFF2-40B4-BE49-F238E27FC236}">
                  <a16:creationId xmlns:a16="http://schemas.microsoft.com/office/drawing/2014/main" id="{09F468D7-C7DE-4C84-B673-BB220ECC5D3E}"/>
                </a:ext>
              </a:extLst>
            </p:cNvPr>
            <p:cNvPicPr>
              <a:picLocks noChangeAspect="1"/>
            </p:cNvPicPr>
            <p:nvPr/>
          </p:nvPicPr>
          <p:blipFill>
            <a:blip r:embed="rId4"/>
            <a:stretch>
              <a:fillRect/>
            </a:stretch>
          </p:blipFill>
          <p:spPr>
            <a:xfrm>
              <a:off x="5588249" y="869807"/>
              <a:ext cx="1409113" cy="1532724"/>
            </a:xfrm>
            <a:prstGeom prst="ellipse">
              <a:avLst/>
            </a:prstGeom>
          </p:spPr>
        </p:pic>
      </p:grpSp>
      <p:grpSp>
        <p:nvGrpSpPr>
          <p:cNvPr id="7" name="Group 6">
            <a:extLst>
              <a:ext uri="{FF2B5EF4-FFF2-40B4-BE49-F238E27FC236}">
                <a16:creationId xmlns:a16="http://schemas.microsoft.com/office/drawing/2014/main" id="{3D1F6311-77FB-4C9F-9EE0-F5703B647176}"/>
              </a:ext>
            </a:extLst>
          </p:cNvPr>
          <p:cNvGrpSpPr/>
          <p:nvPr/>
        </p:nvGrpSpPr>
        <p:grpSpPr>
          <a:xfrm>
            <a:off x="9765979" y="3945667"/>
            <a:ext cx="1358083" cy="1627736"/>
            <a:chOff x="7238075" y="2753018"/>
            <a:chExt cx="1424041" cy="1551877"/>
          </a:xfrm>
        </p:grpSpPr>
        <p:pic>
          <p:nvPicPr>
            <p:cNvPr id="1030" name="Picture 6" descr="Forbes">
              <a:extLst>
                <a:ext uri="{FF2B5EF4-FFF2-40B4-BE49-F238E27FC236}">
                  <a16:creationId xmlns:a16="http://schemas.microsoft.com/office/drawing/2014/main" id="{A23497A2-DB2E-458E-B61F-CF0984808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50" y="2763283"/>
              <a:ext cx="1407665" cy="1532724"/>
            </a:xfrm>
            <a:prstGeom prst="ellipse">
              <a:avLst/>
            </a:prstGeom>
            <a:noFill/>
            <a:extLst>
              <a:ext uri="{909E8E84-426E-40DD-AFC4-6F175D3DCCD1}">
                <a14:hiddenFill xmlns:a14="http://schemas.microsoft.com/office/drawing/2010/main">
                  <a:solidFill>
                    <a:srgbClr val="FFFFFF"/>
                  </a:solidFill>
                </a14:hiddenFill>
              </a:ext>
            </a:extLst>
          </p:spPr>
        </p:pic>
        <p:sp>
          <p:nvSpPr>
            <p:cNvPr id="21" name="Google Shape;948;p52">
              <a:extLst>
                <a:ext uri="{FF2B5EF4-FFF2-40B4-BE49-F238E27FC236}">
                  <a16:creationId xmlns:a16="http://schemas.microsoft.com/office/drawing/2014/main" id="{CB51269D-C3C7-4CB8-A757-4C52CA3DA7BC}"/>
                </a:ext>
              </a:extLst>
            </p:cNvPr>
            <p:cNvSpPr/>
            <p:nvPr/>
          </p:nvSpPr>
          <p:spPr>
            <a:xfrm>
              <a:off x="7238075" y="2753018"/>
              <a:ext cx="1424041" cy="1551877"/>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E6439AC6-B698-49B5-BAFA-B405886858B9}"/>
              </a:ext>
            </a:extLst>
          </p:cNvPr>
          <p:cNvGrpSpPr/>
          <p:nvPr/>
        </p:nvGrpSpPr>
        <p:grpSpPr>
          <a:xfrm>
            <a:off x="2947807" y="3935609"/>
            <a:ext cx="1358083" cy="1627736"/>
            <a:chOff x="1890108" y="2434342"/>
            <a:chExt cx="1424041" cy="1551877"/>
          </a:xfrm>
        </p:grpSpPr>
        <p:sp>
          <p:nvSpPr>
            <p:cNvPr id="19" name="Google Shape;948;p52">
              <a:extLst>
                <a:ext uri="{FF2B5EF4-FFF2-40B4-BE49-F238E27FC236}">
                  <a16:creationId xmlns:a16="http://schemas.microsoft.com/office/drawing/2014/main" id="{EF92B63B-BEB3-45E6-98B1-A3BBA6F61E56}"/>
                </a:ext>
              </a:extLst>
            </p:cNvPr>
            <p:cNvSpPr/>
            <p:nvPr/>
          </p:nvSpPr>
          <p:spPr>
            <a:xfrm>
              <a:off x="1890108" y="2434342"/>
              <a:ext cx="1424041" cy="1551877"/>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2530" name="Picture 2" descr="Sara Headshot">
              <a:extLst>
                <a:ext uri="{FF2B5EF4-FFF2-40B4-BE49-F238E27FC236}">
                  <a16:creationId xmlns:a16="http://schemas.microsoft.com/office/drawing/2014/main" id="{D6DD1E7E-9FD2-4BF2-92DA-02D5AEC79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931" y="2443930"/>
              <a:ext cx="1404394" cy="15327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01CF7733-A3EC-4FC0-9C34-506ADC747C85}"/>
              </a:ext>
            </a:extLst>
          </p:cNvPr>
          <p:cNvGrpSpPr/>
          <p:nvPr/>
        </p:nvGrpSpPr>
        <p:grpSpPr>
          <a:xfrm>
            <a:off x="4371544" y="1230636"/>
            <a:ext cx="1327624" cy="1510721"/>
            <a:chOff x="3147959" y="854136"/>
            <a:chExt cx="1424041" cy="1551877"/>
          </a:xfrm>
        </p:grpSpPr>
        <p:sp>
          <p:nvSpPr>
            <p:cNvPr id="17" name="Google Shape;948;p52">
              <a:extLst>
                <a:ext uri="{FF2B5EF4-FFF2-40B4-BE49-F238E27FC236}">
                  <a16:creationId xmlns:a16="http://schemas.microsoft.com/office/drawing/2014/main" id="{71E7915A-1542-4F9A-8C14-90BD7D2D8F03}"/>
                </a:ext>
              </a:extLst>
            </p:cNvPr>
            <p:cNvSpPr/>
            <p:nvPr/>
          </p:nvSpPr>
          <p:spPr>
            <a:xfrm>
              <a:off x="3147959" y="854136"/>
              <a:ext cx="1424041" cy="1551877"/>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2534" name="Picture 6" descr="Annette GILCHRIST | Program Director | Doctor of Philosophy | National  Institutes of Health, MD | NIH | National Institute of Neurological  Disorders and Stroke (NINDS)">
              <a:extLst>
                <a:ext uri="{FF2B5EF4-FFF2-40B4-BE49-F238E27FC236}">
                  <a16:creationId xmlns:a16="http://schemas.microsoft.com/office/drawing/2014/main" id="{9C448FE2-1D72-4135-94EA-D7AD5ED61C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7782" y="863744"/>
              <a:ext cx="1404394" cy="1532658"/>
            </a:xfrm>
            <a:prstGeom prst="ellipse">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2BB03C3D-51A2-4FBE-A1FF-F3CB9531BA12}"/>
              </a:ext>
            </a:extLst>
          </p:cNvPr>
          <p:cNvSpPr txBox="1"/>
          <p:nvPr/>
        </p:nvSpPr>
        <p:spPr>
          <a:xfrm>
            <a:off x="-1358" y="3061072"/>
            <a:ext cx="3056449" cy="1077218"/>
          </a:xfrm>
          <a:prstGeom prst="rect">
            <a:avLst/>
          </a:prstGeom>
          <a:noFill/>
        </p:spPr>
        <p:txBody>
          <a:bodyPr wrap="square" rtlCol="0">
            <a:spAutoFit/>
          </a:bodyPr>
          <a:lstStyle/>
          <a:p>
            <a:pPr algn="ctr" defTabSz="1219170">
              <a:buClr>
                <a:srgbClr val="000000"/>
              </a:buClr>
            </a:pPr>
            <a:r>
              <a:rPr lang="en-US" sz="1600" kern="0" dirty="0">
                <a:solidFill>
                  <a:srgbClr val="000000"/>
                </a:solidFill>
                <a:latin typeface="Arial"/>
                <a:cs typeface="Arial"/>
                <a:sym typeface="Arial"/>
              </a:rPr>
              <a:t>Director</a:t>
            </a:r>
          </a:p>
          <a:p>
            <a:pPr algn="ctr" defTabSz="1219170">
              <a:buClr>
                <a:srgbClr val="000000"/>
              </a:buClr>
            </a:pPr>
            <a:r>
              <a:rPr lang="en-US" sz="1600" kern="0" dirty="0">
                <a:solidFill>
                  <a:srgbClr val="000000"/>
                </a:solidFill>
                <a:latin typeface="Arial"/>
                <a:cs typeface="Arial"/>
                <a:sym typeface="Arial"/>
              </a:rPr>
              <a:t>NINDS Small Business Program</a:t>
            </a:r>
          </a:p>
          <a:p>
            <a:pPr algn="ctr" defTabSz="1219170">
              <a:buClr>
                <a:srgbClr val="000000"/>
              </a:buClr>
            </a:pPr>
            <a:r>
              <a:rPr lang="en-US" sz="1600" kern="0" dirty="0">
                <a:solidFill>
                  <a:srgbClr val="000000"/>
                </a:solidFill>
                <a:latin typeface="Arial"/>
                <a:cs typeface="Arial"/>
                <a:sym typeface="Arial"/>
                <a:hlinkClick r:id="rId8"/>
              </a:rPr>
              <a:t>emily.caporello@nih.gov</a:t>
            </a:r>
            <a:r>
              <a:rPr lang="en-US" sz="1600" kern="0" dirty="0">
                <a:solidFill>
                  <a:srgbClr val="000000"/>
                </a:solidFill>
                <a:latin typeface="Arial"/>
                <a:cs typeface="Arial"/>
                <a:sym typeface="Arial"/>
              </a:rPr>
              <a:t> </a:t>
            </a:r>
          </a:p>
        </p:txBody>
      </p:sp>
      <p:sp>
        <p:nvSpPr>
          <p:cNvPr id="29" name="TextBox 28">
            <a:extLst>
              <a:ext uri="{FF2B5EF4-FFF2-40B4-BE49-F238E27FC236}">
                <a16:creationId xmlns:a16="http://schemas.microsoft.com/office/drawing/2014/main" id="{CD769BC7-D403-4A2F-ABA5-47C300E363B1}"/>
              </a:ext>
            </a:extLst>
          </p:cNvPr>
          <p:cNvSpPr txBox="1"/>
          <p:nvPr/>
        </p:nvSpPr>
        <p:spPr>
          <a:xfrm>
            <a:off x="2186694" y="5924467"/>
            <a:ext cx="3056449" cy="830997"/>
          </a:xfrm>
          <a:prstGeom prst="rect">
            <a:avLst/>
          </a:prstGeom>
          <a:noFill/>
        </p:spPr>
        <p:txBody>
          <a:bodyPr wrap="square" rtlCol="0">
            <a:spAutoFit/>
          </a:bodyPr>
          <a:lstStyle/>
          <a:p>
            <a:pPr algn="ctr" defTabSz="1219170">
              <a:buClr>
                <a:srgbClr val="000000"/>
              </a:buClr>
            </a:pPr>
            <a:r>
              <a:rPr lang="en-US" sz="1600" kern="0" dirty="0">
                <a:solidFill>
                  <a:srgbClr val="000000"/>
                </a:solidFill>
                <a:latin typeface="Arial"/>
                <a:cs typeface="Arial"/>
                <a:sym typeface="Arial"/>
              </a:rPr>
              <a:t>Small Business Strategic Consultant</a:t>
            </a:r>
          </a:p>
          <a:p>
            <a:pPr algn="ctr" defTabSz="1219170">
              <a:buClr>
                <a:srgbClr val="000000"/>
              </a:buClr>
            </a:pPr>
            <a:r>
              <a:rPr lang="en-US" sz="1600" kern="0" dirty="0">
                <a:solidFill>
                  <a:srgbClr val="000000"/>
                </a:solidFill>
                <a:latin typeface="Arial"/>
                <a:cs typeface="Arial"/>
                <a:sym typeface="Arial"/>
                <a:hlinkClick r:id="rId9"/>
              </a:rPr>
              <a:t>sara.dauber@nih.gov</a:t>
            </a:r>
            <a:endParaRPr lang="en-US" sz="1600" kern="0" dirty="0">
              <a:solidFill>
                <a:srgbClr val="000000"/>
              </a:solidFill>
              <a:latin typeface="Arial"/>
              <a:cs typeface="Arial"/>
              <a:sym typeface="Arial"/>
            </a:endParaRPr>
          </a:p>
        </p:txBody>
      </p:sp>
      <p:sp>
        <p:nvSpPr>
          <p:cNvPr id="32" name="TextBox 31">
            <a:extLst>
              <a:ext uri="{FF2B5EF4-FFF2-40B4-BE49-F238E27FC236}">
                <a16:creationId xmlns:a16="http://schemas.microsoft.com/office/drawing/2014/main" id="{4668496C-B61B-4AEC-AAC2-2BBA0C24BA60}"/>
              </a:ext>
            </a:extLst>
          </p:cNvPr>
          <p:cNvSpPr txBox="1"/>
          <p:nvPr/>
        </p:nvSpPr>
        <p:spPr>
          <a:xfrm>
            <a:off x="3917207" y="3146517"/>
            <a:ext cx="3003352" cy="872098"/>
          </a:xfrm>
          <a:prstGeom prst="rect">
            <a:avLst/>
          </a:prstGeom>
          <a:noFill/>
        </p:spPr>
        <p:txBody>
          <a:bodyPr wrap="square">
            <a:spAutoFit/>
          </a:bodyPr>
          <a:lstStyle/>
          <a:p>
            <a:pPr algn="ctr" defTabSz="1219170">
              <a:buClr>
                <a:srgbClr val="000000"/>
              </a:buClr>
            </a:pPr>
            <a:r>
              <a:rPr lang="en-US" sz="1600" kern="0" dirty="0">
                <a:solidFill>
                  <a:srgbClr val="000000"/>
                </a:solidFill>
                <a:latin typeface="Arial"/>
                <a:cs typeface="Arial"/>
                <a:sym typeface="Arial"/>
              </a:rPr>
              <a:t>Scientific Project Manager</a:t>
            </a:r>
          </a:p>
          <a:p>
            <a:pPr algn="ctr" defTabSz="1219170">
              <a:buClr>
                <a:srgbClr val="000000"/>
              </a:buClr>
            </a:pPr>
            <a:r>
              <a:rPr lang="en-US" sz="1600" kern="0" dirty="0">
                <a:solidFill>
                  <a:srgbClr val="000000"/>
                </a:solidFill>
                <a:latin typeface="Arial"/>
                <a:cs typeface="Arial"/>
                <a:sym typeface="Arial"/>
                <a:hlinkClick r:id="rId10"/>
              </a:rPr>
              <a:t>annette.gilchrist@nih.gov</a:t>
            </a:r>
            <a:r>
              <a:rPr lang="en-US" sz="1600" kern="0" dirty="0">
                <a:solidFill>
                  <a:srgbClr val="000000"/>
                </a:solidFill>
                <a:latin typeface="Arial"/>
                <a:cs typeface="Arial"/>
                <a:sym typeface="Arial"/>
              </a:rPr>
              <a:t> </a:t>
            </a:r>
          </a:p>
          <a:p>
            <a:pPr defTabSz="1219170">
              <a:buClr>
                <a:srgbClr val="000000"/>
              </a:buClr>
            </a:pPr>
            <a:endParaRPr lang="en-US" sz="1867" kern="0" dirty="0">
              <a:solidFill>
                <a:srgbClr val="000000"/>
              </a:solidFill>
              <a:latin typeface="Arial"/>
              <a:cs typeface="Arial"/>
              <a:sym typeface="Arial"/>
            </a:endParaRPr>
          </a:p>
        </p:txBody>
      </p:sp>
      <p:sp>
        <p:nvSpPr>
          <p:cNvPr id="33" name="Google Shape;946;p52">
            <a:extLst>
              <a:ext uri="{FF2B5EF4-FFF2-40B4-BE49-F238E27FC236}">
                <a16:creationId xmlns:a16="http://schemas.microsoft.com/office/drawing/2014/main" id="{55A6D21A-9DA7-4746-B2C9-05ABBD187F6D}"/>
              </a:ext>
            </a:extLst>
          </p:cNvPr>
          <p:cNvSpPr txBox="1">
            <a:spLocks/>
          </p:cNvSpPr>
          <p:nvPr/>
        </p:nvSpPr>
        <p:spPr>
          <a:xfrm>
            <a:off x="5820228" y="5480723"/>
            <a:ext cx="3154400" cy="624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000"/>
              <a:buFont typeface="Spartan"/>
              <a:buNone/>
              <a:defRPr sz="1800" b="1" i="0" u="none" strike="noStrike" cap="none">
                <a:solidFill>
                  <a:schemeClr val="dk2"/>
                </a:solidFill>
                <a:latin typeface="Spartan"/>
                <a:ea typeface="Spartan"/>
                <a:cs typeface="Spartan"/>
                <a:sym typeface="Spartan"/>
              </a:defRPr>
            </a:lvl1pPr>
            <a:lvl2pPr marR="0" lvl="1"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2pPr>
            <a:lvl3pPr marR="0" lvl="2"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3pPr>
            <a:lvl4pPr marR="0" lvl="3"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4pPr>
            <a:lvl5pPr marR="0" lvl="4"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5pPr>
            <a:lvl6pPr marR="0" lvl="5"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6pPr>
            <a:lvl7pPr marR="0" lvl="6"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7pPr>
            <a:lvl8pPr marR="0" lvl="7"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8pPr>
            <a:lvl9pPr marR="0" lvl="8" algn="ctr" rtl="0">
              <a:lnSpc>
                <a:spcPct val="100000"/>
              </a:lnSpc>
              <a:spcBef>
                <a:spcPts val="0"/>
              </a:spcBef>
              <a:spcAft>
                <a:spcPts val="0"/>
              </a:spcAft>
              <a:buClr>
                <a:schemeClr val="dk2"/>
              </a:buClr>
              <a:buSzPts val="2000"/>
              <a:buFont typeface="Spartan"/>
              <a:buNone/>
              <a:defRPr sz="2000" b="1" i="0" u="none" strike="noStrike" cap="none">
                <a:solidFill>
                  <a:schemeClr val="dk2"/>
                </a:solidFill>
                <a:latin typeface="Spartan"/>
                <a:ea typeface="Spartan"/>
                <a:cs typeface="Spartan"/>
                <a:sym typeface="Spartan"/>
              </a:defRPr>
            </a:lvl9pPr>
          </a:lstStyle>
          <a:p>
            <a:pPr defTabSz="1219170">
              <a:buClr>
                <a:srgbClr val="337291"/>
              </a:buClr>
            </a:pPr>
            <a:r>
              <a:rPr lang="en-US" sz="2133" kern="0" dirty="0">
                <a:solidFill>
                  <a:srgbClr val="337291"/>
                </a:solidFill>
              </a:rPr>
              <a:t>Natasha Davis </a:t>
            </a:r>
          </a:p>
        </p:txBody>
      </p:sp>
      <p:sp>
        <p:nvSpPr>
          <p:cNvPr id="35" name="TextBox 34">
            <a:extLst>
              <a:ext uri="{FF2B5EF4-FFF2-40B4-BE49-F238E27FC236}">
                <a16:creationId xmlns:a16="http://schemas.microsoft.com/office/drawing/2014/main" id="{262325FD-8CE9-4C26-8D01-65FF2903AD28}"/>
              </a:ext>
            </a:extLst>
          </p:cNvPr>
          <p:cNvSpPr txBox="1"/>
          <p:nvPr/>
        </p:nvSpPr>
        <p:spPr>
          <a:xfrm>
            <a:off x="7183094" y="3227403"/>
            <a:ext cx="3583069" cy="584775"/>
          </a:xfrm>
          <a:prstGeom prst="rect">
            <a:avLst/>
          </a:prstGeom>
          <a:noFill/>
        </p:spPr>
        <p:txBody>
          <a:bodyPr wrap="square">
            <a:spAutoFit/>
          </a:bodyPr>
          <a:lstStyle/>
          <a:p>
            <a:pPr algn="ctr" defTabSz="1219170">
              <a:spcAft>
                <a:spcPts val="800"/>
              </a:spcAft>
              <a:buClr>
                <a:srgbClr val="000000"/>
              </a:buClr>
            </a:pPr>
            <a:r>
              <a:rPr lang="en-US" sz="1600" kern="0" dirty="0">
                <a:solidFill>
                  <a:srgbClr val="000000"/>
                </a:solidFill>
                <a:latin typeface="Arial"/>
                <a:cs typeface="Arial"/>
                <a:sym typeface="Arial"/>
              </a:rPr>
              <a:t>Health Program Specialist </a:t>
            </a:r>
            <a:r>
              <a:rPr lang="en-US" sz="1600" kern="0" dirty="0">
                <a:solidFill>
                  <a:srgbClr val="000000"/>
                </a:solidFill>
                <a:latin typeface="Arial"/>
                <a:cs typeface="Arial"/>
                <a:sym typeface="Arial"/>
                <a:hlinkClick r:id="rId11"/>
              </a:rPr>
              <a:t>taryn.aubrecht@nih.gov</a:t>
            </a:r>
            <a:r>
              <a:rPr lang="en-US" sz="1600" kern="0" dirty="0">
                <a:solidFill>
                  <a:srgbClr val="000000"/>
                </a:solidFill>
                <a:latin typeface="Arial"/>
                <a:cs typeface="Arial"/>
                <a:sym typeface="Arial"/>
              </a:rPr>
              <a:t> </a:t>
            </a:r>
          </a:p>
        </p:txBody>
      </p:sp>
      <p:sp>
        <p:nvSpPr>
          <p:cNvPr id="39" name="TextBox 38">
            <a:extLst>
              <a:ext uri="{FF2B5EF4-FFF2-40B4-BE49-F238E27FC236}">
                <a16:creationId xmlns:a16="http://schemas.microsoft.com/office/drawing/2014/main" id="{78F57358-CC58-474C-AE31-2B2C3BDC37EE}"/>
              </a:ext>
            </a:extLst>
          </p:cNvPr>
          <p:cNvSpPr txBox="1"/>
          <p:nvPr/>
        </p:nvSpPr>
        <p:spPr>
          <a:xfrm>
            <a:off x="6130938" y="5924467"/>
            <a:ext cx="2532981" cy="584775"/>
          </a:xfrm>
          <a:prstGeom prst="rect">
            <a:avLst/>
          </a:prstGeom>
          <a:noFill/>
        </p:spPr>
        <p:txBody>
          <a:bodyPr wrap="square">
            <a:spAutoFit/>
          </a:bodyPr>
          <a:lstStyle/>
          <a:p>
            <a:pPr algn="ctr" defTabSz="1219170">
              <a:spcAft>
                <a:spcPts val="800"/>
              </a:spcAft>
              <a:buClr>
                <a:srgbClr val="000000"/>
              </a:buClr>
            </a:pPr>
            <a:r>
              <a:rPr lang="en-US" sz="1600" kern="0" dirty="0">
                <a:solidFill>
                  <a:srgbClr val="000000"/>
                </a:solidFill>
                <a:latin typeface="Arial"/>
                <a:cs typeface="Arial"/>
                <a:sym typeface="Arial"/>
              </a:rPr>
              <a:t>Operations Coordinator </a:t>
            </a:r>
            <a:r>
              <a:rPr lang="en-US" sz="1600" kern="0" dirty="0">
                <a:solidFill>
                  <a:srgbClr val="000000"/>
                </a:solidFill>
                <a:latin typeface="Arial"/>
                <a:cs typeface="Arial"/>
                <a:sym typeface="Arial"/>
                <a:hlinkClick r:id="rId12"/>
              </a:rPr>
              <a:t>natasha.davis@nih.gov</a:t>
            </a:r>
            <a:r>
              <a:rPr lang="en-US" sz="1600" kern="0" dirty="0">
                <a:solidFill>
                  <a:srgbClr val="000000"/>
                </a:solidFill>
                <a:latin typeface="Arial"/>
                <a:cs typeface="Arial"/>
                <a:sym typeface="Arial"/>
              </a:rPr>
              <a:t> </a:t>
            </a:r>
          </a:p>
        </p:txBody>
      </p:sp>
      <p:sp>
        <p:nvSpPr>
          <p:cNvPr id="41" name="TextBox 40">
            <a:extLst>
              <a:ext uri="{FF2B5EF4-FFF2-40B4-BE49-F238E27FC236}">
                <a16:creationId xmlns:a16="http://schemas.microsoft.com/office/drawing/2014/main" id="{306807C9-3F7E-425B-9ACA-5D2F63B832FC}"/>
              </a:ext>
            </a:extLst>
          </p:cNvPr>
          <p:cNvSpPr txBox="1"/>
          <p:nvPr/>
        </p:nvSpPr>
        <p:spPr>
          <a:xfrm>
            <a:off x="9072580" y="5883429"/>
            <a:ext cx="3056448" cy="666977"/>
          </a:xfrm>
          <a:prstGeom prst="rect">
            <a:avLst/>
          </a:prstGeom>
          <a:noFill/>
        </p:spPr>
        <p:txBody>
          <a:bodyPr wrap="square">
            <a:spAutoFit/>
          </a:bodyPr>
          <a:lstStyle/>
          <a:p>
            <a:pPr algn="ctr" defTabSz="1219170">
              <a:buClr>
                <a:srgbClr val="000000"/>
              </a:buClr>
            </a:pPr>
            <a:r>
              <a:rPr lang="en-US" sz="1867" kern="0" dirty="0">
                <a:solidFill>
                  <a:srgbClr val="000000"/>
                </a:solidFill>
                <a:latin typeface="Arial"/>
                <a:cs typeface="Arial"/>
                <a:sym typeface="Arial"/>
              </a:rPr>
              <a:t>AAAS S&amp;TP Fellow</a:t>
            </a:r>
          </a:p>
          <a:p>
            <a:pPr algn="ctr" defTabSz="1219170">
              <a:buClr>
                <a:srgbClr val="000000"/>
              </a:buClr>
            </a:pPr>
            <a:r>
              <a:rPr lang="en-US" sz="1867" kern="0" dirty="0">
                <a:solidFill>
                  <a:srgbClr val="000000"/>
                </a:solidFill>
                <a:latin typeface="Arial"/>
                <a:cs typeface="Arial"/>
                <a:sym typeface="Arial"/>
                <a:hlinkClick r:id="rId13"/>
              </a:rPr>
              <a:t>jessica.forbes@nih.gov</a:t>
            </a:r>
            <a:r>
              <a:rPr lang="en-US" sz="1867" kern="0" dirty="0">
                <a:solidFill>
                  <a:srgbClr val="000000"/>
                </a:solidFill>
                <a:latin typeface="Arial"/>
                <a:cs typeface="Arial"/>
                <a:sym typeface="Arial"/>
              </a:rPr>
              <a:t> </a:t>
            </a:r>
          </a:p>
        </p:txBody>
      </p:sp>
      <p:pic>
        <p:nvPicPr>
          <p:cNvPr id="16" name="Picture 15" descr="A picture containing clothing&#10;&#10;Description automatically generated">
            <a:extLst>
              <a:ext uri="{FF2B5EF4-FFF2-40B4-BE49-F238E27FC236}">
                <a16:creationId xmlns:a16="http://schemas.microsoft.com/office/drawing/2014/main" id="{8608B900-3884-4108-8DCE-991201DC0E25}"/>
              </a:ext>
            </a:extLst>
          </p:cNvPr>
          <p:cNvPicPr>
            <a:picLocks noChangeAspect="1"/>
          </p:cNvPicPr>
          <p:nvPr/>
        </p:nvPicPr>
        <p:blipFill>
          <a:blip r:embed="rId14"/>
          <a:stretch>
            <a:fillRect/>
          </a:stretch>
        </p:blipFill>
        <p:spPr>
          <a:xfrm>
            <a:off x="6544105" y="3951661"/>
            <a:ext cx="1342008" cy="1611276"/>
          </a:xfrm>
          <a:prstGeom prst="ellipse">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Computer icon.">
            <a:extLst>
              <a:ext uri="{FF2B5EF4-FFF2-40B4-BE49-F238E27FC236}">
                <a16:creationId xmlns:a16="http://schemas.microsoft.com/office/drawing/2014/main" id="{973D64DA-3F30-B756-0DC8-B80B9EFA04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0335" y="1968512"/>
            <a:ext cx="520800" cy="520800"/>
          </a:xfrm>
          <a:prstGeom prst="rect">
            <a:avLst/>
          </a:prstGeom>
        </p:spPr>
      </p:pic>
      <p:pic>
        <p:nvPicPr>
          <p:cNvPr id="16" name="Picture 6" descr="Linkedin logo">
            <a:extLst>
              <a:ext uri="{FF2B5EF4-FFF2-40B4-BE49-F238E27FC236}">
                <a16:creationId xmlns:a16="http://schemas.microsoft.com/office/drawing/2014/main" id="{99FEB818-AED3-5308-BC8C-A61DD8E08D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216" y="2726904"/>
            <a:ext cx="599041" cy="599041"/>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Megaphone icon.">
            <a:extLst>
              <a:ext uri="{FF2B5EF4-FFF2-40B4-BE49-F238E27FC236}">
                <a16:creationId xmlns:a16="http://schemas.microsoft.com/office/drawing/2014/main" id="{3AFFF19C-D7CE-A8F7-4999-6BA9D796F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091" y="3553180"/>
            <a:ext cx="520800" cy="520800"/>
          </a:xfrm>
          <a:prstGeom prst="rect">
            <a:avLst/>
          </a:prstGeom>
        </p:spPr>
      </p:pic>
      <p:pic>
        <p:nvPicPr>
          <p:cNvPr id="18" name="Graphic 17" descr="Email icon.">
            <a:extLst>
              <a:ext uri="{FF2B5EF4-FFF2-40B4-BE49-F238E27FC236}">
                <a16:creationId xmlns:a16="http://schemas.microsoft.com/office/drawing/2014/main" id="{6FF72D8B-2FAB-27EF-9E59-4E192B8C1E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929" y="4301216"/>
            <a:ext cx="520800" cy="520800"/>
          </a:xfrm>
          <a:prstGeom prst="rect">
            <a:avLst/>
          </a:prstGeom>
        </p:spPr>
      </p:pic>
      <p:sp>
        <p:nvSpPr>
          <p:cNvPr id="20" name="TextBox 19">
            <a:extLst>
              <a:ext uri="{FF2B5EF4-FFF2-40B4-BE49-F238E27FC236}">
                <a16:creationId xmlns:a16="http://schemas.microsoft.com/office/drawing/2014/main" id="{211F2BED-9380-D747-C592-F5BC27D0A4F2}"/>
              </a:ext>
            </a:extLst>
          </p:cNvPr>
          <p:cNvSpPr txBox="1"/>
          <p:nvPr/>
        </p:nvSpPr>
        <p:spPr>
          <a:xfrm>
            <a:off x="1210256" y="1622298"/>
            <a:ext cx="11510216" cy="3280322"/>
          </a:xfrm>
          <a:prstGeom prst="rect">
            <a:avLst/>
          </a:prstGeom>
          <a:noFill/>
        </p:spPr>
        <p:txBody>
          <a:bodyPr wrap="square">
            <a:spAutoFit/>
          </a:bodyPr>
          <a:lstStyle/>
          <a:p>
            <a:pPr marL="12700" marR="489560" defTabSz="1219170">
              <a:lnSpc>
                <a:spcPct val="250000"/>
              </a:lnSpc>
              <a:spcBef>
                <a:spcPts val="80"/>
              </a:spcBef>
              <a:buClr>
                <a:srgbClr val="000000"/>
              </a:buClr>
              <a:buSzPct val="96428"/>
              <a:tabLst>
                <a:tab pos="370187" algn="l"/>
                <a:tab pos="1221044" algn="l"/>
              </a:tabLst>
            </a:pPr>
            <a:r>
              <a:rPr lang="en-US" sz="2133" kern="0" spc="-20" dirty="0">
                <a:solidFill>
                  <a:srgbClr val="080808"/>
                </a:solidFill>
                <a:latin typeface="Spartan"/>
                <a:cs typeface="Arial"/>
                <a:sym typeface="Arial"/>
              </a:rPr>
              <a:t>Visit</a:t>
            </a:r>
            <a:r>
              <a:rPr lang="en-US" sz="2133" kern="0" spc="-20" dirty="0">
                <a:solidFill>
                  <a:srgbClr val="67BCD6"/>
                </a:solidFill>
                <a:latin typeface="Spartan"/>
                <a:cs typeface="Arial"/>
                <a:sym typeface="Arial"/>
              </a:rPr>
              <a:t> </a:t>
            </a:r>
            <a:r>
              <a:rPr lang="en-US" sz="2133" kern="0" spc="-20" dirty="0">
                <a:solidFill>
                  <a:srgbClr val="67BCD6"/>
                </a:solidFill>
                <a:latin typeface="Spartan"/>
                <a:cs typeface="Arial"/>
                <a:sym typeface="Arial"/>
                <a:hlinkClick r:id="rId9">
                  <a:extLst>
                    <a:ext uri="{A12FA001-AC4F-418D-AE19-62706E023703}">
                      <ahyp:hlinkClr xmlns:ahyp="http://schemas.microsoft.com/office/drawing/2018/hyperlinkcolor" val="tx"/>
                    </a:ext>
                  </a:extLst>
                </a:hlinkClick>
              </a:rPr>
              <a:t>NINDS Small Business Program</a:t>
            </a:r>
            <a:endParaRPr lang="en-US" sz="2133" kern="0" spc="25" dirty="0">
              <a:solidFill>
                <a:srgbClr val="67BCD6"/>
              </a:solidFill>
              <a:latin typeface="Spartan"/>
              <a:cs typeface="Arial"/>
              <a:sym typeface="Arial"/>
            </a:endParaRPr>
          </a:p>
          <a:p>
            <a:pPr marL="12700" marR="489560" defTabSz="1219170">
              <a:lnSpc>
                <a:spcPct val="250000"/>
              </a:lnSpc>
              <a:spcBef>
                <a:spcPts val="80"/>
              </a:spcBef>
              <a:buClr>
                <a:srgbClr val="000000"/>
              </a:buClr>
              <a:buSzPct val="96428"/>
              <a:tabLst>
                <a:tab pos="370187" algn="l"/>
                <a:tab pos="1221044" algn="l"/>
              </a:tabLst>
            </a:pPr>
            <a:r>
              <a:rPr lang="en-US" sz="2133" kern="0" spc="-25" dirty="0">
                <a:solidFill>
                  <a:srgbClr val="000000"/>
                </a:solidFill>
                <a:latin typeface="Spartan"/>
                <a:cs typeface="Arial"/>
                <a:sym typeface="Arial"/>
              </a:rPr>
              <a:t>Follow NIA on LinkedIn: </a:t>
            </a:r>
            <a:r>
              <a:rPr lang="en-US" sz="2133" kern="0" spc="-25" dirty="0">
                <a:solidFill>
                  <a:srgbClr val="67BCD6"/>
                </a:solidFill>
                <a:latin typeface="Spartan"/>
                <a:cs typeface="Arial"/>
                <a:sym typeface="Arial"/>
                <a:hlinkClick r:id="rId10">
                  <a:extLst>
                    <a:ext uri="{A12FA001-AC4F-418D-AE19-62706E023703}">
                      <ahyp:hlinkClr xmlns:ahyp="http://schemas.microsoft.com/office/drawing/2018/hyperlinkcolor" val="tx"/>
                    </a:ext>
                  </a:extLst>
                </a:hlinkClick>
              </a:rPr>
              <a:t>NINDS Small Business Program</a:t>
            </a:r>
            <a:endParaRPr lang="en-US" sz="2133" kern="0" spc="-25" dirty="0">
              <a:solidFill>
                <a:srgbClr val="67BCD6"/>
              </a:solidFill>
              <a:latin typeface="Spartan"/>
              <a:cs typeface="Arial"/>
              <a:sym typeface="Arial"/>
            </a:endParaRPr>
          </a:p>
          <a:p>
            <a:pPr marL="12700" marR="489560" defTabSz="1219170">
              <a:lnSpc>
                <a:spcPct val="250000"/>
              </a:lnSpc>
              <a:spcBef>
                <a:spcPts val="80"/>
              </a:spcBef>
              <a:buClr>
                <a:srgbClr val="000000"/>
              </a:buClr>
              <a:buSzPct val="96428"/>
              <a:tabLst>
                <a:tab pos="370187" algn="l"/>
                <a:tab pos="1221044" algn="l"/>
              </a:tabLst>
            </a:pPr>
            <a:r>
              <a:rPr lang="en-US" sz="2133" kern="0" spc="-31" dirty="0">
                <a:solidFill>
                  <a:srgbClr val="000000"/>
                </a:solidFill>
                <a:latin typeface="Spartan"/>
                <a:cs typeface="Arial"/>
                <a:sym typeface="Arial"/>
              </a:rPr>
              <a:t>View </a:t>
            </a:r>
            <a:r>
              <a:rPr lang="en-US" sz="2133" kern="0" spc="-31" dirty="0">
                <a:solidFill>
                  <a:srgbClr val="67BCD6"/>
                </a:solidFill>
                <a:latin typeface="Spartan"/>
                <a:cs typeface="Arial"/>
                <a:sym typeface="Arial"/>
                <a:hlinkClick r:id="rId11">
                  <a:extLst>
                    <a:ext uri="{A12FA001-AC4F-418D-AE19-62706E023703}">
                      <ahyp:hlinkClr xmlns:ahyp="http://schemas.microsoft.com/office/drawing/2018/hyperlinkcolor" val="tx"/>
                    </a:ext>
                  </a:extLst>
                </a:hlinkClick>
              </a:rPr>
              <a:t>Types of NINDS Small Business Grants</a:t>
            </a:r>
            <a:r>
              <a:rPr lang="en-US" sz="2133" kern="0" spc="-31" dirty="0">
                <a:solidFill>
                  <a:srgbClr val="67BCD6"/>
                </a:solidFill>
                <a:latin typeface="Spartan"/>
                <a:cs typeface="Arial"/>
                <a:sym typeface="Arial"/>
              </a:rPr>
              <a:t> </a:t>
            </a:r>
            <a:r>
              <a:rPr lang="en-US" sz="2133" kern="0" spc="-15" dirty="0">
                <a:solidFill>
                  <a:srgbClr val="000000"/>
                </a:solidFill>
                <a:latin typeface="Spartan"/>
                <a:cs typeface="Arial"/>
                <a:sym typeface="Arial"/>
              </a:rPr>
              <a:t>and </a:t>
            </a:r>
            <a:r>
              <a:rPr lang="en-US" sz="2133" kern="0" spc="-15" dirty="0">
                <a:solidFill>
                  <a:srgbClr val="67BCD6"/>
                </a:solidFill>
                <a:latin typeface="Spartan"/>
                <a:cs typeface="Arial"/>
                <a:sym typeface="Arial"/>
                <a:hlinkClick r:id="rId12">
                  <a:extLst>
                    <a:ext uri="{A12FA001-AC4F-418D-AE19-62706E023703}">
                      <ahyp:hlinkClr xmlns:ahyp="http://schemas.microsoft.com/office/drawing/2018/hyperlinkcolor" val="tx"/>
                    </a:ext>
                  </a:extLst>
                </a:hlinkClick>
              </a:rPr>
              <a:t>NINDS Small Business Program Areas of Interest</a:t>
            </a:r>
            <a:endParaRPr lang="en-US" sz="2133" kern="0" spc="-20" dirty="0">
              <a:solidFill>
                <a:srgbClr val="67BCD6"/>
              </a:solidFill>
              <a:latin typeface="Spartan"/>
              <a:cs typeface="Arial"/>
              <a:sym typeface="Arial"/>
            </a:endParaRPr>
          </a:p>
          <a:p>
            <a:pPr marL="12700" marR="489560" defTabSz="1219170">
              <a:lnSpc>
                <a:spcPct val="250000"/>
              </a:lnSpc>
              <a:spcBef>
                <a:spcPts val="80"/>
              </a:spcBef>
              <a:buClr>
                <a:srgbClr val="000000"/>
              </a:buClr>
              <a:buSzPct val="96428"/>
              <a:tabLst>
                <a:tab pos="370187" algn="l"/>
                <a:tab pos="1221044" algn="l"/>
              </a:tabLst>
            </a:pPr>
            <a:r>
              <a:rPr lang="en-US" sz="2133" kern="0" spc="25" dirty="0">
                <a:solidFill>
                  <a:srgbClr val="000000"/>
                </a:solidFill>
                <a:latin typeface="Spartan"/>
                <a:cs typeface="Arial"/>
                <a:sym typeface="Arial"/>
              </a:rPr>
              <a:t>Email </a:t>
            </a:r>
            <a:r>
              <a:rPr lang="en-US" sz="2133" kern="0" spc="25" dirty="0">
                <a:solidFill>
                  <a:srgbClr val="67BCD6"/>
                </a:solidFill>
                <a:latin typeface="Spartan"/>
                <a:cs typeface="Arial"/>
                <a:sym typeface="Arial"/>
                <a:hlinkClick r:id="rId13">
                  <a:extLst>
                    <a:ext uri="{A12FA001-AC4F-418D-AE19-62706E023703}">
                      <ahyp:hlinkClr xmlns:ahyp="http://schemas.microsoft.com/office/drawing/2018/hyperlinkcolor" val="tx"/>
                    </a:ext>
                  </a:extLst>
                </a:hlinkClick>
              </a:rPr>
              <a:t>NINDS_SBIR@ninds.nih.gov</a:t>
            </a:r>
            <a:r>
              <a:rPr lang="en-US" sz="2133" kern="0" spc="25" dirty="0">
                <a:solidFill>
                  <a:srgbClr val="67BCD6"/>
                </a:solidFill>
                <a:latin typeface="Spartan"/>
                <a:cs typeface="Arial"/>
                <a:sym typeface="Arial"/>
              </a:rPr>
              <a:t> </a:t>
            </a:r>
            <a:endParaRPr lang="en-US" sz="2133" kern="0" dirty="0">
              <a:solidFill>
                <a:srgbClr val="67BCD6"/>
              </a:solidFill>
              <a:latin typeface="Spartan"/>
              <a:cs typeface="Arial"/>
              <a:sym typeface="Arial"/>
            </a:endParaRPr>
          </a:p>
        </p:txBody>
      </p:sp>
      <p:sp>
        <p:nvSpPr>
          <p:cNvPr id="21" name="Title 20">
            <a:extLst>
              <a:ext uri="{FF2B5EF4-FFF2-40B4-BE49-F238E27FC236}">
                <a16:creationId xmlns:a16="http://schemas.microsoft.com/office/drawing/2014/main" id="{2428AD99-0F28-22DD-1D09-4891F8222432}"/>
              </a:ext>
            </a:extLst>
          </p:cNvPr>
          <p:cNvSpPr>
            <a:spLocks noGrp="1"/>
          </p:cNvSpPr>
          <p:nvPr>
            <p:ph type="title"/>
          </p:nvPr>
        </p:nvSpPr>
        <p:spPr>
          <a:xfrm>
            <a:off x="3377526" y="813235"/>
            <a:ext cx="5436948" cy="809063"/>
          </a:xfrm>
        </p:spPr>
        <p:txBody>
          <a:bodyPr/>
          <a:lstStyle/>
          <a:p>
            <a:r>
              <a:rPr lang="en-US" sz="4800" dirty="0"/>
              <a:t>Connect with NINDS</a:t>
            </a:r>
          </a:p>
        </p:txBody>
      </p:sp>
    </p:spTree>
    <p:extLst>
      <p:ext uri="{BB962C8B-B14F-4D97-AF65-F5344CB8AC3E}">
        <p14:creationId xmlns:p14="http://schemas.microsoft.com/office/powerpoint/2010/main" val="182519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E6FB22-896F-1949-B9A0-231046AF08AD}"/>
              </a:ext>
            </a:extLst>
          </p:cNvPr>
          <p:cNvSpPr>
            <a:spLocks noGrp="1"/>
          </p:cNvSpPr>
          <p:nvPr>
            <p:ph type="body" sz="quarter" idx="10"/>
          </p:nvPr>
        </p:nvSpPr>
        <p:spPr>
          <a:xfrm>
            <a:off x="0" y="2025747"/>
            <a:ext cx="11926957" cy="1105709"/>
          </a:xfrm>
        </p:spPr>
        <p:txBody>
          <a:bodyPr lIns="548640"/>
          <a:lstStyle/>
          <a:p>
            <a:r>
              <a:rPr lang="en-US" sz="4600" dirty="0"/>
              <a:t>National Institute of Nursing Research</a:t>
            </a:r>
            <a:endParaRPr lang="en-US" sz="3600" dirty="0"/>
          </a:p>
        </p:txBody>
      </p:sp>
      <p:sp>
        <p:nvSpPr>
          <p:cNvPr id="5" name="Text Placeholder 4">
            <a:extLst>
              <a:ext uri="{FF2B5EF4-FFF2-40B4-BE49-F238E27FC236}">
                <a16:creationId xmlns:a16="http://schemas.microsoft.com/office/drawing/2014/main" id="{071D88FF-61C2-1F46-9D06-26AD63DB3C80}"/>
              </a:ext>
            </a:extLst>
          </p:cNvPr>
          <p:cNvSpPr>
            <a:spLocks noGrp="1"/>
          </p:cNvSpPr>
          <p:nvPr>
            <p:ph type="body" sz="quarter" idx="11"/>
          </p:nvPr>
        </p:nvSpPr>
        <p:spPr>
          <a:xfrm>
            <a:off x="1" y="3287826"/>
            <a:ext cx="8455504" cy="607136"/>
          </a:xfrm>
        </p:spPr>
        <p:txBody>
          <a:bodyPr lIns="548640" tIns="91440" bIns="0">
            <a:normAutofit/>
          </a:bodyPr>
          <a:lstStyle/>
          <a:p>
            <a:r>
              <a:rPr lang="en-US" dirty="0"/>
              <a:t> </a:t>
            </a:r>
          </a:p>
        </p:txBody>
      </p:sp>
      <p:sp>
        <p:nvSpPr>
          <p:cNvPr id="7" name="Text Placeholder 6">
            <a:extLst>
              <a:ext uri="{FF2B5EF4-FFF2-40B4-BE49-F238E27FC236}">
                <a16:creationId xmlns:a16="http://schemas.microsoft.com/office/drawing/2014/main" id="{36335FF4-3496-2441-BA1A-5D319B1DC80A}"/>
              </a:ext>
            </a:extLst>
          </p:cNvPr>
          <p:cNvSpPr>
            <a:spLocks noGrp="1"/>
          </p:cNvSpPr>
          <p:nvPr>
            <p:ph type="body" sz="quarter" idx="13"/>
          </p:nvPr>
        </p:nvSpPr>
        <p:spPr>
          <a:xfrm>
            <a:off x="438630" y="4051332"/>
            <a:ext cx="8016875" cy="1507659"/>
          </a:xfrm>
        </p:spPr>
        <p:txBody>
          <a:bodyPr>
            <a:normAutofit/>
          </a:bodyPr>
          <a:lstStyle/>
          <a:p>
            <a:r>
              <a:rPr lang="en-US" sz="2400" dirty="0">
                <a:solidFill>
                  <a:srgbClr val="FFFFFF"/>
                </a:solidFill>
                <a:ea typeface="ＭＳ Ｐゴシック"/>
              </a:rPr>
              <a:t>Kristopher Bough</a:t>
            </a:r>
            <a:r>
              <a:rPr lang="en-US" dirty="0"/>
              <a:t>, PhD</a:t>
            </a:r>
          </a:p>
          <a:p>
            <a:r>
              <a:rPr lang="en-US" dirty="0"/>
              <a:t>Team Lead, Special Programs</a:t>
            </a:r>
          </a:p>
          <a:p>
            <a:r>
              <a:rPr lang="en-US" dirty="0"/>
              <a:t>Division of Extramural Science Programs</a:t>
            </a:r>
          </a:p>
        </p:txBody>
      </p:sp>
    </p:spTree>
    <p:extLst>
      <p:ext uri="{BB962C8B-B14F-4D97-AF65-F5344CB8AC3E}">
        <p14:creationId xmlns:p14="http://schemas.microsoft.com/office/powerpoint/2010/main" val="384996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1026" name="Picture 2" descr="Group of co-workers standing around desk and having meeting">
            <a:extLst>
              <a:ext uri="{FF2B5EF4-FFF2-40B4-BE49-F238E27FC236}">
                <a16:creationId xmlns:a16="http://schemas.microsoft.com/office/drawing/2014/main" id="{446B0ABD-F243-4652-B7AC-5168781CEB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908"/>
          <a:stretch/>
        </p:blipFill>
        <p:spPr bwMode="auto">
          <a:xfrm>
            <a:off x="6752855" y="268459"/>
            <a:ext cx="4937604" cy="6321023"/>
          </a:xfrm>
          <a:prstGeom prst="ellipse">
            <a:avLst/>
          </a:prstGeom>
          <a:noFill/>
          <a:extLst>
            <a:ext uri="{909E8E84-426E-40DD-AFC4-6F175D3DCCD1}">
              <a14:hiddenFill xmlns:a14="http://schemas.microsoft.com/office/drawing/2010/main">
                <a:solidFill>
                  <a:srgbClr val="FFFFFF"/>
                </a:solidFill>
              </a14:hiddenFill>
            </a:ext>
          </a:extLst>
        </p:spPr>
      </p:pic>
      <p:sp>
        <p:nvSpPr>
          <p:cNvPr id="224" name="Google Shape;224;p30"/>
          <p:cNvSpPr/>
          <p:nvPr/>
        </p:nvSpPr>
        <p:spPr>
          <a:xfrm>
            <a:off x="6695669" y="-57"/>
            <a:ext cx="5496332" cy="6858057"/>
          </a:xfrm>
          <a:custGeom>
            <a:avLst/>
            <a:gdLst/>
            <a:ahLst/>
            <a:cxnLst/>
            <a:rect l="l" t="t" r="r" b="b"/>
            <a:pathLst>
              <a:path w="96185" h="120015" extrusionOk="0">
                <a:moveTo>
                  <a:pt x="40268" y="7797"/>
                </a:moveTo>
                <a:cubicBezTo>
                  <a:pt x="59086" y="7797"/>
                  <a:pt x="74352" y="20816"/>
                  <a:pt x="74352" y="36888"/>
                </a:cubicBezTo>
                <a:lnTo>
                  <a:pt x="6203" y="36888"/>
                </a:lnTo>
                <a:cubicBezTo>
                  <a:pt x="6203" y="20816"/>
                  <a:pt x="21469" y="7797"/>
                  <a:pt x="40268" y="7797"/>
                </a:cubicBezTo>
                <a:close/>
                <a:moveTo>
                  <a:pt x="89733" y="41190"/>
                </a:moveTo>
                <a:cubicBezTo>
                  <a:pt x="92632" y="47161"/>
                  <a:pt x="93727" y="68111"/>
                  <a:pt x="81034" y="78212"/>
                </a:cubicBezTo>
                <a:lnTo>
                  <a:pt x="30935" y="78212"/>
                </a:lnTo>
                <a:cubicBezTo>
                  <a:pt x="21776" y="74064"/>
                  <a:pt x="17244" y="54362"/>
                  <a:pt x="21603" y="41190"/>
                </a:cubicBezTo>
                <a:close/>
                <a:moveTo>
                  <a:pt x="83934" y="82513"/>
                </a:moveTo>
                <a:cubicBezTo>
                  <a:pt x="83934" y="99853"/>
                  <a:pt x="71318" y="113889"/>
                  <a:pt x="55764" y="113889"/>
                </a:cubicBezTo>
                <a:cubicBezTo>
                  <a:pt x="40229" y="113889"/>
                  <a:pt x="27613" y="99833"/>
                  <a:pt x="27613" y="82513"/>
                </a:cubicBezTo>
                <a:close/>
                <a:moveTo>
                  <a:pt x="0" y="1"/>
                </a:moveTo>
                <a:lnTo>
                  <a:pt x="0" y="120015"/>
                </a:lnTo>
                <a:lnTo>
                  <a:pt x="96185" y="120015"/>
                </a:lnTo>
                <a:lnTo>
                  <a:pt x="96185" y="1"/>
                </a:lnTo>
                <a:close/>
              </a:path>
            </a:pathLst>
          </a:custGeom>
          <a:solidFill>
            <a:schemeClr val="bg1">
              <a:lumMod val="9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30"/>
          <p:cNvSpPr/>
          <p:nvPr/>
        </p:nvSpPr>
        <p:spPr>
          <a:xfrm>
            <a:off x="7148082" y="326657"/>
            <a:ext cx="3894319" cy="1662471"/>
          </a:xfrm>
          <a:custGeom>
            <a:avLst/>
            <a:gdLst/>
            <a:ahLst/>
            <a:cxnLst/>
            <a:rect l="l" t="t" r="r" b="b"/>
            <a:pathLst>
              <a:path w="68150" h="29093" fill="none" extrusionOk="0">
                <a:moveTo>
                  <a:pt x="68149" y="29092"/>
                </a:moveTo>
                <a:lnTo>
                  <a:pt x="0" y="29092"/>
                </a:lnTo>
                <a:cubicBezTo>
                  <a:pt x="0" y="13020"/>
                  <a:pt x="15266" y="1"/>
                  <a:pt x="34084" y="1"/>
                </a:cubicBezTo>
                <a:cubicBezTo>
                  <a:pt x="52883" y="1"/>
                  <a:pt x="68149" y="13020"/>
                  <a:pt x="68149" y="29092"/>
                </a:cubicBezTo>
                <a:close/>
              </a:path>
            </a:pathLst>
          </a:custGeom>
          <a:noFill/>
          <a:ln w="19050" cap="flat" cmpd="sng">
            <a:solidFill>
              <a:schemeClr val="dk2"/>
            </a:solidFill>
            <a:prstDash val="solid"/>
            <a:miter lim="19202"/>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30"/>
          <p:cNvSpPr/>
          <p:nvPr/>
        </p:nvSpPr>
        <p:spPr>
          <a:xfrm>
            <a:off x="7485964" y="4595393"/>
            <a:ext cx="3218369" cy="1793044"/>
          </a:xfrm>
          <a:custGeom>
            <a:avLst/>
            <a:gdLst/>
            <a:ahLst/>
            <a:cxnLst/>
            <a:rect l="l" t="t" r="r" b="b"/>
            <a:pathLst>
              <a:path w="56321" h="31378" fill="none" extrusionOk="0">
                <a:moveTo>
                  <a:pt x="0" y="1"/>
                </a:moveTo>
                <a:lnTo>
                  <a:pt x="56321" y="1"/>
                </a:lnTo>
                <a:cubicBezTo>
                  <a:pt x="56321" y="17341"/>
                  <a:pt x="43705" y="31377"/>
                  <a:pt x="28170" y="31377"/>
                </a:cubicBezTo>
                <a:cubicBezTo>
                  <a:pt x="12616" y="31377"/>
                  <a:pt x="0" y="17341"/>
                  <a:pt x="0" y="1"/>
                </a:cubicBezTo>
                <a:close/>
              </a:path>
            </a:pathLst>
          </a:custGeom>
          <a:noFill/>
          <a:ln w="19050" cap="flat" cmpd="sng">
            <a:solidFill>
              <a:schemeClr val="dk2"/>
            </a:solidFill>
            <a:prstDash val="solid"/>
            <a:miter lim="19202"/>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30"/>
          <p:cNvSpPr/>
          <p:nvPr/>
        </p:nvSpPr>
        <p:spPr>
          <a:xfrm>
            <a:off x="7594571" y="2234494"/>
            <a:ext cx="4370551" cy="2115617"/>
          </a:xfrm>
          <a:custGeom>
            <a:avLst/>
            <a:gdLst/>
            <a:ahLst/>
            <a:cxnLst/>
            <a:rect l="l" t="t" r="r" b="b"/>
            <a:pathLst>
              <a:path w="76484" h="37023" fill="none" extrusionOk="0">
                <a:moveTo>
                  <a:pt x="72489" y="1"/>
                </a:moveTo>
                <a:cubicBezTo>
                  <a:pt x="75389" y="5972"/>
                  <a:pt x="76483" y="26922"/>
                  <a:pt x="63771" y="37023"/>
                </a:cubicBezTo>
                <a:lnTo>
                  <a:pt x="13673" y="37023"/>
                </a:lnTo>
                <a:cubicBezTo>
                  <a:pt x="4532" y="32875"/>
                  <a:pt x="0" y="13173"/>
                  <a:pt x="4340" y="1"/>
                </a:cubicBezTo>
                <a:close/>
              </a:path>
            </a:pathLst>
          </a:custGeom>
          <a:noFill/>
          <a:ln w="19050" cap="flat" cmpd="sng">
            <a:solidFill>
              <a:schemeClr val="dk2"/>
            </a:solidFill>
            <a:prstDash val="solid"/>
            <a:miter lim="19202"/>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30"/>
          <p:cNvSpPr txBox="1">
            <a:spLocks noGrp="1"/>
          </p:cNvSpPr>
          <p:nvPr>
            <p:ph type="ctrTitle"/>
          </p:nvPr>
        </p:nvSpPr>
        <p:spPr>
          <a:xfrm>
            <a:off x="952400" y="1542251"/>
            <a:ext cx="4765200" cy="2303200"/>
          </a:xfrm>
          <a:prstGeom prst="rect">
            <a:avLst/>
          </a:prstGeom>
        </p:spPr>
        <p:txBody>
          <a:bodyPr spcFirstLastPara="1" wrap="square" lIns="121900" tIns="121900" rIns="121900" bIns="121900" anchor="b" anchorCtr="0">
            <a:noAutofit/>
          </a:bodyPr>
          <a:lstStyle/>
          <a:p>
            <a:r>
              <a:rPr lang="en" dirty="0"/>
              <a:t>Small</a:t>
            </a:r>
            <a:br>
              <a:rPr lang="en" dirty="0"/>
            </a:br>
            <a:r>
              <a:rPr lang="en" dirty="0"/>
              <a:t>Business  </a:t>
            </a:r>
            <a:r>
              <a:rPr lang="en" dirty="0">
                <a:solidFill>
                  <a:schemeClr val="dk1"/>
                </a:solidFill>
              </a:rPr>
              <a:t>Program </a:t>
            </a:r>
            <a:endParaRPr dirty="0">
              <a:solidFill>
                <a:schemeClr val="dk1"/>
              </a:solidFill>
            </a:endParaRPr>
          </a:p>
        </p:txBody>
      </p:sp>
      <p:sp>
        <p:nvSpPr>
          <p:cNvPr id="229" name="Google Shape;229;p30"/>
          <p:cNvSpPr txBox="1">
            <a:spLocks noGrp="1"/>
          </p:cNvSpPr>
          <p:nvPr>
            <p:ph type="subTitle" idx="1"/>
          </p:nvPr>
        </p:nvSpPr>
        <p:spPr>
          <a:xfrm>
            <a:off x="54142" y="4324699"/>
            <a:ext cx="7186800" cy="2303199"/>
          </a:xfrm>
          <a:prstGeom prst="rect">
            <a:avLst/>
          </a:prstGeom>
        </p:spPr>
        <p:txBody>
          <a:bodyPr spcFirstLastPara="1" wrap="square" lIns="121900" tIns="121900" rIns="121900" bIns="121900" anchor="ctr" anchorCtr="0">
            <a:noAutofit/>
          </a:bodyPr>
          <a:lstStyle/>
          <a:p>
            <a:pPr marL="0" indent="0"/>
            <a:r>
              <a:rPr lang="en" b="1" dirty="0"/>
              <a:t>Jessica Forbes, Ph.D., CCC-SLP</a:t>
            </a:r>
          </a:p>
          <a:p>
            <a:pPr algn="ctr" eaLnBrk="1" hangingPunct="1">
              <a:lnSpc>
                <a:spcPct val="100000"/>
              </a:lnSpc>
              <a:spcBef>
                <a:spcPct val="0"/>
              </a:spcBef>
            </a:pPr>
            <a:r>
              <a:rPr lang="en-US" altLang="en-US" sz="2400" dirty="0">
                <a:cs typeface="Arial" panose="020B0604020202020204" pitchFamily="34" charset="0"/>
              </a:rPr>
              <a:t>AAAS Science and Technology Policy Fellow</a:t>
            </a:r>
          </a:p>
          <a:p>
            <a:pPr algn="ctr" eaLnBrk="1" hangingPunct="1">
              <a:lnSpc>
                <a:spcPct val="100000"/>
              </a:lnSpc>
              <a:spcBef>
                <a:spcPct val="0"/>
              </a:spcBef>
            </a:pPr>
            <a:r>
              <a:rPr lang="en-US" altLang="en-US" sz="2400" dirty="0">
                <a:cs typeface="Arial" panose="020B0604020202020204" pitchFamily="34" charset="0"/>
              </a:rPr>
              <a:t> NINDS Small Business Program</a:t>
            </a:r>
            <a:br>
              <a:rPr lang="en-US" altLang="en-US" sz="2400" dirty="0">
                <a:cs typeface="Arial" panose="020B0604020202020204" pitchFamily="34" charset="0"/>
              </a:rPr>
            </a:br>
            <a:r>
              <a:rPr lang="en-US" altLang="en-US" sz="2400" dirty="0">
                <a:cs typeface="Arial" panose="020B0604020202020204" pitchFamily="34" charset="0"/>
              </a:rPr>
              <a:t>Division of Translational Research, NINDS </a:t>
            </a:r>
          </a:p>
          <a:p>
            <a:pPr algn="ctr" eaLnBrk="1" hangingPunct="1">
              <a:lnSpc>
                <a:spcPct val="100000"/>
              </a:lnSpc>
              <a:spcBef>
                <a:spcPct val="0"/>
              </a:spcBef>
            </a:pPr>
            <a:r>
              <a:rPr lang="en-US" altLang="en-US" sz="2400" b="1" dirty="0">
                <a:cs typeface="Arial" panose="020B0604020202020204" pitchFamily="34" charset="0"/>
              </a:rPr>
              <a:t>Jessica.Forbes@nih.gov</a:t>
            </a:r>
          </a:p>
          <a:p>
            <a:pPr marL="0" indent="0"/>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694E-8613-4222-BB56-BC4B6246524F}"/>
              </a:ext>
            </a:extLst>
          </p:cNvPr>
          <p:cNvSpPr>
            <a:spLocks noGrp="1"/>
          </p:cNvSpPr>
          <p:nvPr>
            <p:ph type="title"/>
          </p:nvPr>
        </p:nvSpPr>
        <p:spPr>
          <a:xfrm>
            <a:off x="585307" y="409931"/>
            <a:ext cx="11003445" cy="926256"/>
          </a:xfrm>
        </p:spPr>
        <p:txBody>
          <a:bodyPr>
            <a:noAutofit/>
          </a:bodyPr>
          <a:lstStyle/>
          <a:p>
            <a:pPr algn="ctr"/>
            <a:r>
              <a:rPr kumimoji="0" lang="en-US" sz="5000" b="1" i="0" u="none" strike="noStrike" kern="1200" cap="none" spc="0" normalizeH="0" baseline="0" noProof="0" dirty="0">
                <a:ln>
                  <a:noFill/>
                </a:ln>
                <a:solidFill>
                  <a:schemeClr val="tx2">
                    <a:lumMod val="60000"/>
                    <a:lumOff val="40000"/>
                  </a:schemeClr>
                </a:solidFill>
                <a:effectLst/>
                <a:uLnTx/>
                <a:uFillTx/>
                <a:latin typeface="Calibri" panose="020F0502020204030204" pitchFamily="34" charset="0"/>
                <a:ea typeface="+mn-ea"/>
                <a:cs typeface="Calibri" panose="020F0502020204030204" pitchFamily="34" charset="0"/>
              </a:rPr>
              <a:t>National Institute of Nursing Research </a:t>
            </a:r>
            <a:br>
              <a:rPr kumimoji="0" lang="en-US" sz="5000" b="1" i="0" u="none" strike="noStrike" kern="1200" cap="none" spc="0" normalizeH="0" baseline="0" noProof="0" dirty="0">
                <a:ln>
                  <a:noFill/>
                </a:ln>
                <a:solidFill>
                  <a:schemeClr val="tx2">
                    <a:lumMod val="60000"/>
                    <a:lumOff val="40000"/>
                  </a:schemeClr>
                </a:solidFill>
                <a:effectLst/>
                <a:uLnTx/>
                <a:uFillTx/>
                <a:latin typeface="Calibri" panose="020F0502020204030204" pitchFamily="34" charset="0"/>
                <a:ea typeface="+mn-ea"/>
                <a:cs typeface="Calibri" panose="020F0502020204030204" pitchFamily="34" charset="0"/>
              </a:rPr>
            </a:br>
            <a:endParaRPr lang="en-US" sz="6000" dirty="0">
              <a:solidFill>
                <a:schemeClr val="tx2">
                  <a:lumMod val="60000"/>
                  <a:lumOff val="4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35EB397-1B66-4AA8-A260-3AE3784D8B12}"/>
              </a:ext>
            </a:extLst>
          </p:cNvPr>
          <p:cNvSpPr txBox="1"/>
          <p:nvPr/>
        </p:nvSpPr>
        <p:spPr>
          <a:xfrm>
            <a:off x="720727" y="1691816"/>
            <a:ext cx="10868025" cy="373640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Our Mission:</a:t>
            </a:r>
            <a:endPar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Leading nursing science to solve pressing health challenges and inform practice and policy – optimizing health and advancing health equity into the future</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cxnSp>
        <p:nvCxnSpPr>
          <p:cNvPr id="4" name="Straight Connector 3">
            <a:extLst>
              <a:ext uri="{FF2B5EF4-FFF2-40B4-BE49-F238E27FC236}">
                <a16:creationId xmlns:a16="http://schemas.microsoft.com/office/drawing/2014/main" id="{2A60B3E6-9A5D-F48F-00A8-7138B27C86A0}"/>
              </a:ext>
            </a:extLst>
          </p:cNvPr>
          <p:cNvCxnSpPr/>
          <p:nvPr/>
        </p:nvCxnSpPr>
        <p:spPr>
          <a:xfrm>
            <a:off x="771524" y="1336187"/>
            <a:ext cx="1083516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989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Diagram&#10;&#10;Description automatically generated">
            <a:extLst>
              <a:ext uri="{FF2B5EF4-FFF2-40B4-BE49-F238E27FC236}">
                <a16:creationId xmlns:a16="http://schemas.microsoft.com/office/drawing/2014/main" id="{0A279D20-1087-E04C-DDE1-1CE9B25C6BD9}"/>
              </a:ext>
            </a:extLst>
          </p:cNvPr>
          <p:cNvPicPr>
            <a:picLocks noChangeAspect="1"/>
          </p:cNvPicPr>
          <p:nvPr/>
        </p:nvPicPr>
        <p:blipFill rotWithShape="1">
          <a:blip r:embed="rId3"/>
          <a:srcRect l="2860" r="2879" b="2036"/>
          <a:stretch/>
        </p:blipFill>
        <p:spPr>
          <a:xfrm>
            <a:off x="5333999" y="178348"/>
            <a:ext cx="6255577" cy="6501304"/>
          </a:xfrm>
          <a:prstGeom prst="rect">
            <a:avLst/>
          </a:prstGeom>
          <a:noFill/>
          <a:ln>
            <a:solidFill>
              <a:schemeClr val="accent1"/>
            </a:solidFill>
          </a:ln>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E27F08E5-95D8-1311-4C39-43DDFF6C8135}"/>
              </a:ext>
            </a:extLst>
          </p:cNvPr>
          <p:cNvSpPr txBox="1"/>
          <p:nvPr/>
        </p:nvSpPr>
        <p:spPr>
          <a:xfrm>
            <a:off x="386523" y="1515061"/>
            <a:ext cx="4744277"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37205E">
                    <a:lumMod val="60000"/>
                    <a:lumOff val="40000"/>
                  </a:srgbClr>
                </a:solidFill>
                <a:effectLst/>
                <a:uLnTx/>
                <a:uFillTx/>
                <a:latin typeface="Mada"/>
                <a:ea typeface="+mn-ea"/>
                <a:cs typeface="+mn-cs"/>
              </a:rPr>
              <a:t>NINR's Research Framework</a:t>
            </a:r>
            <a:endParaRPr kumimoji="0" lang="en-US" sz="7000" b="1" i="0" u="none" strike="noStrike" kern="1200" cap="none" spc="0" normalizeH="0" baseline="0" noProof="0" dirty="0">
              <a:ln>
                <a:noFill/>
              </a:ln>
              <a:solidFill>
                <a:srgbClr val="37205E">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7184-62D4-7214-2086-895990FEFA60}"/>
              </a:ext>
            </a:extLst>
          </p:cNvPr>
          <p:cNvSpPr>
            <a:spLocks noGrp="1"/>
          </p:cNvSpPr>
          <p:nvPr>
            <p:ph type="title"/>
          </p:nvPr>
        </p:nvSpPr>
        <p:spPr>
          <a:xfrm>
            <a:off x="445375" y="314117"/>
            <a:ext cx="11301249" cy="687820"/>
          </a:xfrm>
        </p:spPr>
        <p:txBody>
          <a:bodyPr>
            <a:noAutofit/>
          </a:bodyPr>
          <a:lstStyle/>
          <a:p>
            <a:r>
              <a:rPr lang="en-US" sz="4600" dirty="0">
                <a:solidFill>
                  <a:schemeClr val="accent2">
                    <a:lumMod val="60000"/>
                    <a:lumOff val="40000"/>
                  </a:schemeClr>
                </a:solidFill>
                <a:latin typeface="Calibri" panose="020F0502020204030204" pitchFamily="34" charset="0"/>
                <a:cs typeface="Calibri" panose="020F0502020204030204" pitchFamily="34" charset="0"/>
              </a:rPr>
              <a:t>Research Priorities </a:t>
            </a:r>
          </a:p>
        </p:txBody>
      </p:sp>
      <p:pic>
        <p:nvPicPr>
          <p:cNvPr id="6" name="Picture 5" descr="Icon&#10;&#10;Description automatically generated">
            <a:extLst>
              <a:ext uri="{FF2B5EF4-FFF2-40B4-BE49-F238E27FC236}">
                <a16:creationId xmlns:a16="http://schemas.microsoft.com/office/drawing/2014/main" id="{FE9DF18D-C051-4D94-0CBB-B93A94635504}"/>
              </a:ext>
            </a:extLst>
          </p:cNvPr>
          <p:cNvPicPr>
            <a:picLocks noChangeAspect="1"/>
          </p:cNvPicPr>
          <p:nvPr/>
        </p:nvPicPr>
        <p:blipFill>
          <a:blip r:embed="rId3"/>
          <a:stretch>
            <a:fillRect/>
          </a:stretch>
        </p:blipFill>
        <p:spPr>
          <a:xfrm>
            <a:off x="978372" y="1062380"/>
            <a:ext cx="2138019" cy="2008208"/>
          </a:xfrm>
          <a:prstGeom prst="rect">
            <a:avLst/>
          </a:prstGeom>
        </p:spPr>
      </p:pic>
      <p:pic>
        <p:nvPicPr>
          <p:cNvPr id="7" name="Picture 6" descr="Icon&#10;&#10;Description automatically generated">
            <a:extLst>
              <a:ext uri="{FF2B5EF4-FFF2-40B4-BE49-F238E27FC236}">
                <a16:creationId xmlns:a16="http://schemas.microsoft.com/office/drawing/2014/main" id="{64824B66-36E8-3BD0-4CFB-69ADC4DF6032}"/>
              </a:ext>
            </a:extLst>
          </p:cNvPr>
          <p:cNvPicPr>
            <a:picLocks noChangeAspect="1"/>
          </p:cNvPicPr>
          <p:nvPr/>
        </p:nvPicPr>
        <p:blipFill>
          <a:blip r:embed="rId4"/>
          <a:stretch>
            <a:fillRect/>
          </a:stretch>
        </p:blipFill>
        <p:spPr>
          <a:xfrm>
            <a:off x="4930112" y="1062380"/>
            <a:ext cx="2138020" cy="2008208"/>
          </a:xfrm>
          <a:prstGeom prst="rect">
            <a:avLst/>
          </a:prstGeom>
        </p:spPr>
      </p:pic>
      <p:pic>
        <p:nvPicPr>
          <p:cNvPr id="8" name="Picture 7" descr="Icon&#10;&#10;Description automatically generated">
            <a:extLst>
              <a:ext uri="{FF2B5EF4-FFF2-40B4-BE49-F238E27FC236}">
                <a16:creationId xmlns:a16="http://schemas.microsoft.com/office/drawing/2014/main" id="{3D51B354-4C0F-B46B-168B-D9B431C605A7}"/>
              </a:ext>
            </a:extLst>
          </p:cNvPr>
          <p:cNvPicPr>
            <a:picLocks noChangeAspect="1"/>
          </p:cNvPicPr>
          <p:nvPr/>
        </p:nvPicPr>
        <p:blipFill>
          <a:blip r:embed="rId5"/>
          <a:stretch>
            <a:fillRect/>
          </a:stretch>
        </p:blipFill>
        <p:spPr>
          <a:xfrm>
            <a:off x="8881853" y="1075215"/>
            <a:ext cx="2138020" cy="2008208"/>
          </a:xfrm>
          <a:prstGeom prst="rect">
            <a:avLst/>
          </a:prstGeom>
        </p:spPr>
      </p:pic>
      <p:pic>
        <p:nvPicPr>
          <p:cNvPr id="9" name="Picture 8" descr="Icon&#10;&#10;Description automatically generated">
            <a:extLst>
              <a:ext uri="{FF2B5EF4-FFF2-40B4-BE49-F238E27FC236}">
                <a16:creationId xmlns:a16="http://schemas.microsoft.com/office/drawing/2014/main" id="{CA1A0CD8-4B8C-3AAC-306F-C9DC897F7B9F}"/>
              </a:ext>
            </a:extLst>
          </p:cNvPr>
          <p:cNvPicPr>
            <a:picLocks noChangeAspect="1"/>
          </p:cNvPicPr>
          <p:nvPr/>
        </p:nvPicPr>
        <p:blipFill>
          <a:blip r:embed="rId6"/>
          <a:stretch>
            <a:fillRect/>
          </a:stretch>
        </p:blipFill>
        <p:spPr>
          <a:xfrm>
            <a:off x="2513707" y="3527675"/>
            <a:ext cx="2138020" cy="2008208"/>
          </a:xfrm>
          <a:prstGeom prst="rect">
            <a:avLst/>
          </a:prstGeom>
        </p:spPr>
      </p:pic>
      <p:pic>
        <p:nvPicPr>
          <p:cNvPr id="10" name="Picture 9" descr="Icon&#10;&#10;Description automatically generated">
            <a:extLst>
              <a:ext uri="{FF2B5EF4-FFF2-40B4-BE49-F238E27FC236}">
                <a16:creationId xmlns:a16="http://schemas.microsoft.com/office/drawing/2014/main" id="{0441635D-5981-7CA4-787E-0C9AEB925944}"/>
              </a:ext>
            </a:extLst>
          </p:cNvPr>
          <p:cNvPicPr>
            <a:picLocks noChangeAspect="1"/>
          </p:cNvPicPr>
          <p:nvPr/>
        </p:nvPicPr>
        <p:blipFill>
          <a:blip r:embed="rId7"/>
          <a:stretch>
            <a:fillRect/>
          </a:stretch>
        </p:blipFill>
        <p:spPr>
          <a:xfrm>
            <a:off x="6828281" y="3515098"/>
            <a:ext cx="2138020" cy="2008208"/>
          </a:xfrm>
          <a:prstGeom prst="rect">
            <a:avLst/>
          </a:prstGeom>
        </p:spPr>
      </p:pic>
      <p:sp>
        <p:nvSpPr>
          <p:cNvPr id="11" name="TextBox 10">
            <a:extLst>
              <a:ext uri="{FF2B5EF4-FFF2-40B4-BE49-F238E27FC236}">
                <a16:creationId xmlns:a16="http://schemas.microsoft.com/office/drawing/2014/main" id="{92888E4F-D5C1-EF3F-FE5C-D800E22AD499}"/>
              </a:ext>
            </a:extLst>
          </p:cNvPr>
          <p:cNvSpPr txBox="1"/>
          <p:nvPr/>
        </p:nvSpPr>
        <p:spPr>
          <a:xfrm>
            <a:off x="770680" y="3006678"/>
            <a:ext cx="272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Health Equity</a:t>
            </a:r>
          </a:p>
        </p:txBody>
      </p:sp>
      <p:sp>
        <p:nvSpPr>
          <p:cNvPr id="12" name="TextBox 11">
            <a:extLst>
              <a:ext uri="{FF2B5EF4-FFF2-40B4-BE49-F238E27FC236}">
                <a16:creationId xmlns:a16="http://schemas.microsoft.com/office/drawing/2014/main" id="{E5713529-52CA-E567-6834-0E4CCE62FE5D}"/>
              </a:ext>
            </a:extLst>
          </p:cNvPr>
          <p:cNvSpPr txBox="1"/>
          <p:nvPr/>
        </p:nvSpPr>
        <p:spPr>
          <a:xfrm>
            <a:off x="4615524" y="2948875"/>
            <a:ext cx="28740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Social Determinants of Health</a:t>
            </a:r>
          </a:p>
        </p:txBody>
      </p:sp>
      <p:sp>
        <p:nvSpPr>
          <p:cNvPr id="13" name="TextBox 12">
            <a:extLst>
              <a:ext uri="{FF2B5EF4-FFF2-40B4-BE49-F238E27FC236}">
                <a16:creationId xmlns:a16="http://schemas.microsoft.com/office/drawing/2014/main" id="{FA6B440A-6CAC-3288-EB6B-51EE4F271A09}"/>
              </a:ext>
            </a:extLst>
          </p:cNvPr>
          <p:cNvSpPr txBox="1"/>
          <p:nvPr/>
        </p:nvSpPr>
        <p:spPr>
          <a:xfrm>
            <a:off x="8365942" y="2947043"/>
            <a:ext cx="3284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Population and Community Health</a:t>
            </a:r>
          </a:p>
        </p:txBody>
      </p:sp>
      <p:sp>
        <p:nvSpPr>
          <p:cNvPr id="14" name="TextBox 13">
            <a:extLst>
              <a:ext uri="{FF2B5EF4-FFF2-40B4-BE49-F238E27FC236}">
                <a16:creationId xmlns:a16="http://schemas.microsoft.com/office/drawing/2014/main" id="{E2C484AC-8E74-F581-DEEB-6E185AF500EA}"/>
              </a:ext>
            </a:extLst>
          </p:cNvPr>
          <p:cNvSpPr txBox="1"/>
          <p:nvPr/>
        </p:nvSpPr>
        <p:spPr>
          <a:xfrm>
            <a:off x="2108043" y="5347421"/>
            <a:ext cx="31164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Prevention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Health Promotion</a:t>
            </a:r>
          </a:p>
        </p:txBody>
      </p:sp>
      <p:sp>
        <p:nvSpPr>
          <p:cNvPr id="15" name="TextBox 14">
            <a:extLst>
              <a:ext uri="{FF2B5EF4-FFF2-40B4-BE49-F238E27FC236}">
                <a16:creationId xmlns:a16="http://schemas.microsoft.com/office/drawing/2014/main" id="{21BF3D5F-FA62-DA15-FEBD-84BF45BECE79}"/>
              </a:ext>
            </a:extLst>
          </p:cNvPr>
          <p:cNvSpPr txBox="1"/>
          <p:nvPr/>
        </p:nvSpPr>
        <p:spPr>
          <a:xfrm>
            <a:off x="6522652" y="5347421"/>
            <a:ext cx="28740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Systems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205E"/>
                </a:solidFill>
                <a:effectLst/>
                <a:uLnTx/>
                <a:uFillTx/>
                <a:latin typeface="Calibri" panose="020F0502020204030204"/>
                <a:ea typeface="+mn-ea"/>
                <a:cs typeface="Times New Roman" panose="02020603050405020304" pitchFamily="18" charset="0"/>
              </a:rPr>
              <a:t>Models of Care</a:t>
            </a:r>
          </a:p>
        </p:txBody>
      </p:sp>
      <p:cxnSp>
        <p:nvCxnSpPr>
          <p:cNvPr id="3" name="Straight Connector 2">
            <a:extLst>
              <a:ext uri="{FF2B5EF4-FFF2-40B4-BE49-F238E27FC236}">
                <a16:creationId xmlns:a16="http://schemas.microsoft.com/office/drawing/2014/main" id="{A3D2EE28-9506-0D0E-23CB-60A9D333AA16}"/>
              </a:ext>
            </a:extLst>
          </p:cNvPr>
          <p:cNvCxnSpPr/>
          <p:nvPr/>
        </p:nvCxnSpPr>
        <p:spPr>
          <a:xfrm>
            <a:off x="678415" y="1075215"/>
            <a:ext cx="1083516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186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F7B8-3AE8-1F28-42ED-01414DDA79CE}"/>
              </a:ext>
            </a:extLst>
          </p:cNvPr>
          <p:cNvSpPr>
            <a:spLocks noGrp="1"/>
          </p:cNvSpPr>
          <p:nvPr>
            <p:ph sz="quarter" idx="10"/>
          </p:nvPr>
        </p:nvSpPr>
        <p:spPr>
          <a:xfrm>
            <a:off x="678414" y="2082799"/>
            <a:ext cx="4909585" cy="3911599"/>
          </a:xfrm>
        </p:spPr>
        <p:txBody>
          <a:bodyPr>
            <a:normAutofit lnSpcReduction="10000"/>
          </a:bodyPr>
          <a:lstStyle/>
          <a:p>
            <a:pPr marL="342900" indent="-342900">
              <a:lnSpc>
                <a:spcPct val="100000"/>
              </a:lnSpc>
              <a:spcBef>
                <a:spcPts val="1800"/>
              </a:spcBef>
              <a:spcAft>
                <a:spcPts val="1800"/>
              </a:spcAft>
            </a:pPr>
            <a:r>
              <a:rPr lang="en-US" sz="3600" dirty="0"/>
              <a:t>Personalized Health</a:t>
            </a:r>
          </a:p>
          <a:p>
            <a:pPr marL="342900" indent="-342900">
              <a:lnSpc>
                <a:spcPct val="100000"/>
              </a:lnSpc>
              <a:spcBef>
                <a:spcPts val="1800"/>
              </a:spcBef>
              <a:spcAft>
                <a:spcPts val="1800"/>
              </a:spcAft>
            </a:pPr>
            <a:r>
              <a:rPr lang="en-US" sz="3600" dirty="0"/>
              <a:t>Prevention &amp; Health Promotion </a:t>
            </a:r>
          </a:p>
          <a:p>
            <a:pPr marL="342900" indent="-342900">
              <a:lnSpc>
                <a:spcPct val="100000"/>
              </a:lnSpc>
              <a:spcBef>
                <a:spcPts val="1800"/>
              </a:spcBef>
              <a:spcAft>
                <a:spcPts val="1800"/>
              </a:spcAft>
            </a:pPr>
            <a:r>
              <a:rPr lang="en-US" sz="3600" dirty="0"/>
              <a:t>Systems and Models of Care</a:t>
            </a:r>
          </a:p>
          <a:p>
            <a:pPr>
              <a:lnSpc>
                <a:spcPct val="100000"/>
              </a:lnSpc>
              <a:spcBef>
                <a:spcPts val="1800"/>
              </a:spcBef>
              <a:spcAft>
                <a:spcPts val="1800"/>
              </a:spcAft>
            </a:pPr>
            <a:endParaRPr lang="en-US" sz="3200" dirty="0"/>
          </a:p>
        </p:txBody>
      </p:sp>
      <p:cxnSp>
        <p:nvCxnSpPr>
          <p:cNvPr id="5" name="Straight Connector 4">
            <a:extLst>
              <a:ext uri="{FF2B5EF4-FFF2-40B4-BE49-F238E27FC236}">
                <a16:creationId xmlns:a16="http://schemas.microsoft.com/office/drawing/2014/main" id="{908728AA-66C6-F2D4-2D93-BDB5FFFC9A9E}"/>
              </a:ext>
            </a:extLst>
          </p:cNvPr>
          <p:cNvCxnSpPr>
            <a:cxnSpLocks/>
          </p:cNvCxnSpPr>
          <p:nvPr/>
        </p:nvCxnSpPr>
        <p:spPr>
          <a:xfrm>
            <a:off x="678415" y="1722915"/>
            <a:ext cx="490958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553ECC8-E9D2-4742-4E0C-F41596893A68}"/>
              </a:ext>
            </a:extLst>
          </p:cNvPr>
          <p:cNvSpPr>
            <a:spLocks noGrp="1"/>
          </p:cNvSpPr>
          <p:nvPr>
            <p:ph type="title"/>
          </p:nvPr>
        </p:nvSpPr>
        <p:spPr>
          <a:xfrm>
            <a:off x="678414" y="242848"/>
            <a:ext cx="4196166" cy="1293851"/>
          </a:xfrm>
        </p:spPr>
        <p:txBody>
          <a:bodyPr>
            <a:noAutofit/>
          </a:bodyPr>
          <a:lstStyle/>
          <a:p>
            <a:r>
              <a:rPr lang="en-US" sz="4600" dirty="0">
                <a:solidFill>
                  <a:schemeClr val="accent2">
                    <a:lumMod val="60000"/>
                    <a:lumOff val="40000"/>
                  </a:schemeClr>
                </a:solidFill>
                <a:latin typeface="Calibri" panose="020F0502020204030204" pitchFamily="34" charset="0"/>
                <a:cs typeface="Calibri" panose="020F0502020204030204" pitchFamily="34" charset="0"/>
              </a:rPr>
              <a:t>Scientific Areas of Interest</a:t>
            </a:r>
          </a:p>
        </p:txBody>
      </p:sp>
      <p:pic>
        <p:nvPicPr>
          <p:cNvPr id="7" name="Picture 6">
            <a:extLst>
              <a:ext uri="{FF2B5EF4-FFF2-40B4-BE49-F238E27FC236}">
                <a16:creationId xmlns:a16="http://schemas.microsoft.com/office/drawing/2014/main" id="{E228C3F5-48CF-A12E-3553-6DC53A996C87}"/>
              </a:ext>
            </a:extLst>
          </p:cNvPr>
          <p:cNvPicPr>
            <a:picLocks noChangeAspect="1"/>
          </p:cNvPicPr>
          <p:nvPr/>
        </p:nvPicPr>
        <p:blipFill>
          <a:blip r:embed="rId3"/>
          <a:stretch>
            <a:fillRect/>
          </a:stretch>
        </p:blipFill>
        <p:spPr>
          <a:xfrm>
            <a:off x="5656622" y="112712"/>
            <a:ext cx="6356625" cy="6021387"/>
          </a:xfrm>
          <a:prstGeom prst="rect">
            <a:avLst/>
          </a:prstGeom>
        </p:spPr>
      </p:pic>
    </p:spTree>
    <p:extLst>
      <p:ext uri="{BB962C8B-B14F-4D97-AF65-F5344CB8AC3E}">
        <p14:creationId xmlns:p14="http://schemas.microsoft.com/office/powerpoint/2010/main" val="3512634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F7B8-3AE8-1F28-42ED-01414DDA79CE}"/>
              </a:ext>
            </a:extLst>
          </p:cNvPr>
          <p:cNvSpPr>
            <a:spLocks noGrp="1"/>
          </p:cNvSpPr>
          <p:nvPr>
            <p:ph sz="quarter" idx="10"/>
          </p:nvPr>
        </p:nvSpPr>
        <p:spPr>
          <a:xfrm>
            <a:off x="678414" y="1981199"/>
            <a:ext cx="4871485" cy="4127490"/>
          </a:xfrm>
        </p:spPr>
        <p:txBody>
          <a:bodyPr>
            <a:normAutofit/>
          </a:bodyPr>
          <a:lstStyle/>
          <a:p>
            <a:pPr marL="342900" indent="-342900">
              <a:lnSpc>
                <a:spcPct val="100000"/>
              </a:lnSpc>
              <a:spcBef>
                <a:spcPts val="1800"/>
              </a:spcBef>
              <a:spcAft>
                <a:spcPts val="1800"/>
              </a:spcAft>
            </a:pPr>
            <a:r>
              <a:rPr lang="en-US" sz="3800" dirty="0"/>
              <a:t>Telehealth / mHealth </a:t>
            </a:r>
          </a:p>
          <a:p>
            <a:pPr marL="342900" indent="-342900">
              <a:lnSpc>
                <a:spcPct val="100000"/>
              </a:lnSpc>
              <a:spcBef>
                <a:spcPts val="1800"/>
              </a:spcBef>
              <a:spcAft>
                <a:spcPts val="1800"/>
              </a:spcAft>
            </a:pPr>
            <a:r>
              <a:rPr lang="en-US" sz="3800" dirty="0"/>
              <a:t>Point-of-Care Devices</a:t>
            </a:r>
          </a:p>
          <a:p>
            <a:pPr marL="342900" indent="-342900">
              <a:lnSpc>
                <a:spcPct val="100000"/>
              </a:lnSpc>
              <a:spcBef>
                <a:spcPts val="1800"/>
              </a:spcBef>
              <a:spcAft>
                <a:spcPts val="1800"/>
              </a:spcAft>
            </a:pPr>
            <a:r>
              <a:rPr lang="en-US" sz="3800" dirty="0"/>
              <a:t>Biomedical Sensors</a:t>
            </a:r>
          </a:p>
        </p:txBody>
      </p:sp>
      <p:cxnSp>
        <p:nvCxnSpPr>
          <p:cNvPr id="5" name="Straight Connector 4">
            <a:extLst>
              <a:ext uri="{FF2B5EF4-FFF2-40B4-BE49-F238E27FC236}">
                <a16:creationId xmlns:a16="http://schemas.microsoft.com/office/drawing/2014/main" id="{908728AA-66C6-F2D4-2D93-BDB5FFFC9A9E}"/>
              </a:ext>
            </a:extLst>
          </p:cNvPr>
          <p:cNvCxnSpPr>
            <a:cxnSpLocks/>
          </p:cNvCxnSpPr>
          <p:nvPr/>
        </p:nvCxnSpPr>
        <p:spPr>
          <a:xfrm>
            <a:off x="678415" y="1651004"/>
            <a:ext cx="487148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553ECC8-E9D2-4742-4E0C-F41596893A68}"/>
              </a:ext>
            </a:extLst>
          </p:cNvPr>
          <p:cNvSpPr>
            <a:spLocks noGrp="1"/>
          </p:cNvSpPr>
          <p:nvPr>
            <p:ph type="title"/>
          </p:nvPr>
        </p:nvSpPr>
        <p:spPr>
          <a:xfrm>
            <a:off x="678415" y="227432"/>
            <a:ext cx="4833386" cy="1423572"/>
          </a:xfrm>
        </p:spPr>
        <p:txBody>
          <a:bodyPr>
            <a:noAutofit/>
          </a:bodyPr>
          <a:lstStyle/>
          <a:p>
            <a:r>
              <a:rPr lang="en-US" sz="4600" dirty="0">
                <a:solidFill>
                  <a:schemeClr val="accent2">
                    <a:lumMod val="60000"/>
                    <a:lumOff val="40000"/>
                  </a:schemeClr>
                </a:solidFill>
                <a:latin typeface="Calibri" panose="020F0502020204030204" pitchFamily="34" charset="0"/>
                <a:cs typeface="Calibri" panose="020F0502020204030204" pitchFamily="34" charset="0"/>
              </a:rPr>
              <a:t>Technologies of Interest</a:t>
            </a:r>
          </a:p>
        </p:txBody>
      </p:sp>
      <p:pic>
        <p:nvPicPr>
          <p:cNvPr id="13" name="Picture 12">
            <a:extLst>
              <a:ext uri="{FF2B5EF4-FFF2-40B4-BE49-F238E27FC236}">
                <a16:creationId xmlns:a16="http://schemas.microsoft.com/office/drawing/2014/main" id="{899C8000-7F58-1845-3609-FC1C67B7ADB9}"/>
              </a:ext>
            </a:extLst>
          </p:cNvPr>
          <p:cNvPicPr>
            <a:picLocks noChangeAspect="1"/>
          </p:cNvPicPr>
          <p:nvPr/>
        </p:nvPicPr>
        <p:blipFill>
          <a:blip r:embed="rId3"/>
          <a:stretch>
            <a:fillRect/>
          </a:stretch>
        </p:blipFill>
        <p:spPr>
          <a:xfrm>
            <a:off x="5676900" y="100432"/>
            <a:ext cx="6397625" cy="6094180"/>
          </a:xfrm>
          <a:prstGeom prst="rect">
            <a:avLst/>
          </a:prstGeom>
        </p:spPr>
      </p:pic>
    </p:spTree>
    <p:extLst>
      <p:ext uri="{BB962C8B-B14F-4D97-AF65-F5344CB8AC3E}">
        <p14:creationId xmlns:p14="http://schemas.microsoft.com/office/powerpoint/2010/main" val="2937212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F7B8-3AE8-1F28-42ED-01414DDA79CE}"/>
              </a:ext>
            </a:extLst>
          </p:cNvPr>
          <p:cNvSpPr>
            <a:spLocks noGrp="1"/>
          </p:cNvSpPr>
          <p:nvPr>
            <p:ph sz="quarter" idx="10"/>
          </p:nvPr>
        </p:nvSpPr>
        <p:spPr>
          <a:xfrm>
            <a:off x="678413" y="1413988"/>
            <a:ext cx="4858785" cy="4643911"/>
          </a:xfrm>
        </p:spPr>
        <p:txBody>
          <a:bodyPr>
            <a:normAutofit/>
          </a:bodyPr>
          <a:lstStyle/>
          <a:p>
            <a:pPr marL="0" indent="0">
              <a:lnSpc>
                <a:spcPct val="100000"/>
              </a:lnSpc>
              <a:spcBef>
                <a:spcPts val="1800"/>
              </a:spcBef>
              <a:spcAft>
                <a:spcPts val="1800"/>
              </a:spcAft>
              <a:buNone/>
            </a:pPr>
            <a:r>
              <a:rPr lang="en-US" sz="3600" i="1" dirty="0"/>
              <a:t>…not just hospitals</a:t>
            </a:r>
          </a:p>
          <a:p>
            <a:pPr marL="342900" indent="-342900">
              <a:lnSpc>
                <a:spcPct val="100000"/>
              </a:lnSpc>
              <a:spcBef>
                <a:spcPts val="1800"/>
              </a:spcBef>
              <a:spcAft>
                <a:spcPts val="1800"/>
              </a:spcAft>
            </a:pPr>
            <a:r>
              <a:rPr lang="en-US" sz="3600" dirty="0"/>
              <a:t>People’s Homes</a:t>
            </a:r>
          </a:p>
          <a:p>
            <a:pPr marL="342900" indent="-342900">
              <a:lnSpc>
                <a:spcPct val="100000"/>
              </a:lnSpc>
              <a:spcBef>
                <a:spcPts val="1800"/>
              </a:spcBef>
              <a:spcAft>
                <a:spcPts val="1800"/>
              </a:spcAft>
            </a:pPr>
            <a:r>
              <a:rPr lang="en-US" sz="3600" dirty="0"/>
              <a:t>Community Settings</a:t>
            </a:r>
          </a:p>
          <a:p>
            <a:pPr marL="342900" indent="-342900">
              <a:lnSpc>
                <a:spcPct val="100000"/>
              </a:lnSpc>
              <a:spcBef>
                <a:spcPts val="1800"/>
              </a:spcBef>
              <a:spcAft>
                <a:spcPts val="1800"/>
              </a:spcAft>
            </a:pPr>
            <a:r>
              <a:rPr lang="en-US" sz="3600" dirty="0"/>
              <a:t>Long-term Care Facilities</a:t>
            </a:r>
          </a:p>
          <a:p>
            <a:pPr>
              <a:lnSpc>
                <a:spcPct val="100000"/>
              </a:lnSpc>
              <a:spcBef>
                <a:spcPts val="1800"/>
              </a:spcBef>
              <a:spcAft>
                <a:spcPts val="1800"/>
              </a:spcAft>
            </a:pPr>
            <a:endParaRPr lang="en-US" sz="3200" dirty="0"/>
          </a:p>
        </p:txBody>
      </p:sp>
      <p:cxnSp>
        <p:nvCxnSpPr>
          <p:cNvPr id="5" name="Straight Connector 4">
            <a:extLst>
              <a:ext uri="{FF2B5EF4-FFF2-40B4-BE49-F238E27FC236}">
                <a16:creationId xmlns:a16="http://schemas.microsoft.com/office/drawing/2014/main" id="{908728AA-66C6-F2D4-2D93-BDB5FFFC9A9E}"/>
              </a:ext>
            </a:extLst>
          </p:cNvPr>
          <p:cNvCxnSpPr>
            <a:cxnSpLocks/>
          </p:cNvCxnSpPr>
          <p:nvPr/>
        </p:nvCxnSpPr>
        <p:spPr>
          <a:xfrm>
            <a:off x="678414" y="1151415"/>
            <a:ext cx="485878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553ECC8-E9D2-4742-4E0C-F41596893A68}"/>
              </a:ext>
            </a:extLst>
          </p:cNvPr>
          <p:cNvSpPr>
            <a:spLocks noGrp="1"/>
          </p:cNvSpPr>
          <p:nvPr>
            <p:ph type="title"/>
          </p:nvPr>
        </p:nvSpPr>
        <p:spPr>
          <a:xfrm>
            <a:off x="678413" y="316331"/>
            <a:ext cx="4858785" cy="687820"/>
          </a:xfrm>
        </p:spPr>
        <p:txBody>
          <a:bodyPr>
            <a:noAutofit/>
          </a:bodyPr>
          <a:lstStyle/>
          <a:p>
            <a:r>
              <a:rPr lang="en-US" sz="4600" dirty="0">
                <a:solidFill>
                  <a:schemeClr val="accent2">
                    <a:lumMod val="60000"/>
                    <a:lumOff val="40000"/>
                  </a:schemeClr>
                </a:solidFill>
                <a:latin typeface="Calibri" panose="020F0502020204030204" pitchFamily="34" charset="0"/>
                <a:cs typeface="Calibri" panose="020F0502020204030204" pitchFamily="34" charset="0"/>
              </a:rPr>
              <a:t>Use-case Settings</a:t>
            </a:r>
          </a:p>
        </p:txBody>
      </p:sp>
      <p:pic>
        <p:nvPicPr>
          <p:cNvPr id="7" name="Picture 6">
            <a:extLst>
              <a:ext uri="{FF2B5EF4-FFF2-40B4-BE49-F238E27FC236}">
                <a16:creationId xmlns:a16="http://schemas.microsoft.com/office/drawing/2014/main" id="{59CFFA19-698A-5883-5803-14BE2B7330DF}"/>
              </a:ext>
            </a:extLst>
          </p:cNvPr>
          <p:cNvPicPr>
            <a:picLocks noChangeAspect="1"/>
          </p:cNvPicPr>
          <p:nvPr/>
        </p:nvPicPr>
        <p:blipFill>
          <a:blip r:embed="rId3"/>
          <a:stretch>
            <a:fillRect/>
          </a:stretch>
        </p:blipFill>
        <p:spPr>
          <a:xfrm>
            <a:off x="5803901" y="92074"/>
            <a:ext cx="6299204" cy="6081105"/>
          </a:xfrm>
          <a:prstGeom prst="rect">
            <a:avLst/>
          </a:prstGeom>
        </p:spPr>
      </p:pic>
    </p:spTree>
    <p:extLst>
      <p:ext uri="{BB962C8B-B14F-4D97-AF65-F5344CB8AC3E}">
        <p14:creationId xmlns:p14="http://schemas.microsoft.com/office/powerpoint/2010/main" val="2990094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FEC7-6CCE-8F34-6ADF-7A4D3AF1331C}"/>
              </a:ext>
            </a:extLst>
          </p:cNvPr>
          <p:cNvSpPr>
            <a:spLocks noGrp="1"/>
          </p:cNvSpPr>
          <p:nvPr>
            <p:ph type="title"/>
          </p:nvPr>
        </p:nvSpPr>
        <p:spPr>
          <a:xfrm>
            <a:off x="585951" y="349360"/>
            <a:ext cx="11064766" cy="996839"/>
          </a:xfrm>
        </p:spPr>
        <p:txBody>
          <a:bodyPr>
            <a:normAutofit/>
          </a:bodyPr>
          <a:lstStyle/>
          <a:p>
            <a:r>
              <a:rPr lang="en-US" sz="4600" dirty="0">
                <a:solidFill>
                  <a:schemeClr val="accent2">
                    <a:lumMod val="60000"/>
                    <a:lumOff val="40000"/>
                  </a:schemeClr>
                </a:solidFill>
                <a:latin typeface="Calibri" panose="020F0502020204030204" pitchFamily="34" charset="0"/>
                <a:cs typeface="Calibri" panose="020F0502020204030204" pitchFamily="34" charset="0"/>
              </a:rPr>
              <a:t>Funding Opportunities</a:t>
            </a:r>
            <a:endParaRPr lang="en-US" sz="4600" dirty="0"/>
          </a:p>
        </p:txBody>
      </p:sp>
      <p:sp>
        <p:nvSpPr>
          <p:cNvPr id="3" name="Content Placeholder 2">
            <a:extLst>
              <a:ext uri="{FF2B5EF4-FFF2-40B4-BE49-F238E27FC236}">
                <a16:creationId xmlns:a16="http://schemas.microsoft.com/office/drawing/2014/main" id="{F6AE0275-C9C0-F144-C755-7ABB6EBAA1AE}"/>
              </a:ext>
            </a:extLst>
          </p:cNvPr>
          <p:cNvSpPr>
            <a:spLocks noGrp="1"/>
          </p:cNvSpPr>
          <p:nvPr>
            <p:ph sz="quarter" idx="10"/>
          </p:nvPr>
        </p:nvSpPr>
        <p:spPr>
          <a:xfrm>
            <a:off x="585951" y="1549400"/>
            <a:ext cx="10927633" cy="4673600"/>
          </a:xfrm>
        </p:spPr>
        <p:txBody>
          <a:bodyPr>
            <a:noAutofit/>
          </a:bodyPr>
          <a:lstStyle/>
          <a:p>
            <a:pPr marL="0" indent="0">
              <a:buNone/>
            </a:pPr>
            <a:r>
              <a:rPr lang="en-US" sz="3600" b="1" u="sng" dirty="0">
                <a:latin typeface="+mn-lt"/>
              </a:rPr>
              <a:t>Omnibus Solicitations (both General and Clinical Trials) </a:t>
            </a:r>
          </a:p>
          <a:p>
            <a:pPr marL="342900" indent="-342900"/>
            <a:r>
              <a:rPr lang="en-US" sz="3200" u="sng" dirty="0">
                <a:latin typeface="+mn-lt"/>
              </a:rPr>
              <a:t>Phase I </a:t>
            </a:r>
            <a:r>
              <a:rPr lang="en-US" sz="3200" dirty="0">
                <a:latin typeface="+mn-lt"/>
              </a:rPr>
              <a:t>– Feasibility studies up to $296K </a:t>
            </a:r>
            <a:r>
              <a:rPr lang="en-US" sz="3200" i="1" dirty="0">
                <a:solidFill>
                  <a:schemeClr val="accent2">
                    <a:lumMod val="60000"/>
                    <a:lumOff val="40000"/>
                  </a:schemeClr>
                </a:solidFill>
                <a:latin typeface="+mn-lt"/>
              </a:rPr>
              <a:t>($325K waiver)</a:t>
            </a:r>
          </a:p>
          <a:p>
            <a:pPr marL="342900" indent="-342900"/>
            <a:r>
              <a:rPr lang="en-US" sz="3200" u="sng" dirty="0">
                <a:latin typeface="+mn-lt"/>
              </a:rPr>
              <a:t>Phase II </a:t>
            </a:r>
            <a:r>
              <a:rPr lang="en-US" sz="3200" dirty="0">
                <a:latin typeface="+mn-lt"/>
              </a:rPr>
              <a:t>– R&amp;D studies up to $1.97M </a:t>
            </a:r>
            <a:r>
              <a:rPr lang="en-US" sz="3200" i="1" dirty="0">
                <a:solidFill>
                  <a:schemeClr val="accent2">
                    <a:lumMod val="60000"/>
                    <a:lumOff val="40000"/>
                  </a:schemeClr>
                </a:solidFill>
                <a:latin typeface="+mn-lt"/>
              </a:rPr>
              <a:t>($2M waiver)</a:t>
            </a:r>
          </a:p>
          <a:p>
            <a:pPr marL="342900" indent="-342900"/>
            <a:r>
              <a:rPr lang="en-US" sz="3200" dirty="0">
                <a:latin typeface="+mn-lt"/>
              </a:rPr>
              <a:t>NINR does not participate in SBIR Phase IIB</a:t>
            </a:r>
          </a:p>
          <a:p>
            <a:pPr marL="0" indent="0">
              <a:buNone/>
            </a:pPr>
            <a:endParaRPr lang="en-US" sz="3600" b="1" dirty="0">
              <a:latin typeface="+mn-lt"/>
            </a:endParaRPr>
          </a:p>
          <a:p>
            <a:pPr marL="0" indent="0">
              <a:buNone/>
            </a:pPr>
            <a:r>
              <a:rPr lang="en-US" sz="3600" b="1" dirty="0">
                <a:latin typeface="+mn-lt"/>
              </a:rPr>
              <a:t>Technical and Business Assistance (TABA) Supplement Funding</a:t>
            </a:r>
            <a:r>
              <a:rPr lang="en-US" sz="3600" dirty="0">
                <a:latin typeface="+mn-lt"/>
              </a:rPr>
              <a:t> (</a:t>
            </a:r>
            <a:r>
              <a:rPr lang="en-US" sz="3600" dirty="0">
                <a:latin typeface="+mn-lt"/>
                <a:hlinkClick r:id="rId3"/>
              </a:rPr>
              <a:t>NOT-OD-21-062</a:t>
            </a:r>
            <a:r>
              <a:rPr lang="en-US" sz="3600" dirty="0">
                <a:latin typeface="+mn-lt"/>
              </a:rPr>
              <a:t>) – Phase I $6,500; Phase II $50K</a:t>
            </a:r>
          </a:p>
          <a:p>
            <a:endParaRPr lang="en-US" sz="3600" dirty="0">
              <a:latin typeface="+mn-lt"/>
            </a:endParaRPr>
          </a:p>
          <a:p>
            <a:endParaRPr lang="en-US" sz="3600" u="sng" dirty="0">
              <a:latin typeface="+mn-lt"/>
            </a:endParaRPr>
          </a:p>
          <a:p>
            <a:endParaRPr lang="en-US" sz="3600" dirty="0">
              <a:latin typeface="+mn-lt"/>
            </a:endParaRPr>
          </a:p>
        </p:txBody>
      </p:sp>
      <p:cxnSp>
        <p:nvCxnSpPr>
          <p:cNvPr id="5" name="Straight Connector 4">
            <a:extLst>
              <a:ext uri="{FF2B5EF4-FFF2-40B4-BE49-F238E27FC236}">
                <a16:creationId xmlns:a16="http://schemas.microsoft.com/office/drawing/2014/main" id="{A403248D-6E0A-E62B-A8A7-ACDB6493E35C}"/>
              </a:ext>
            </a:extLst>
          </p:cNvPr>
          <p:cNvCxnSpPr/>
          <p:nvPr/>
        </p:nvCxnSpPr>
        <p:spPr>
          <a:xfrm>
            <a:off x="678415" y="1113314"/>
            <a:ext cx="1083516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19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FEC7-6CCE-8F34-6ADF-7A4D3AF1331C}"/>
              </a:ext>
            </a:extLst>
          </p:cNvPr>
          <p:cNvSpPr>
            <a:spLocks noGrp="1"/>
          </p:cNvSpPr>
          <p:nvPr>
            <p:ph type="title"/>
          </p:nvPr>
        </p:nvSpPr>
        <p:spPr>
          <a:xfrm>
            <a:off x="563616" y="260460"/>
            <a:ext cx="11064766" cy="996839"/>
          </a:xfrm>
        </p:spPr>
        <p:txBody>
          <a:bodyPr>
            <a:normAutofit fontScale="90000"/>
          </a:bodyPr>
          <a:lstStyle/>
          <a:p>
            <a:r>
              <a:rPr lang="en-US" sz="5100" dirty="0">
                <a:solidFill>
                  <a:schemeClr val="accent2">
                    <a:lumMod val="60000"/>
                    <a:lumOff val="40000"/>
                  </a:schemeClr>
                </a:solidFill>
                <a:latin typeface="Calibri" panose="020F0502020204030204" pitchFamily="34" charset="0"/>
                <a:cs typeface="Calibri" panose="020F0502020204030204" pitchFamily="34" charset="0"/>
              </a:rPr>
              <a:t>Approved NINR Waiver Topics </a:t>
            </a:r>
            <a:br>
              <a:rPr lang="en-US" sz="3200" dirty="0">
                <a:solidFill>
                  <a:schemeClr val="accent2">
                    <a:lumMod val="60000"/>
                    <a:lumOff val="40000"/>
                  </a:schemeClr>
                </a:solidFill>
                <a:latin typeface="Calibri" panose="020F0502020204030204" pitchFamily="34" charset="0"/>
                <a:cs typeface="Calibri" panose="020F0502020204030204" pitchFamily="34" charset="0"/>
              </a:rPr>
            </a:br>
            <a:r>
              <a:rPr lang="en-US" sz="2600" b="0" dirty="0">
                <a:solidFill>
                  <a:schemeClr val="accent2">
                    <a:lumMod val="60000"/>
                    <a:lumOff val="40000"/>
                  </a:schemeClr>
                </a:solidFill>
                <a:latin typeface="Calibri" panose="020F0502020204030204" pitchFamily="34" charset="0"/>
                <a:cs typeface="Calibri" panose="020F0502020204030204" pitchFamily="34" charset="0"/>
              </a:rPr>
              <a:t>for awards over the SBIR/STTR Budget Limits</a:t>
            </a:r>
            <a:endParaRPr lang="en-US" sz="2600" b="0" dirty="0"/>
          </a:p>
        </p:txBody>
      </p:sp>
      <p:sp>
        <p:nvSpPr>
          <p:cNvPr id="3" name="Content Placeholder 2">
            <a:extLst>
              <a:ext uri="{FF2B5EF4-FFF2-40B4-BE49-F238E27FC236}">
                <a16:creationId xmlns:a16="http://schemas.microsoft.com/office/drawing/2014/main" id="{F6AE0275-C9C0-F144-C755-7ABB6EBAA1AE}"/>
              </a:ext>
            </a:extLst>
          </p:cNvPr>
          <p:cNvSpPr>
            <a:spLocks noGrp="1"/>
          </p:cNvSpPr>
          <p:nvPr>
            <p:ph sz="quarter" idx="10"/>
          </p:nvPr>
        </p:nvSpPr>
        <p:spPr>
          <a:xfrm>
            <a:off x="563616" y="1879600"/>
            <a:ext cx="11083158" cy="3925888"/>
          </a:xfrm>
        </p:spPr>
        <p:txBody>
          <a:bodyPr>
            <a:noAutofit/>
          </a:bodyPr>
          <a:lstStyle/>
          <a:p>
            <a:pPr marL="342900" indent="-342900">
              <a:lnSpc>
                <a:spcPct val="100000"/>
              </a:lnSpc>
              <a:spcAft>
                <a:spcPts val="1200"/>
              </a:spcAft>
            </a:pPr>
            <a:r>
              <a:rPr lang="en-US" sz="3600" dirty="0">
                <a:latin typeface="+mn-lt"/>
              </a:rPr>
              <a:t>Digital health technologies </a:t>
            </a:r>
            <a:r>
              <a:rPr lang="en-US" sz="3600" u="sng" dirty="0">
                <a:latin typeface="+mn-lt"/>
              </a:rPr>
              <a:t>to reduce health disparities</a:t>
            </a:r>
          </a:p>
          <a:p>
            <a:pPr marL="342900" indent="-342900">
              <a:lnSpc>
                <a:spcPct val="100000"/>
              </a:lnSpc>
              <a:spcAft>
                <a:spcPts val="1200"/>
              </a:spcAft>
            </a:pPr>
            <a:endParaRPr lang="en-US" sz="3600" dirty="0">
              <a:latin typeface="+mn-lt"/>
            </a:endParaRPr>
          </a:p>
          <a:p>
            <a:pPr marL="342900" indent="-342900">
              <a:lnSpc>
                <a:spcPct val="100000"/>
              </a:lnSpc>
              <a:spcAft>
                <a:spcPts val="1200"/>
              </a:spcAft>
            </a:pPr>
            <a:r>
              <a:rPr lang="en-US" sz="3600" dirty="0">
                <a:latin typeface="+mn-lt"/>
              </a:rPr>
              <a:t>Digital health technologies </a:t>
            </a:r>
            <a:r>
              <a:rPr lang="en-US" sz="3600" u="sng" dirty="0">
                <a:latin typeface="+mn-lt"/>
              </a:rPr>
              <a:t>that incorporate social determinants of health to advance innovative systems and models of care across care settings</a:t>
            </a:r>
          </a:p>
        </p:txBody>
      </p:sp>
      <p:cxnSp>
        <p:nvCxnSpPr>
          <p:cNvPr id="5" name="Straight Connector 4">
            <a:extLst>
              <a:ext uri="{FF2B5EF4-FFF2-40B4-BE49-F238E27FC236}">
                <a16:creationId xmlns:a16="http://schemas.microsoft.com/office/drawing/2014/main" id="{A403248D-6E0A-E62B-A8A7-ACDB6493E35C}"/>
              </a:ext>
            </a:extLst>
          </p:cNvPr>
          <p:cNvCxnSpPr/>
          <p:nvPr/>
        </p:nvCxnSpPr>
        <p:spPr>
          <a:xfrm>
            <a:off x="678415" y="1367314"/>
            <a:ext cx="1083516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15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FEC7-6CCE-8F34-6ADF-7A4D3AF1331C}"/>
              </a:ext>
            </a:extLst>
          </p:cNvPr>
          <p:cNvSpPr>
            <a:spLocks noGrp="1"/>
          </p:cNvSpPr>
          <p:nvPr>
            <p:ph type="title"/>
          </p:nvPr>
        </p:nvSpPr>
        <p:spPr>
          <a:xfrm>
            <a:off x="585951" y="349360"/>
            <a:ext cx="11064766" cy="996839"/>
          </a:xfrm>
        </p:spPr>
        <p:txBody>
          <a:bodyPr>
            <a:normAutofit/>
          </a:bodyPr>
          <a:lstStyle/>
          <a:p>
            <a:r>
              <a:rPr lang="en-US" sz="4600" dirty="0">
                <a:solidFill>
                  <a:schemeClr val="accent2">
                    <a:lumMod val="60000"/>
                    <a:lumOff val="40000"/>
                  </a:schemeClr>
                </a:solidFill>
                <a:latin typeface="Calibri" panose="020F0502020204030204" pitchFamily="34" charset="0"/>
                <a:cs typeface="Calibri" panose="020F0502020204030204" pitchFamily="34" charset="0"/>
              </a:rPr>
              <a:t>Promoting Diversity</a:t>
            </a:r>
            <a:endParaRPr lang="en-US" sz="4600" dirty="0"/>
          </a:p>
        </p:txBody>
      </p:sp>
      <p:sp>
        <p:nvSpPr>
          <p:cNvPr id="3" name="Content Placeholder 2">
            <a:extLst>
              <a:ext uri="{FF2B5EF4-FFF2-40B4-BE49-F238E27FC236}">
                <a16:creationId xmlns:a16="http://schemas.microsoft.com/office/drawing/2014/main" id="{F6AE0275-C9C0-F144-C755-7ABB6EBAA1AE}"/>
              </a:ext>
            </a:extLst>
          </p:cNvPr>
          <p:cNvSpPr>
            <a:spLocks noGrp="1"/>
          </p:cNvSpPr>
          <p:nvPr>
            <p:ph sz="quarter" idx="10"/>
          </p:nvPr>
        </p:nvSpPr>
        <p:spPr>
          <a:xfrm>
            <a:off x="585951" y="1718707"/>
            <a:ext cx="10717049" cy="3801586"/>
          </a:xfrm>
        </p:spPr>
        <p:txBody>
          <a:bodyPr>
            <a:noAutofit/>
          </a:bodyPr>
          <a:lstStyle/>
          <a:p>
            <a:pPr marL="0" indent="0">
              <a:buNone/>
            </a:pPr>
            <a:r>
              <a:rPr lang="en-US" sz="3400" b="1" i="1" u="sng" dirty="0"/>
              <a:t>Applicant Assistance Program (</a:t>
            </a:r>
            <a:r>
              <a:rPr lang="en-US" sz="3400" b="1" i="1" u="sng" dirty="0">
                <a:hlinkClick r:id="rId3"/>
              </a:rPr>
              <a:t>AAP</a:t>
            </a:r>
            <a:r>
              <a:rPr lang="en-US" sz="3400" b="1" i="1" u="sng" dirty="0"/>
              <a:t>) </a:t>
            </a:r>
          </a:p>
          <a:p>
            <a:pPr marL="457200" lvl="1" indent="0">
              <a:buNone/>
            </a:pPr>
            <a:r>
              <a:rPr lang="en-US" sz="3000" dirty="0"/>
              <a:t>Support for small businesses in search of their first Phase I SBIR/STTR proposal</a:t>
            </a:r>
          </a:p>
          <a:p>
            <a:endParaRPr lang="en-US" sz="2000" dirty="0"/>
          </a:p>
          <a:p>
            <a:endParaRPr lang="en-US" sz="3400" dirty="0"/>
          </a:p>
          <a:p>
            <a:pPr marL="0" indent="0">
              <a:buNone/>
            </a:pPr>
            <a:r>
              <a:rPr lang="en-US" sz="3400" b="1" i="1" u="sng" dirty="0"/>
              <a:t>Administrative Supplements to Promote Diversity</a:t>
            </a:r>
            <a:r>
              <a:rPr lang="en-US" sz="3400" dirty="0"/>
              <a:t> in R&amp;D at small businesses (</a:t>
            </a:r>
            <a:r>
              <a:rPr lang="en-US" sz="3400" dirty="0">
                <a:hlinkClick r:id="rId4"/>
              </a:rPr>
              <a:t>PA-21-345</a:t>
            </a:r>
            <a:r>
              <a:rPr lang="en-US" sz="3400" dirty="0"/>
              <a:t>)</a:t>
            </a:r>
            <a:endParaRPr lang="en-US" sz="3400" u="sng" dirty="0"/>
          </a:p>
          <a:p>
            <a:endParaRPr lang="en-US" sz="3600" dirty="0"/>
          </a:p>
        </p:txBody>
      </p:sp>
      <p:cxnSp>
        <p:nvCxnSpPr>
          <p:cNvPr id="5" name="Straight Connector 4">
            <a:extLst>
              <a:ext uri="{FF2B5EF4-FFF2-40B4-BE49-F238E27FC236}">
                <a16:creationId xmlns:a16="http://schemas.microsoft.com/office/drawing/2014/main" id="{A403248D-6E0A-E62B-A8A7-ACDB6493E35C}"/>
              </a:ext>
            </a:extLst>
          </p:cNvPr>
          <p:cNvCxnSpPr/>
          <p:nvPr/>
        </p:nvCxnSpPr>
        <p:spPr>
          <a:xfrm>
            <a:off x="678415" y="1113314"/>
            <a:ext cx="1083516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399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51AE-6891-20EE-559B-F9BB9A3FDE27}"/>
              </a:ext>
            </a:extLst>
          </p:cNvPr>
          <p:cNvSpPr>
            <a:spLocks noGrp="1"/>
          </p:cNvSpPr>
          <p:nvPr>
            <p:ph type="title"/>
          </p:nvPr>
        </p:nvSpPr>
        <p:spPr>
          <a:xfrm>
            <a:off x="368300" y="585561"/>
            <a:ext cx="6249394" cy="570139"/>
          </a:xfrm>
          <a:solidFill>
            <a:schemeClr val="bg1">
              <a:lumMod val="85000"/>
            </a:schemeClr>
          </a:solidFill>
          <a:ln>
            <a:solidFill>
              <a:schemeClr val="tx1"/>
            </a:solidFill>
          </a:ln>
        </p:spPr>
        <p:txBody>
          <a:bodyPr>
            <a:noAutofit/>
          </a:bodyPr>
          <a:lstStyle/>
          <a:p>
            <a:pPr algn="ctr"/>
            <a:r>
              <a:rPr lang="en-US" sz="4000" dirty="0">
                <a:solidFill>
                  <a:schemeClr val="tx2">
                    <a:lumMod val="60000"/>
                    <a:lumOff val="40000"/>
                  </a:schemeClr>
                </a:solidFill>
              </a:rPr>
              <a:t>THANK YOU</a:t>
            </a:r>
          </a:p>
        </p:txBody>
      </p:sp>
      <p:sp>
        <p:nvSpPr>
          <p:cNvPr id="3" name="Content Placeholder 2">
            <a:extLst>
              <a:ext uri="{FF2B5EF4-FFF2-40B4-BE49-F238E27FC236}">
                <a16:creationId xmlns:a16="http://schemas.microsoft.com/office/drawing/2014/main" id="{0D60CC5D-D85A-49B2-AA25-E75579D0D1E8}"/>
              </a:ext>
            </a:extLst>
          </p:cNvPr>
          <p:cNvSpPr>
            <a:spLocks noGrp="1"/>
          </p:cNvSpPr>
          <p:nvPr>
            <p:ph idx="1"/>
          </p:nvPr>
        </p:nvSpPr>
        <p:spPr>
          <a:xfrm>
            <a:off x="570185" y="3429000"/>
            <a:ext cx="6047509" cy="2690522"/>
          </a:xfrm>
        </p:spPr>
        <p:txBody>
          <a:bodyPr/>
          <a:lstStyle/>
          <a:p>
            <a:r>
              <a:rPr lang="en-US" sz="3600" dirty="0"/>
              <a:t>Kristopher Bough, PhD</a:t>
            </a:r>
          </a:p>
          <a:p>
            <a:r>
              <a:rPr lang="en-US" sz="3600" dirty="0">
                <a:hlinkClick r:id="rId2"/>
              </a:rPr>
              <a:t>kristopher.bough@nih.gov</a:t>
            </a:r>
            <a:r>
              <a:rPr lang="en-US" sz="3600" dirty="0"/>
              <a:t> </a:t>
            </a:r>
          </a:p>
          <a:p>
            <a:r>
              <a:rPr lang="en-US" sz="3600" dirty="0"/>
              <a:t>301.337.1372</a:t>
            </a:r>
          </a:p>
          <a:p>
            <a:endParaRPr lang="en-US" dirty="0"/>
          </a:p>
        </p:txBody>
      </p:sp>
      <p:sp>
        <p:nvSpPr>
          <p:cNvPr id="4" name="Text Placeholder 3">
            <a:extLst>
              <a:ext uri="{FF2B5EF4-FFF2-40B4-BE49-F238E27FC236}">
                <a16:creationId xmlns:a16="http://schemas.microsoft.com/office/drawing/2014/main" id="{4D4D48A8-58EE-96F1-D5FD-E021DB86CD6C}"/>
              </a:ext>
            </a:extLst>
          </p:cNvPr>
          <p:cNvSpPr>
            <a:spLocks noGrp="1"/>
          </p:cNvSpPr>
          <p:nvPr>
            <p:ph type="body" sz="quarter" idx="11"/>
          </p:nvPr>
        </p:nvSpPr>
        <p:spPr>
          <a:xfrm>
            <a:off x="368300" y="1947905"/>
            <a:ext cx="11175999" cy="973095"/>
          </a:xfrm>
        </p:spPr>
        <p:txBody>
          <a:bodyPr>
            <a:noAutofit/>
          </a:bodyPr>
          <a:lstStyle/>
          <a:p>
            <a:pPr algn="ctr"/>
            <a:r>
              <a:rPr lang="en-US" sz="5000" b="1" dirty="0">
                <a:latin typeface="+mn-lt"/>
              </a:rPr>
              <a:t>MAKE AN APPOINTMENT WITH US!</a:t>
            </a:r>
          </a:p>
        </p:txBody>
      </p:sp>
    </p:spTree>
    <p:extLst>
      <p:ext uri="{BB962C8B-B14F-4D97-AF65-F5344CB8AC3E}">
        <p14:creationId xmlns:p14="http://schemas.microsoft.com/office/powerpoint/2010/main" val="1531754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txBox="1">
            <a:spLocks noGrp="1"/>
          </p:cNvSpPr>
          <p:nvPr>
            <p:ph type="title"/>
          </p:nvPr>
        </p:nvSpPr>
        <p:spPr>
          <a:xfrm>
            <a:off x="1173803" y="1785764"/>
            <a:ext cx="5753200" cy="1117600"/>
          </a:xfrm>
          <a:prstGeom prst="rect">
            <a:avLst/>
          </a:prstGeom>
        </p:spPr>
        <p:txBody>
          <a:bodyPr spcFirstLastPara="1" wrap="square" lIns="121900" tIns="121900" rIns="121900" bIns="121900" anchor="ctr" anchorCtr="0">
            <a:noAutofit/>
          </a:bodyPr>
          <a:lstStyle/>
          <a:p>
            <a:r>
              <a:rPr lang="en-US" dirty="0">
                <a:solidFill>
                  <a:schemeClr val="bg2"/>
                </a:solidFill>
              </a:rPr>
              <a:t>NINDS </a:t>
            </a:r>
            <a:r>
              <a:rPr lang="en-US" dirty="0">
                <a:solidFill>
                  <a:schemeClr val="tx1"/>
                </a:solidFill>
              </a:rPr>
              <a:t>Mission </a:t>
            </a:r>
            <a:endParaRPr dirty="0">
              <a:solidFill>
                <a:schemeClr val="bg2"/>
              </a:solidFill>
            </a:endParaRPr>
          </a:p>
        </p:txBody>
      </p:sp>
      <p:sp>
        <p:nvSpPr>
          <p:cNvPr id="280" name="Google Shape;280;p34"/>
          <p:cNvSpPr txBox="1">
            <a:spLocks noGrp="1"/>
          </p:cNvSpPr>
          <p:nvPr>
            <p:ph type="subTitle" idx="1"/>
          </p:nvPr>
        </p:nvSpPr>
        <p:spPr>
          <a:xfrm>
            <a:off x="969224" y="2782819"/>
            <a:ext cx="4728560" cy="1608524"/>
          </a:xfrm>
          <a:prstGeom prst="rect">
            <a:avLst/>
          </a:prstGeom>
        </p:spPr>
        <p:txBody>
          <a:bodyPr spcFirstLastPara="1" wrap="square" lIns="121900" tIns="121900" rIns="121900" bIns="121900" anchor="t" anchorCtr="0">
            <a:noAutofit/>
          </a:bodyPr>
          <a:lstStyle/>
          <a:p>
            <a:pPr marL="0" indent="0" algn="ctr"/>
            <a:r>
              <a:rPr lang="en-US" dirty="0"/>
              <a:t>Seek fundamental knowledge about the brain and nervous system and use that knowledge to </a:t>
            </a:r>
            <a:r>
              <a:rPr lang="en-US" b="1" dirty="0">
                <a:solidFill>
                  <a:schemeClr val="tx2">
                    <a:lumMod val="75000"/>
                  </a:schemeClr>
                </a:solidFill>
              </a:rPr>
              <a:t>reduce the burden </a:t>
            </a:r>
            <a:r>
              <a:rPr lang="en-US" dirty="0"/>
              <a:t>of neurological disease for </a:t>
            </a:r>
            <a:r>
              <a:rPr lang="en-US" b="1" dirty="0">
                <a:solidFill>
                  <a:schemeClr val="tx2">
                    <a:lumMod val="75000"/>
                  </a:schemeClr>
                </a:solidFill>
              </a:rPr>
              <a:t>all people.</a:t>
            </a:r>
            <a:endParaRPr b="1" dirty="0">
              <a:solidFill>
                <a:schemeClr val="tx2">
                  <a:lumMod val="75000"/>
                </a:schemeClr>
              </a:solidFill>
            </a:endParaRPr>
          </a:p>
        </p:txBody>
      </p:sp>
      <p:grpSp>
        <p:nvGrpSpPr>
          <p:cNvPr id="2" name="Group 1">
            <a:extLst>
              <a:ext uri="{FF2B5EF4-FFF2-40B4-BE49-F238E27FC236}">
                <a16:creationId xmlns:a16="http://schemas.microsoft.com/office/drawing/2014/main" id="{245DAC85-51F1-4A58-8A19-03E3E5465B92}"/>
              </a:ext>
            </a:extLst>
          </p:cNvPr>
          <p:cNvGrpSpPr/>
          <p:nvPr/>
        </p:nvGrpSpPr>
        <p:grpSpPr>
          <a:xfrm>
            <a:off x="5748529" y="1946407"/>
            <a:ext cx="5723551" cy="4078691"/>
            <a:chOff x="4837106" y="2011160"/>
            <a:chExt cx="4292663" cy="2584245"/>
          </a:xfrm>
        </p:grpSpPr>
        <p:grpSp>
          <p:nvGrpSpPr>
            <p:cNvPr id="8" name="Google Shape;5681;p68">
              <a:extLst>
                <a:ext uri="{FF2B5EF4-FFF2-40B4-BE49-F238E27FC236}">
                  <a16:creationId xmlns:a16="http://schemas.microsoft.com/office/drawing/2014/main" id="{213AAD62-1F4A-4551-9809-E23F2BDD372A}"/>
                </a:ext>
              </a:extLst>
            </p:cNvPr>
            <p:cNvGrpSpPr/>
            <p:nvPr/>
          </p:nvGrpSpPr>
          <p:grpSpPr>
            <a:xfrm>
              <a:off x="5347418" y="2378159"/>
              <a:ext cx="3384546" cy="1437868"/>
              <a:chOff x="4351371" y="3543822"/>
              <a:chExt cx="1345129" cy="847595"/>
            </a:xfrm>
          </p:grpSpPr>
          <p:grpSp>
            <p:nvGrpSpPr>
              <p:cNvPr id="9" name="Google Shape;5682;p68">
                <a:extLst>
                  <a:ext uri="{FF2B5EF4-FFF2-40B4-BE49-F238E27FC236}">
                    <a16:creationId xmlns:a16="http://schemas.microsoft.com/office/drawing/2014/main" id="{B0D9E7D6-27AB-4375-A78B-C4C54A79CD98}"/>
                  </a:ext>
                </a:extLst>
              </p:cNvPr>
              <p:cNvGrpSpPr/>
              <p:nvPr/>
            </p:nvGrpSpPr>
            <p:grpSpPr>
              <a:xfrm>
                <a:off x="4351371" y="4209917"/>
                <a:ext cx="1345129" cy="181500"/>
                <a:chOff x="4351371" y="4209917"/>
                <a:chExt cx="1345129" cy="181500"/>
              </a:xfrm>
            </p:grpSpPr>
            <p:sp>
              <p:nvSpPr>
                <p:cNvPr id="19" name="Google Shape;5683;p68">
                  <a:extLst>
                    <a:ext uri="{FF2B5EF4-FFF2-40B4-BE49-F238E27FC236}">
                      <a16:creationId xmlns:a16="http://schemas.microsoft.com/office/drawing/2014/main" id="{3D4521D8-1182-417E-A610-358D3527C079}"/>
                    </a:ext>
                  </a:extLst>
                </p:cNvPr>
                <p:cNvSpPr/>
                <p:nvPr/>
              </p:nvSpPr>
              <p:spPr>
                <a:xfrm>
                  <a:off x="4351371" y="4209917"/>
                  <a:ext cx="1281600" cy="181500"/>
                </a:xfrm>
                <a:prstGeom prst="rect">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rgbClr val="FFFFFF"/>
                      </a:solidFill>
                      <a:latin typeface="Arial"/>
                      <a:cs typeface="Arial"/>
                      <a:sym typeface="Arial"/>
                    </a:rPr>
                    <a:t>Traumatic Brain Injury </a:t>
                  </a:r>
                  <a:endParaRPr sz="2400" kern="0" dirty="0">
                    <a:solidFill>
                      <a:srgbClr val="FFFFFF"/>
                    </a:solidFill>
                    <a:latin typeface="Arial"/>
                    <a:cs typeface="Arial"/>
                    <a:sym typeface="Arial"/>
                  </a:endParaRPr>
                </a:p>
              </p:txBody>
            </p:sp>
            <p:cxnSp>
              <p:nvCxnSpPr>
                <p:cNvPr id="20" name="Google Shape;5684;p68">
                  <a:extLst>
                    <a:ext uri="{FF2B5EF4-FFF2-40B4-BE49-F238E27FC236}">
                      <a16:creationId xmlns:a16="http://schemas.microsoft.com/office/drawing/2014/main" id="{0503573E-5DC2-43D4-A68B-22A5251F7BAA}"/>
                    </a:ext>
                  </a:extLst>
                </p:cNvPr>
                <p:cNvCxnSpPr/>
                <p:nvPr/>
              </p:nvCxnSpPr>
              <p:spPr>
                <a:xfrm>
                  <a:off x="5551000" y="4298797"/>
                  <a:ext cx="145500" cy="0"/>
                </a:xfrm>
                <a:prstGeom prst="straightConnector1">
                  <a:avLst/>
                </a:prstGeom>
                <a:noFill/>
                <a:ln w="28575" cap="flat" cmpd="sng">
                  <a:solidFill>
                    <a:schemeClr val="bg2">
                      <a:lumMod val="60000"/>
                      <a:lumOff val="40000"/>
                    </a:schemeClr>
                  </a:solidFill>
                  <a:prstDash val="solid"/>
                  <a:round/>
                  <a:headEnd type="none" w="med" len="med"/>
                  <a:tailEnd type="none" w="med" len="med"/>
                </a:ln>
              </p:spPr>
            </p:cxnSp>
          </p:grpSp>
          <p:grpSp>
            <p:nvGrpSpPr>
              <p:cNvPr id="10" name="Google Shape;5685;p68">
                <a:extLst>
                  <a:ext uri="{FF2B5EF4-FFF2-40B4-BE49-F238E27FC236}">
                    <a16:creationId xmlns:a16="http://schemas.microsoft.com/office/drawing/2014/main" id="{D4EB8700-EF6B-44DE-9370-B4950C62A4DC}"/>
                  </a:ext>
                </a:extLst>
              </p:cNvPr>
              <p:cNvGrpSpPr/>
              <p:nvPr/>
            </p:nvGrpSpPr>
            <p:grpSpPr>
              <a:xfrm>
                <a:off x="4403010" y="3985221"/>
                <a:ext cx="1109519" cy="181500"/>
                <a:chOff x="4403010" y="3985221"/>
                <a:chExt cx="1109519" cy="181500"/>
              </a:xfrm>
            </p:grpSpPr>
            <p:sp>
              <p:nvSpPr>
                <p:cNvPr id="17" name="Google Shape;5686;p68">
                  <a:extLst>
                    <a:ext uri="{FF2B5EF4-FFF2-40B4-BE49-F238E27FC236}">
                      <a16:creationId xmlns:a16="http://schemas.microsoft.com/office/drawing/2014/main" id="{EC1918FE-BAFE-4701-A41A-A881B265164B}"/>
                    </a:ext>
                  </a:extLst>
                </p:cNvPr>
                <p:cNvSpPr/>
                <p:nvPr/>
              </p:nvSpPr>
              <p:spPr>
                <a:xfrm>
                  <a:off x="4471829" y="3985221"/>
                  <a:ext cx="1040700" cy="181500"/>
                </a:xfrm>
                <a:prstGeom prst="rect">
                  <a:avLst/>
                </a:prstGeom>
                <a:solidFill>
                  <a:schemeClr val="bg2">
                    <a:lumMod val="40000"/>
                    <a:lumOff val="60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ysClr val="windowText" lastClr="000000"/>
                      </a:solidFill>
                      <a:latin typeface="Arial"/>
                      <a:cs typeface="Arial"/>
                      <a:sym typeface="Arial"/>
                    </a:rPr>
                    <a:t>Spinal Cord Injury</a:t>
                  </a:r>
                  <a:endParaRPr sz="2400" kern="0" dirty="0">
                    <a:solidFill>
                      <a:sysClr val="windowText" lastClr="000000"/>
                    </a:solidFill>
                    <a:latin typeface="Arial"/>
                    <a:cs typeface="Arial"/>
                    <a:sym typeface="Arial"/>
                  </a:endParaRPr>
                </a:p>
              </p:txBody>
            </p:sp>
            <p:cxnSp>
              <p:nvCxnSpPr>
                <p:cNvPr id="18" name="Google Shape;5687;p68">
                  <a:extLst>
                    <a:ext uri="{FF2B5EF4-FFF2-40B4-BE49-F238E27FC236}">
                      <a16:creationId xmlns:a16="http://schemas.microsoft.com/office/drawing/2014/main" id="{5B9E1E22-7D9E-43B6-A4F1-AEFF8DF96B6E}"/>
                    </a:ext>
                  </a:extLst>
                </p:cNvPr>
                <p:cNvCxnSpPr/>
                <p:nvPr/>
              </p:nvCxnSpPr>
              <p:spPr>
                <a:xfrm>
                  <a:off x="4403010" y="4075993"/>
                  <a:ext cx="145500" cy="0"/>
                </a:xfrm>
                <a:prstGeom prst="straightConnector1">
                  <a:avLst/>
                </a:prstGeom>
                <a:noFill/>
                <a:ln w="28575" cap="flat" cmpd="sng">
                  <a:solidFill>
                    <a:schemeClr val="bg2">
                      <a:lumMod val="40000"/>
                      <a:lumOff val="60000"/>
                    </a:schemeClr>
                  </a:solidFill>
                  <a:prstDash val="solid"/>
                  <a:round/>
                  <a:headEnd type="none" w="med" len="med"/>
                  <a:tailEnd type="none" w="med" len="med"/>
                </a:ln>
              </p:spPr>
            </p:cxnSp>
          </p:grpSp>
          <p:grpSp>
            <p:nvGrpSpPr>
              <p:cNvPr id="11" name="Google Shape;5688;p68">
                <a:extLst>
                  <a:ext uri="{FF2B5EF4-FFF2-40B4-BE49-F238E27FC236}">
                    <a16:creationId xmlns:a16="http://schemas.microsoft.com/office/drawing/2014/main" id="{C6958DD8-3ED6-45E4-B277-331A2CFCF953}"/>
                  </a:ext>
                </a:extLst>
              </p:cNvPr>
              <p:cNvGrpSpPr/>
              <p:nvPr/>
            </p:nvGrpSpPr>
            <p:grpSpPr>
              <a:xfrm>
                <a:off x="4618671" y="3776473"/>
                <a:ext cx="807891" cy="181500"/>
                <a:chOff x="4618671" y="3776473"/>
                <a:chExt cx="807891" cy="181500"/>
              </a:xfrm>
            </p:grpSpPr>
            <p:sp>
              <p:nvSpPr>
                <p:cNvPr id="15" name="Google Shape;5689;p68">
                  <a:extLst>
                    <a:ext uri="{FF2B5EF4-FFF2-40B4-BE49-F238E27FC236}">
                      <a16:creationId xmlns:a16="http://schemas.microsoft.com/office/drawing/2014/main" id="{AFD47DEA-B9B3-4171-AF13-0AE3202A70F9}"/>
                    </a:ext>
                  </a:extLst>
                </p:cNvPr>
                <p:cNvSpPr/>
                <p:nvPr/>
              </p:nvSpPr>
              <p:spPr>
                <a:xfrm>
                  <a:off x="4618671" y="3776473"/>
                  <a:ext cx="747000" cy="181500"/>
                </a:xfrm>
                <a:prstGeom prst="rect">
                  <a:avLst/>
                </a:prstGeom>
                <a:solidFill>
                  <a:schemeClr val="tx2">
                    <a:lumMod val="60000"/>
                    <a:lumOff val="40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ysClr val="windowText" lastClr="000000"/>
                      </a:solidFill>
                      <a:latin typeface="Arial"/>
                      <a:cs typeface="Arial"/>
                      <a:sym typeface="Arial"/>
                    </a:rPr>
                    <a:t>Epilepsy</a:t>
                  </a:r>
                  <a:endParaRPr sz="2400" kern="0" dirty="0">
                    <a:solidFill>
                      <a:sysClr val="windowText" lastClr="000000"/>
                    </a:solidFill>
                    <a:latin typeface="Arial"/>
                    <a:cs typeface="Arial"/>
                    <a:sym typeface="Arial"/>
                  </a:endParaRPr>
                </a:p>
              </p:txBody>
            </p:sp>
            <p:cxnSp>
              <p:nvCxnSpPr>
                <p:cNvPr id="16" name="Google Shape;5690;p68">
                  <a:extLst>
                    <a:ext uri="{FF2B5EF4-FFF2-40B4-BE49-F238E27FC236}">
                      <a16:creationId xmlns:a16="http://schemas.microsoft.com/office/drawing/2014/main" id="{D3114C6D-8ED0-4B67-8E27-C36F7217E6A8}"/>
                    </a:ext>
                  </a:extLst>
                </p:cNvPr>
                <p:cNvCxnSpPr/>
                <p:nvPr/>
              </p:nvCxnSpPr>
              <p:spPr>
                <a:xfrm>
                  <a:off x="5281062" y="3855291"/>
                  <a:ext cx="145500" cy="0"/>
                </a:xfrm>
                <a:prstGeom prst="straightConnector1">
                  <a:avLst/>
                </a:prstGeom>
                <a:noFill/>
                <a:ln w="28575" cap="flat" cmpd="sng">
                  <a:solidFill>
                    <a:schemeClr val="tx2">
                      <a:lumMod val="60000"/>
                      <a:lumOff val="40000"/>
                    </a:schemeClr>
                  </a:solidFill>
                  <a:prstDash val="solid"/>
                  <a:round/>
                  <a:headEnd type="none" w="med" len="med"/>
                  <a:tailEnd type="none" w="med" len="med"/>
                </a:ln>
              </p:spPr>
            </p:cxnSp>
          </p:grpSp>
          <p:grpSp>
            <p:nvGrpSpPr>
              <p:cNvPr id="12" name="Google Shape;5691;p68">
                <a:extLst>
                  <a:ext uri="{FF2B5EF4-FFF2-40B4-BE49-F238E27FC236}">
                    <a16:creationId xmlns:a16="http://schemas.microsoft.com/office/drawing/2014/main" id="{F65F99B4-E503-4F9F-BE55-7710DAE2CC02}"/>
                  </a:ext>
                </a:extLst>
              </p:cNvPr>
              <p:cNvGrpSpPr/>
              <p:nvPr/>
            </p:nvGrpSpPr>
            <p:grpSpPr>
              <a:xfrm>
                <a:off x="4735238" y="3543822"/>
                <a:ext cx="472141" cy="181500"/>
                <a:chOff x="4735238" y="3543822"/>
                <a:chExt cx="472141" cy="181500"/>
              </a:xfrm>
            </p:grpSpPr>
            <p:sp>
              <p:nvSpPr>
                <p:cNvPr id="13" name="Google Shape;5692;p68">
                  <a:extLst>
                    <a:ext uri="{FF2B5EF4-FFF2-40B4-BE49-F238E27FC236}">
                      <a16:creationId xmlns:a16="http://schemas.microsoft.com/office/drawing/2014/main" id="{5F07D630-9653-473C-ACEB-E54CD1D9E06B}"/>
                    </a:ext>
                  </a:extLst>
                </p:cNvPr>
                <p:cNvSpPr/>
                <p:nvPr/>
              </p:nvSpPr>
              <p:spPr>
                <a:xfrm>
                  <a:off x="4795779" y="3543822"/>
                  <a:ext cx="411600" cy="1815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ysClr val="windowText" lastClr="000000"/>
                      </a:solidFill>
                      <a:latin typeface="Arial"/>
                      <a:cs typeface="Arial"/>
                      <a:sym typeface="Arial"/>
                    </a:rPr>
                    <a:t>Stroke</a:t>
                  </a:r>
                  <a:endParaRPr sz="2400" kern="0" dirty="0">
                    <a:solidFill>
                      <a:sysClr val="windowText" lastClr="000000"/>
                    </a:solidFill>
                    <a:latin typeface="Arial"/>
                    <a:cs typeface="Arial"/>
                    <a:sym typeface="Arial"/>
                  </a:endParaRPr>
                </a:p>
              </p:txBody>
            </p:sp>
            <p:cxnSp>
              <p:nvCxnSpPr>
                <p:cNvPr id="14" name="Google Shape;5693;p68">
                  <a:extLst>
                    <a:ext uri="{FF2B5EF4-FFF2-40B4-BE49-F238E27FC236}">
                      <a16:creationId xmlns:a16="http://schemas.microsoft.com/office/drawing/2014/main" id="{5E0DC8A1-E774-47D4-AD99-18D2087018EE}"/>
                    </a:ext>
                  </a:extLst>
                </p:cNvPr>
                <p:cNvCxnSpPr/>
                <p:nvPr/>
              </p:nvCxnSpPr>
              <p:spPr>
                <a:xfrm>
                  <a:off x="4735238" y="3636872"/>
                  <a:ext cx="145500" cy="0"/>
                </a:xfrm>
                <a:prstGeom prst="straightConnector1">
                  <a:avLst/>
                </a:prstGeom>
                <a:noFill/>
                <a:ln w="28575" cap="flat" cmpd="sng">
                  <a:solidFill>
                    <a:schemeClr val="tx2">
                      <a:lumMod val="40000"/>
                      <a:lumOff val="60000"/>
                    </a:schemeClr>
                  </a:solidFill>
                  <a:prstDash val="solid"/>
                  <a:round/>
                  <a:headEnd type="none" w="med" len="med"/>
                  <a:tailEnd type="none" w="med" len="med"/>
                </a:ln>
              </p:spPr>
            </p:cxnSp>
          </p:grpSp>
        </p:grpSp>
        <p:sp>
          <p:nvSpPr>
            <p:cNvPr id="21" name="Google Shape;5683;p68">
              <a:extLst>
                <a:ext uri="{FF2B5EF4-FFF2-40B4-BE49-F238E27FC236}">
                  <a16:creationId xmlns:a16="http://schemas.microsoft.com/office/drawing/2014/main" id="{853C752C-94B3-4EBF-BD35-5A8FB9918C9B}"/>
                </a:ext>
              </a:extLst>
            </p:cNvPr>
            <p:cNvSpPr/>
            <p:nvPr/>
          </p:nvSpPr>
          <p:spPr>
            <a:xfrm>
              <a:off x="5108762" y="3893462"/>
              <a:ext cx="3702010" cy="307898"/>
            </a:xfrm>
            <a:prstGeom prst="rect">
              <a:avLst/>
            </a:prstGeom>
            <a:solidFill>
              <a:schemeClr val="tx2">
                <a:lumMod val="75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rgbClr val="FFFFFF"/>
                  </a:solidFill>
                  <a:latin typeface="Arial"/>
                  <a:cs typeface="Arial"/>
                  <a:sym typeface="Arial"/>
                </a:rPr>
                <a:t>Neurogenetic Disorders</a:t>
              </a:r>
              <a:endParaRPr sz="2400" kern="0" dirty="0">
                <a:solidFill>
                  <a:srgbClr val="FFFFFF"/>
                </a:solidFill>
                <a:latin typeface="Arial"/>
                <a:cs typeface="Arial"/>
                <a:sym typeface="Arial"/>
              </a:endParaRPr>
            </a:p>
          </p:txBody>
        </p:sp>
        <p:sp>
          <p:nvSpPr>
            <p:cNvPr id="22" name="Google Shape;5692;p68">
              <a:extLst>
                <a:ext uri="{FF2B5EF4-FFF2-40B4-BE49-F238E27FC236}">
                  <a16:creationId xmlns:a16="http://schemas.microsoft.com/office/drawing/2014/main" id="{8C26E85E-68F9-400D-9770-4C87A7EA54E9}"/>
                </a:ext>
              </a:extLst>
            </p:cNvPr>
            <p:cNvSpPr/>
            <p:nvPr/>
          </p:nvSpPr>
          <p:spPr>
            <a:xfrm>
              <a:off x="6631909" y="2011160"/>
              <a:ext cx="703065" cy="307898"/>
            </a:xfrm>
            <a:prstGeom prst="rect">
              <a:avLst/>
            </a:prstGeom>
            <a:solidFill>
              <a:schemeClr val="tx2">
                <a:lumMod val="20000"/>
                <a:lumOff val="80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ysClr val="windowText" lastClr="000000"/>
                  </a:solidFill>
                  <a:latin typeface="Arial"/>
                  <a:cs typeface="Arial"/>
                  <a:sym typeface="Arial"/>
                </a:rPr>
                <a:t>Pain</a:t>
              </a:r>
              <a:endParaRPr sz="2400" kern="0" dirty="0">
                <a:solidFill>
                  <a:sysClr val="windowText" lastClr="000000"/>
                </a:solidFill>
                <a:latin typeface="Arial"/>
                <a:cs typeface="Arial"/>
                <a:sym typeface="Arial"/>
              </a:endParaRPr>
            </a:p>
          </p:txBody>
        </p:sp>
        <p:sp>
          <p:nvSpPr>
            <p:cNvPr id="23" name="Google Shape;5683;p68">
              <a:extLst>
                <a:ext uri="{FF2B5EF4-FFF2-40B4-BE49-F238E27FC236}">
                  <a16:creationId xmlns:a16="http://schemas.microsoft.com/office/drawing/2014/main" id="{CE47B6C1-38B3-4D64-80C7-0D2967FE94F0}"/>
                </a:ext>
              </a:extLst>
            </p:cNvPr>
            <p:cNvSpPr/>
            <p:nvPr/>
          </p:nvSpPr>
          <p:spPr>
            <a:xfrm>
              <a:off x="4837106" y="4287507"/>
              <a:ext cx="4292663" cy="307898"/>
            </a:xfrm>
            <a:prstGeom prst="rect">
              <a:avLst/>
            </a:prstGeom>
            <a:solidFill>
              <a:schemeClr val="tx2">
                <a:lumMod val="50000"/>
              </a:schemeClr>
            </a:solidFill>
            <a:ln>
              <a:noFill/>
            </a:ln>
          </p:spPr>
          <p:txBody>
            <a:bodyPr spcFirstLastPara="1" wrap="square" lIns="121900" tIns="121900" rIns="121900" bIns="121900" anchor="ctr" anchorCtr="0">
              <a:noAutofit/>
            </a:bodyPr>
            <a:lstStyle/>
            <a:p>
              <a:pPr algn="ctr" defTabSz="1219170">
                <a:defRPr/>
              </a:pPr>
              <a:r>
                <a:rPr lang="en-US" sz="2400" kern="0" dirty="0">
                  <a:solidFill>
                    <a:srgbClr val="FFFFFF"/>
                  </a:solidFill>
                  <a:latin typeface="Arial"/>
                  <a:cs typeface="Arial"/>
                  <a:sym typeface="Arial"/>
                </a:rPr>
                <a:t>Neurodegenerative Disorders </a:t>
              </a:r>
              <a:endParaRPr sz="2400" kern="0" dirty="0">
                <a:solidFill>
                  <a:srgbClr val="FFFFFF"/>
                </a:solidFill>
                <a:latin typeface="Arial"/>
                <a:cs typeface="Arial"/>
                <a:sym typeface="Arial"/>
              </a:endParaRPr>
            </a:p>
          </p:txBody>
        </p:sp>
      </p:grpSp>
      <p:cxnSp>
        <p:nvCxnSpPr>
          <p:cNvPr id="25" name="Google Shape;5684;p68">
            <a:extLst>
              <a:ext uri="{FF2B5EF4-FFF2-40B4-BE49-F238E27FC236}">
                <a16:creationId xmlns:a16="http://schemas.microsoft.com/office/drawing/2014/main" id="{FC8311C3-F45A-4C02-9C67-D40F89C6820E}"/>
              </a:ext>
            </a:extLst>
          </p:cNvPr>
          <p:cNvCxnSpPr/>
          <p:nvPr/>
        </p:nvCxnSpPr>
        <p:spPr>
          <a:xfrm>
            <a:off x="6399712" y="5203959"/>
            <a:ext cx="488133" cy="0"/>
          </a:xfrm>
          <a:prstGeom prst="straightConnector1">
            <a:avLst/>
          </a:prstGeom>
          <a:noFill/>
          <a:ln w="28575" cap="flat" cmpd="sng">
            <a:solidFill>
              <a:schemeClr val="tx2">
                <a:lumMod val="75000"/>
              </a:schemeClr>
            </a:solidFill>
            <a:prstDash val="solid"/>
            <a:round/>
            <a:headEnd type="none" w="med" len="med"/>
            <a:tailEnd type="none" w="med" len="med"/>
          </a:ln>
        </p:spPr>
      </p:cxnSp>
      <p:cxnSp>
        <p:nvCxnSpPr>
          <p:cNvPr id="26" name="Google Shape;5684;p68">
            <a:extLst>
              <a:ext uri="{FF2B5EF4-FFF2-40B4-BE49-F238E27FC236}">
                <a16:creationId xmlns:a16="http://schemas.microsoft.com/office/drawing/2014/main" id="{B3C036CF-65E1-46CB-BBAC-D04E4F194F10}"/>
              </a:ext>
            </a:extLst>
          </p:cNvPr>
          <p:cNvCxnSpPr/>
          <p:nvPr/>
        </p:nvCxnSpPr>
        <p:spPr>
          <a:xfrm>
            <a:off x="11228012" y="5782121"/>
            <a:ext cx="488133" cy="0"/>
          </a:xfrm>
          <a:prstGeom prst="straightConnector1">
            <a:avLst/>
          </a:prstGeom>
          <a:noFill/>
          <a:ln w="28575" cap="flat" cmpd="sng">
            <a:solidFill>
              <a:schemeClr val="tx2">
                <a:lumMod val="50000"/>
              </a:schemeClr>
            </a:solidFill>
            <a:prstDash val="solid"/>
            <a:round/>
            <a:headEnd type="none" w="med" len="med"/>
            <a:tailEnd type="none" w="med" len="med"/>
          </a:ln>
        </p:spPr>
      </p:cxnSp>
      <p:cxnSp>
        <p:nvCxnSpPr>
          <p:cNvPr id="27" name="Google Shape;5693;p68">
            <a:extLst>
              <a:ext uri="{FF2B5EF4-FFF2-40B4-BE49-F238E27FC236}">
                <a16:creationId xmlns:a16="http://schemas.microsoft.com/office/drawing/2014/main" id="{289D8809-8BF7-4C94-97DC-2DE513C99E9D}"/>
              </a:ext>
            </a:extLst>
          </p:cNvPr>
          <p:cNvCxnSpPr/>
          <p:nvPr/>
        </p:nvCxnSpPr>
        <p:spPr>
          <a:xfrm>
            <a:off x="9371694" y="2260032"/>
            <a:ext cx="488133" cy="0"/>
          </a:xfrm>
          <a:prstGeom prst="straightConnector1">
            <a:avLst/>
          </a:prstGeom>
          <a:noFill/>
          <a:ln w="28575" cap="flat" cmpd="sng">
            <a:solidFill>
              <a:schemeClr val="tx2">
                <a:lumMod val="20000"/>
                <a:lumOff val="80000"/>
              </a:schemeClr>
            </a:solidFill>
            <a:prstDash val="solid"/>
            <a:round/>
            <a:headEnd type="none" w="med" len="med"/>
            <a:tailEnd type="none" w="med" len="med"/>
          </a:ln>
        </p:spPr>
      </p:cxnSp>
      <p:sp>
        <p:nvSpPr>
          <p:cNvPr id="3" name="TextBox 2">
            <a:extLst>
              <a:ext uri="{FF2B5EF4-FFF2-40B4-BE49-F238E27FC236}">
                <a16:creationId xmlns:a16="http://schemas.microsoft.com/office/drawing/2014/main" id="{A39BDCAC-B23D-4C34-8EE7-C93CF21301BE}"/>
              </a:ext>
            </a:extLst>
          </p:cNvPr>
          <p:cNvSpPr txBox="1"/>
          <p:nvPr/>
        </p:nvSpPr>
        <p:spPr>
          <a:xfrm>
            <a:off x="6662537" y="981676"/>
            <a:ext cx="3895531" cy="954300"/>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The NINDS mission space encompasses hundreds of neurological disorders</a:t>
            </a:r>
          </a:p>
        </p:txBody>
      </p:sp>
      <p:cxnSp>
        <p:nvCxnSpPr>
          <p:cNvPr id="29" name="Google Shape;5684;p68">
            <a:extLst>
              <a:ext uri="{FF2B5EF4-FFF2-40B4-BE49-F238E27FC236}">
                <a16:creationId xmlns:a16="http://schemas.microsoft.com/office/drawing/2014/main" id="{89745EB4-AFAB-443C-ABCC-EABEC6523C38}"/>
              </a:ext>
            </a:extLst>
          </p:cNvPr>
          <p:cNvCxnSpPr/>
          <p:nvPr/>
        </p:nvCxnSpPr>
        <p:spPr>
          <a:xfrm>
            <a:off x="5911579" y="5157100"/>
            <a:ext cx="488133" cy="0"/>
          </a:xfrm>
          <a:prstGeom prst="straightConnector1">
            <a:avLst/>
          </a:prstGeom>
          <a:noFill/>
          <a:ln w="28575" cap="flat" cmpd="sng">
            <a:solidFill>
              <a:schemeClr val="tx2">
                <a:lumMod val="75000"/>
              </a:schemeClr>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5A33C-C405-D2D2-715D-E4DD171D6EFF}"/>
              </a:ext>
            </a:extLst>
          </p:cNvPr>
          <p:cNvSpPr>
            <a:spLocks noGrp="1"/>
          </p:cNvSpPr>
          <p:nvPr>
            <p:ph type="ctrTitle"/>
          </p:nvPr>
        </p:nvSpPr>
        <p:spPr>
          <a:xfrm>
            <a:off x="4861985" y="1016860"/>
            <a:ext cx="6741053" cy="1674815"/>
          </a:xfrm>
        </p:spPr>
        <p:txBody>
          <a:bodyPr>
            <a:normAutofit fontScale="90000"/>
          </a:bodyPr>
          <a:lstStyle/>
          <a:p>
            <a:pPr>
              <a:spcAft>
                <a:spcPts val="1000"/>
              </a:spcAft>
            </a:pPr>
            <a:r>
              <a:rPr lang="en-US" sz="4800" dirty="0"/>
              <a:t>The NCCIH </a:t>
            </a:r>
            <a:br>
              <a:rPr lang="en-US" sz="4800" dirty="0"/>
            </a:br>
            <a:r>
              <a:rPr lang="en-US" sz="4800" dirty="0"/>
              <a:t>SBIR and STTR Program</a:t>
            </a:r>
          </a:p>
        </p:txBody>
      </p:sp>
      <p:sp>
        <p:nvSpPr>
          <p:cNvPr id="6" name="TextBox 5">
            <a:extLst>
              <a:ext uri="{FF2B5EF4-FFF2-40B4-BE49-F238E27FC236}">
                <a16:creationId xmlns:a16="http://schemas.microsoft.com/office/drawing/2014/main" id="{5213A11C-1CCF-4466-939E-C519CE378C7E}"/>
              </a:ext>
            </a:extLst>
          </p:cNvPr>
          <p:cNvSpPr txBox="1"/>
          <p:nvPr/>
        </p:nvSpPr>
        <p:spPr>
          <a:xfrm>
            <a:off x="4910111" y="2929700"/>
            <a:ext cx="6093994" cy="754053"/>
          </a:xfrm>
          <a:prstGeom prst="rect">
            <a:avLst/>
          </a:prstGeom>
          <a:noFill/>
        </p:spPr>
        <p:txBody>
          <a:bodyPr wrap="square">
            <a:spAutoFit/>
          </a:bodyPr>
          <a:lstStyle/>
          <a:p>
            <a:pPr defTabSz="544183"/>
            <a:r>
              <a:rPr lang="en-US" sz="2150" dirty="0">
                <a:solidFill>
                  <a:srgbClr val="000000"/>
                </a:solidFill>
                <a:latin typeface="Arial"/>
              </a:rPr>
              <a:t>Emrin Horgusluoglu, Ph.D.</a:t>
            </a:r>
          </a:p>
          <a:p>
            <a:pPr defTabSz="544183"/>
            <a:r>
              <a:rPr lang="en-US" sz="2150" dirty="0">
                <a:solidFill>
                  <a:srgbClr val="000000"/>
                </a:solidFill>
                <a:latin typeface="Arial"/>
              </a:rPr>
              <a:t>June 21, 2023</a:t>
            </a:r>
          </a:p>
        </p:txBody>
      </p:sp>
    </p:spTree>
    <p:extLst>
      <p:ext uri="{BB962C8B-B14F-4D97-AF65-F5344CB8AC3E}">
        <p14:creationId xmlns:p14="http://schemas.microsoft.com/office/powerpoint/2010/main" val="3601678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4891-AA41-4EF9-A989-B427A56ED4F4}"/>
              </a:ext>
            </a:extLst>
          </p:cNvPr>
          <p:cNvSpPr>
            <a:spLocks noGrp="1"/>
          </p:cNvSpPr>
          <p:nvPr>
            <p:ph type="title"/>
          </p:nvPr>
        </p:nvSpPr>
        <p:spPr/>
        <p:txBody>
          <a:bodyPr>
            <a:normAutofit fontScale="90000"/>
          </a:bodyPr>
          <a:lstStyle/>
          <a:p>
            <a:r>
              <a:rPr lang="en-US" sz="3300" dirty="0">
                <a:solidFill>
                  <a:srgbClr val="316297"/>
                </a:solidFill>
              </a:rPr>
              <a:t>NCCIH Strategic Plan FY 2021–2025</a:t>
            </a:r>
            <a:br>
              <a:rPr lang="en-US" sz="3300" dirty="0">
                <a:solidFill>
                  <a:srgbClr val="316297"/>
                </a:solidFill>
              </a:rPr>
            </a:br>
            <a:r>
              <a:rPr lang="en-US" sz="3300" dirty="0">
                <a:solidFill>
                  <a:srgbClr val="316297"/>
                </a:solidFill>
              </a:rPr>
              <a:t>Mapping a Pathway to Research on Whole Person Health</a:t>
            </a:r>
            <a:endParaRPr lang="en-US" sz="3300" dirty="0">
              <a:solidFill>
                <a:srgbClr val="316297"/>
              </a:solidFill>
              <a:cs typeface="Arial"/>
            </a:endParaRPr>
          </a:p>
        </p:txBody>
      </p:sp>
      <p:pic>
        <p:nvPicPr>
          <p:cNvPr id="1026" name="Picture 2" descr="Multilevel Whole Person Health Framework">
            <a:extLst>
              <a:ext uri="{FF2B5EF4-FFF2-40B4-BE49-F238E27FC236}">
                <a16:creationId xmlns:a16="http://schemas.microsoft.com/office/drawing/2014/main" id="{324C1D54-1954-4925-82F6-D1C764A90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77" y="2430062"/>
            <a:ext cx="5808173" cy="274012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B456E0-83F1-E2DA-883D-2D429E5F024C}"/>
              </a:ext>
            </a:extLst>
          </p:cNvPr>
          <p:cNvGrpSpPr/>
          <p:nvPr/>
        </p:nvGrpSpPr>
        <p:grpSpPr>
          <a:xfrm>
            <a:off x="6244219" y="1614557"/>
            <a:ext cx="5725418" cy="4785037"/>
            <a:chOff x="181224" y="183143"/>
            <a:chExt cx="23898505" cy="13933054"/>
          </a:xfrm>
        </p:grpSpPr>
        <p:sp>
          <p:nvSpPr>
            <p:cNvPr id="5" name="Arrow: Left-Right 4">
              <a:extLst>
                <a:ext uri="{FF2B5EF4-FFF2-40B4-BE49-F238E27FC236}">
                  <a16:creationId xmlns:a16="http://schemas.microsoft.com/office/drawing/2014/main" id="{AD441C9B-8BB1-0AE0-E366-6B57D32E661E}"/>
                </a:ext>
              </a:extLst>
            </p:cNvPr>
            <p:cNvSpPr/>
            <p:nvPr/>
          </p:nvSpPr>
          <p:spPr>
            <a:xfrm>
              <a:off x="181224" y="3856706"/>
              <a:ext cx="23898505" cy="5355813"/>
            </a:xfrm>
            <a:prstGeom prst="leftRightArrow">
              <a:avLst>
                <a:gd name="adj1" fmla="val 50000"/>
                <a:gd name="adj2" fmla="val 52708"/>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3944"/>
              <a:endParaRPr lang="en-US" sz="3599">
                <a:solidFill>
                  <a:prstClr val="white"/>
                </a:solidFill>
                <a:latin typeface="Arial"/>
              </a:endParaRPr>
            </a:p>
          </p:txBody>
        </p:sp>
        <p:sp>
          <p:nvSpPr>
            <p:cNvPr id="6" name="Rounded Rectangle 2">
              <a:extLst>
                <a:ext uri="{FF2B5EF4-FFF2-40B4-BE49-F238E27FC236}">
                  <a16:creationId xmlns:a16="http://schemas.microsoft.com/office/drawing/2014/main" id="{5D54D098-7362-7462-D3EA-A898B0B27A98}"/>
                </a:ext>
              </a:extLst>
            </p:cNvPr>
            <p:cNvSpPr/>
            <p:nvPr/>
          </p:nvSpPr>
          <p:spPr>
            <a:xfrm rot="5400000">
              <a:off x="5772700" y="4100584"/>
              <a:ext cx="12836352" cy="5001469"/>
            </a:xfrm>
            <a:prstGeom prst="roundRect">
              <a:avLst>
                <a:gd name="adj" fmla="val 45684"/>
              </a:avLst>
            </a:prstGeom>
            <a:solidFill>
              <a:schemeClr val="bg1">
                <a:alpha val="60000"/>
              </a:schemeClr>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944"/>
              <a:endParaRPr lang="en-US" sz="3599">
                <a:solidFill>
                  <a:prstClr val="white"/>
                </a:solidFill>
                <a:latin typeface="Arial"/>
              </a:endParaRPr>
            </a:p>
          </p:txBody>
        </p:sp>
        <p:pic>
          <p:nvPicPr>
            <p:cNvPr id="7" name="Picture 6">
              <a:extLst>
                <a:ext uri="{FF2B5EF4-FFF2-40B4-BE49-F238E27FC236}">
                  <a16:creationId xmlns:a16="http://schemas.microsoft.com/office/drawing/2014/main" id="{2646C942-1359-3FFF-ACB2-9D14B9245979}"/>
                </a:ext>
              </a:extLst>
            </p:cNvPr>
            <p:cNvPicPr>
              <a:picLocks noChangeAspect="1"/>
            </p:cNvPicPr>
            <p:nvPr/>
          </p:nvPicPr>
          <p:blipFill rotWithShape="1">
            <a:blip r:embed="rId4"/>
            <a:srcRect l="27848" r="28295"/>
            <a:stretch/>
          </p:blipFill>
          <p:spPr>
            <a:xfrm>
              <a:off x="9407129" y="1731648"/>
              <a:ext cx="5620537" cy="8939977"/>
            </a:xfrm>
            <a:prstGeom prst="rect">
              <a:avLst/>
            </a:prstGeom>
          </p:spPr>
        </p:pic>
        <p:sp>
          <p:nvSpPr>
            <p:cNvPr id="8" name="TextBox 7">
              <a:extLst>
                <a:ext uri="{FF2B5EF4-FFF2-40B4-BE49-F238E27FC236}">
                  <a16:creationId xmlns:a16="http://schemas.microsoft.com/office/drawing/2014/main" id="{70B5B1B6-A906-B03B-229F-A41A853B512C}"/>
                </a:ext>
              </a:extLst>
            </p:cNvPr>
            <p:cNvSpPr txBox="1"/>
            <p:nvPr/>
          </p:nvSpPr>
          <p:spPr>
            <a:xfrm>
              <a:off x="1028568" y="6133364"/>
              <a:ext cx="4698495" cy="1344275"/>
            </a:xfrm>
            <a:prstGeom prst="rect">
              <a:avLst/>
            </a:prstGeom>
            <a:noFill/>
          </p:spPr>
          <p:txBody>
            <a:bodyPr wrap="none" rtlCol="0">
              <a:spAutoFit/>
            </a:bodyPr>
            <a:lstStyle/>
            <a:p>
              <a:pPr defTabSz="913944"/>
              <a:r>
                <a:rPr lang="en-US" sz="2400" b="1">
                  <a:solidFill>
                    <a:prstClr val="white"/>
                  </a:solidFill>
                  <a:latin typeface="Arial"/>
                </a:rPr>
                <a:t>Health</a:t>
              </a:r>
            </a:p>
          </p:txBody>
        </p:sp>
        <p:sp>
          <p:nvSpPr>
            <p:cNvPr id="9" name="TextBox 8">
              <a:extLst>
                <a:ext uri="{FF2B5EF4-FFF2-40B4-BE49-F238E27FC236}">
                  <a16:creationId xmlns:a16="http://schemas.microsoft.com/office/drawing/2014/main" id="{E3A40AA1-8E5C-53B5-DD8B-AF0798D2FA4E}"/>
                </a:ext>
              </a:extLst>
            </p:cNvPr>
            <p:cNvSpPr txBox="1"/>
            <p:nvPr/>
          </p:nvSpPr>
          <p:spPr>
            <a:xfrm>
              <a:off x="19084263" y="6068178"/>
              <a:ext cx="4995466" cy="1165039"/>
            </a:xfrm>
            <a:prstGeom prst="rect">
              <a:avLst/>
            </a:prstGeom>
            <a:noFill/>
          </p:spPr>
          <p:txBody>
            <a:bodyPr wrap="square" rtlCol="0">
              <a:spAutoFit/>
            </a:bodyPr>
            <a:lstStyle/>
            <a:p>
              <a:pPr defTabSz="913944"/>
              <a:r>
                <a:rPr lang="en-US" sz="2000" b="1">
                  <a:solidFill>
                    <a:prstClr val="white"/>
                  </a:solidFill>
                  <a:latin typeface="Arial"/>
                </a:rPr>
                <a:t>Disease</a:t>
              </a:r>
            </a:p>
          </p:txBody>
        </p:sp>
        <p:sp>
          <p:nvSpPr>
            <p:cNvPr id="10" name="TextBox 9">
              <a:extLst>
                <a:ext uri="{FF2B5EF4-FFF2-40B4-BE49-F238E27FC236}">
                  <a16:creationId xmlns:a16="http://schemas.microsoft.com/office/drawing/2014/main" id="{77EB20E7-8B66-B351-15AD-32237C65AFB1}"/>
                </a:ext>
              </a:extLst>
            </p:cNvPr>
            <p:cNvSpPr txBox="1"/>
            <p:nvPr/>
          </p:nvSpPr>
          <p:spPr>
            <a:xfrm>
              <a:off x="10353171" y="348367"/>
              <a:ext cx="3922329"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Social</a:t>
              </a:r>
            </a:p>
          </p:txBody>
        </p:sp>
        <p:sp>
          <p:nvSpPr>
            <p:cNvPr id="11" name="TextBox 10">
              <a:extLst>
                <a:ext uri="{FF2B5EF4-FFF2-40B4-BE49-F238E27FC236}">
                  <a16:creationId xmlns:a16="http://schemas.microsoft.com/office/drawing/2014/main" id="{6DA1FF60-2CDA-C754-BF30-3BBFC36B53BD}"/>
                </a:ext>
              </a:extLst>
            </p:cNvPr>
            <p:cNvSpPr txBox="1"/>
            <p:nvPr/>
          </p:nvSpPr>
          <p:spPr>
            <a:xfrm>
              <a:off x="8954729" y="2689687"/>
              <a:ext cx="6719210"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Respiratory</a:t>
              </a:r>
            </a:p>
          </p:txBody>
        </p:sp>
        <p:sp>
          <p:nvSpPr>
            <p:cNvPr id="12" name="TextBox 11">
              <a:extLst>
                <a:ext uri="{FF2B5EF4-FFF2-40B4-BE49-F238E27FC236}">
                  <a16:creationId xmlns:a16="http://schemas.microsoft.com/office/drawing/2014/main" id="{3EC02157-7330-7FF8-3B8E-406C6BB81848}"/>
                </a:ext>
              </a:extLst>
            </p:cNvPr>
            <p:cNvSpPr txBox="1"/>
            <p:nvPr/>
          </p:nvSpPr>
          <p:spPr>
            <a:xfrm>
              <a:off x="8061466" y="3860346"/>
              <a:ext cx="8505736"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Cardiovascular</a:t>
              </a:r>
            </a:p>
          </p:txBody>
        </p:sp>
        <p:sp>
          <p:nvSpPr>
            <p:cNvPr id="13" name="TextBox 12">
              <a:extLst>
                <a:ext uri="{FF2B5EF4-FFF2-40B4-BE49-F238E27FC236}">
                  <a16:creationId xmlns:a16="http://schemas.microsoft.com/office/drawing/2014/main" id="{2FAC4D99-80F1-C3CB-3614-1B22F4FE2C8B}"/>
                </a:ext>
              </a:extLst>
            </p:cNvPr>
            <p:cNvSpPr txBox="1"/>
            <p:nvPr/>
          </p:nvSpPr>
          <p:spPr>
            <a:xfrm>
              <a:off x="9550240" y="5031005"/>
              <a:ext cx="5528195"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Digestive</a:t>
              </a:r>
            </a:p>
          </p:txBody>
        </p:sp>
        <p:sp>
          <p:nvSpPr>
            <p:cNvPr id="14" name="TextBox 13">
              <a:extLst>
                <a:ext uri="{FF2B5EF4-FFF2-40B4-BE49-F238E27FC236}">
                  <a16:creationId xmlns:a16="http://schemas.microsoft.com/office/drawing/2014/main" id="{2FEC1DFC-E04E-13B8-F80E-5A007A904FEA}"/>
                </a:ext>
              </a:extLst>
            </p:cNvPr>
            <p:cNvSpPr txBox="1"/>
            <p:nvPr/>
          </p:nvSpPr>
          <p:spPr>
            <a:xfrm>
              <a:off x="8506430" y="6201666"/>
              <a:ext cx="7615816"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Reproductive</a:t>
              </a:r>
            </a:p>
          </p:txBody>
        </p:sp>
        <p:sp>
          <p:nvSpPr>
            <p:cNvPr id="15" name="TextBox 14">
              <a:extLst>
                <a:ext uri="{FF2B5EF4-FFF2-40B4-BE49-F238E27FC236}">
                  <a16:creationId xmlns:a16="http://schemas.microsoft.com/office/drawing/2014/main" id="{F0DE7CCA-0BFC-40E0-8933-0D5A2AB2E2D2}"/>
                </a:ext>
              </a:extLst>
            </p:cNvPr>
            <p:cNvSpPr txBox="1"/>
            <p:nvPr/>
          </p:nvSpPr>
          <p:spPr>
            <a:xfrm>
              <a:off x="9878099" y="10884312"/>
              <a:ext cx="4872464"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Immune</a:t>
              </a:r>
            </a:p>
          </p:txBody>
        </p:sp>
        <p:sp>
          <p:nvSpPr>
            <p:cNvPr id="16" name="TextBox 15">
              <a:extLst>
                <a:ext uri="{FF2B5EF4-FFF2-40B4-BE49-F238E27FC236}">
                  <a16:creationId xmlns:a16="http://schemas.microsoft.com/office/drawing/2014/main" id="{78A462D8-A292-D663-9F45-21BDA53794E5}"/>
                </a:ext>
              </a:extLst>
            </p:cNvPr>
            <p:cNvSpPr txBox="1"/>
            <p:nvPr/>
          </p:nvSpPr>
          <p:spPr>
            <a:xfrm>
              <a:off x="9787768" y="12054977"/>
              <a:ext cx="5053132" cy="2061220"/>
            </a:xfrm>
            <a:prstGeom prst="rect">
              <a:avLst/>
            </a:prstGeom>
            <a:noFill/>
          </p:spPr>
          <p:txBody>
            <a:bodyPr wrap="square" rtlCol="0">
              <a:spAutoFit/>
            </a:bodyPr>
            <a:lstStyle/>
            <a:p>
              <a:pPr algn="ctr" defTabSz="913944"/>
              <a:r>
                <a:rPr lang="en-US" sz="2000" b="1">
                  <a:solidFill>
                    <a:srgbClr val="316297"/>
                  </a:solidFill>
                  <a:effectLst>
                    <a:glow rad="139700">
                      <a:prstClr val="white">
                        <a:alpha val="55000"/>
                      </a:prstClr>
                    </a:glow>
                  </a:effectLst>
                  <a:latin typeface="Arial"/>
                </a:rPr>
                <a:t>Microbial</a:t>
              </a:r>
            </a:p>
          </p:txBody>
        </p:sp>
        <p:sp>
          <p:nvSpPr>
            <p:cNvPr id="17" name="TextBox 16">
              <a:extLst>
                <a:ext uri="{FF2B5EF4-FFF2-40B4-BE49-F238E27FC236}">
                  <a16:creationId xmlns:a16="http://schemas.microsoft.com/office/drawing/2014/main" id="{74CBA857-0191-8F76-7C7F-BB76132F7987}"/>
                </a:ext>
              </a:extLst>
            </p:cNvPr>
            <p:cNvSpPr txBox="1"/>
            <p:nvPr/>
          </p:nvSpPr>
          <p:spPr>
            <a:xfrm>
              <a:off x="9309356" y="7372328"/>
              <a:ext cx="6009954"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Endocrine</a:t>
              </a:r>
            </a:p>
          </p:txBody>
        </p:sp>
        <p:sp>
          <p:nvSpPr>
            <p:cNvPr id="18" name="TextBox 17">
              <a:extLst>
                <a:ext uri="{FF2B5EF4-FFF2-40B4-BE49-F238E27FC236}">
                  <a16:creationId xmlns:a16="http://schemas.microsoft.com/office/drawing/2014/main" id="{D0D7A462-EA17-878A-5E0B-0BC818C15022}"/>
                </a:ext>
              </a:extLst>
            </p:cNvPr>
            <p:cNvSpPr txBox="1"/>
            <p:nvPr/>
          </p:nvSpPr>
          <p:spPr>
            <a:xfrm>
              <a:off x="9463252" y="8542989"/>
              <a:ext cx="5702164"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Metabolic</a:t>
              </a:r>
              <a:endParaRPr lang="en-US" sz="3599" b="1">
                <a:solidFill>
                  <a:srgbClr val="316297"/>
                </a:solidFill>
                <a:effectLst>
                  <a:glow rad="139700">
                    <a:prstClr val="white">
                      <a:alpha val="55000"/>
                    </a:prstClr>
                  </a:glow>
                </a:effectLst>
                <a:latin typeface="Arial"/>
              </a:endParaRPr>
            </a:p>
          </p:txBody>
        </p:sp>
        <p:sp>
          <p:nvSpPr>
            <p:cNvPr id="19" name="TextBox 18">
              <a:extLst>
                <a:ext uri="{FF2B5EF4-FFF2-40B4-BE49-F238E27FC236}">
                  <a16:creationId xmlns:a16="http://schemas.microsoft.com/office/drawing/2014/main" id="{552FBD2F-DB49-13AA-9010-93D01F6CE509}"/>
                </a:ext>
              </a:extLst>
            </p:cNvPr>
            <p:cNvSpPr txBox="1"/>
            <p:nvPr/>
          </p:nvSpPr>
          <p:spPr>
            <a:xfrm>
              <a:off x="6545931" y="1519023"/>
              <a:ext cx="11536805"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Neural/psychological</a:t>
              </a:r>
            </a:p>
          </p:txBody>
        </p:sp>
        <p:sp>
          <p:nvSpPr>
            <p:cNvPr id="20" name="TextBox 19">
              <a:extLst>
                <a:ext uri="{FF2B5EF4-FFF2-40B4-BE49-F238E27FC236}">
                  <a16:creationId xmlns:a16="http://schemas.microsoft.com/office/drawing/2014/main" id="{EA2AD749-63B3-A860-AA7E-7A3B4B618D99}"/>
                </a:ext>
              </a:extLst>
            </p:cNvPr>
            <p:cNvSpPr txBox="1"/>
            <p:nvPr/>
          </p:nvSpPr>
          <p:spPr>
            <a:xfrm>
              <a:off x="7649965" y="9713651"/>
              <a:ext cx="9328740" cy="1165039"/>
            </a:xfrm>
            <a:prstGeom prst="rect">
              <a:avLst/>
            </a:prstGeom>
            <a:noFill/>
          </p:spPr>
          <p:txBody>
            <a:bodyPr wrap="none" rtlCol="0">
              <a:spAutoFit/>
            </a:bodyPr>
            <a:lstStyle/>
            <a:p>
              <a:pPr algn="ctr" defTabSz="913944"/>
              <a:r>
                <a:rPr lang="en-US" sz="2000" b="1">
                  <a:solidFill>
                    <a:srgbClr val="316297"/>
                  </a:solidFill>
                  <a:effectLst>
                    <a:glow rad="139700">
                      <a:prstClr val="white">
                        <a:alpha val="55000"/>
                      </a:prstClr>
                    </a:glow>
                  </a:effectLst>
                  <a:latin typeface="Arial"/>
                </a:rPr>
                <a:t>Musculoskeletal </a:t>
              </a:r>
            </a:p>
          </p:txBody>
        </p:sp>
      </p:grpSp>
    </p:spTree>
    <p:extLst>
      <p:ext uri="{BB962C8B-B14F-4D97-AF65-F5344CB8AC3E}">
        <p14:creationId xmlns:p14="http://schemas.microsoft.com/office/powerpoint/2010/main" val="7288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3442-881E-BCE5-583F-A6C3D2440636}"/>
              </a:ext>
            </a:extLst>
          </p:cNvPr>
          <p:cNvSpPr>
            <a:spLocks noGrp="1"/>
          </p:cNvSpPr>
          <p:nvPr>
            <p:ph type="title"/>
          </p:nvPr>
        </p:nvSpPr>
        <p:spPr/>
        <p:txBody>
          <a:bodyPr>
            <a:normAutofit/>
          </a:bodyPr>
          <a:lstStyle/>
          <a:p>
            <a:r>
              <a:rPr lang="en-US" dirty="0"/>
              <a:t>NCCIH-supported Interventions</a:t>
            </a:r>
          </a:p>
        </p:txBody>
      </p:sp>
      <p:pic>
        <p:nvPicPr>
          <p:cNvPr id="4" name="Picture 3" descr="Diagram&#10;&#10;Description automatically generated">
            <a:extLst>
              <a:ext uri="{FF2B5EF4-FFF2-40B4-BE49-F238E27FC236}">
                <a16:creationId xmlns:a16="http://schemas.microsoft.com/office/drawing/2014/main" id="{5A7EF26E-4209-C034-5C90-E3D4231FF5F1}"/>
              </a:ext>
            </a:extLst>
          </p:cNvPr>
          <p:cNvPicPr>
            <a:picLocks noChangeAspect="1"/>
          </p:cNvPicPr>
          <p:nvPr/>
        </p:nvPicPr>
        <p:blipFill rotWithShape="1">
          <a:blip r:embed="rId3"/>
          <a:srcRect t="17251" b="13456"/>
          <a:stretch/>
        </p:blipFill>
        <p:spPr>
          <a:xfrm>
            <a:off x="224009" y="1720379"/>
            <a:ext cx="11245752" cy="4383292"/>
          </a:xfrm>
          <a:prstGeom prst="rect">
            <a:avLst/>
          </a:prstGeom>
        </p:spPr>
      </p:pic>
    </p:spTree>
    <p:extLst>
      <p:ext uri="{BB962C8B-B14F-4D97-AF65-F5344CB8AC3E}">
        <p14:creationId xmlns:p14="http://schemas.microsoft.com/office/powerpoint/2010/main" val="3070517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rrow: Right 32">
            <a:extLst>
              <a:ext uri="{FF2B5EF4-FFF2-40B4-BE49-F238E27FC236}">
                <a16:creationId xmlns:a16="http://schemas.microsoft.com/office/drawing/2014/main" id="{E667DD75-CDF9-8F06-7A90-501B16D066F6}"/>
              </a:ext>
            </a:extLst>
          </p:cNvPr>
          <p:cNvSpPr/>
          <p:nvPr/>
        </p:nvSpPr>
        <p:spPr>
          <a:xfrm rot="1436189">
            <a:off x="2600843" y="2149741"/>
            <a:ext cx="720259" cy="278311"/>
          </a:xfrm>
          <a:prstGeom prst="rightArrow">
            <a:avLst/>
          </a:prstGeom>
          <a:ln w="25400">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endParaRPr lang="en-US" sz="2150">
              <a:solidFill>
                <a:prstClr val="white"/>
              </a:solidFill>
              <a:latin typeface="Arial"/>
            </a:endParaRPr>
          </a:p>
        </p:txBody>
      </p:sp>
      <p:sp>
        <p:nvSpPr>
          <p:cNvPr id="15" name="Arrow: Right 14">
            <a:extLst>
              <a:ext uri="{FF2B5EF4-FFF2-40B4-BE49-F238E27FC236}">
                <a16:creationId xmlns:a16="http://schemas.microsoft.com/office/drawing/2014/main" id="{B2558917-169C-778F-FF73-2D5944673F3F}"/>
              </a:ext>
            </a:extLst>
          </p:cNvPr>
          <p:cNvSpPr/>
          <p:nvPr/>
        </p:nvSpPr>
        <p:spPr>
          <a:xfrm>
            <a:off x="782191" y="1916311"/>
            <a:ext cx="912363" cy="278311"/>
          </a:xfrm>
          <a:prstGeom prst="rightArrow">
            <a:avLst/>
          </a:prstGeom>
          <a:ln w="31750">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endParaRPr lang="en-US" sz="2150">
              <a:solidFill>
                <a:prstClr val="white"/>
              </a:solidFill>
              <a:latin typeface="Arial"/>
            </a:endParaRPr>
          </a:p>
        </p:txBody>
      </p:sp>
      <p:sp>
        <p:nvSpPr>
          <p:cNvPr id="2" name="object 2"/>
          <p:cNvSpPr/>
          <p:nvPr/>
        </p:nvSpPr>
        <p:spPr>
          <a:xfrm>
            <a:off x="1616965" y="6301741"/>
            <a:ext cx="1568195" cy="414527"/>
          </a:xfrm>
          <a:prstGeom prst="rect">
            <a:avLst/>
          </a:prstGeom>
          <a:blipFill>
            <a:blip r:embed="rId3" cstate="print"/>
            <a:stretch>
              <a:fillRect/>
            </a:stretch>
          </a:blipFill>
        </p:spPr>
        <p:txBody>
          <a:bodyPr wrap="square" lIns="0" tIns="0" rIns="0" bIns="0" rtlCol="0"/>
          <a:lstStyle/>
          <a:p>
            <a:pPr defTabSz="544183"/>
            <a:endParaRPr sz="4300">
              <a:solidFill>
                <a:srgbClr val="000000"/>
              </a:solidFill>
              <a:latin typeface="Arial"/>
            </a:endParaRPr>
          </a:p>
        </p:txBody>
      </p:sp>
      <p:sp>
        <p:nvSpPr>
          <p:cNvPr id="20" name="Title 1">
            <a:extLst>
              <a:ext uri="{FF2B5EF4-FFF2-40B4-BE49-F238E27FC236}">
                <a16:creationId xmlns:a16="http://schemas.microsoft.com/office/drawing/2014/main" id="{3F23A8A1-1C66-5CC5-B69C-9AE30048B345}"/>
              </a:ext>
            </a:extLst>
          </p:cNvPr>
          <p:cNvSpPr txBox="1">
            <a:spLocks/>
          </p:cNvSpPr>
          <p:nvPr/>
        </p:nvSpPr>
        <p:spPr>
          <a:xfrm>
            <a:off x="611029" y="23612"/>
            <a:ext cx="10969943" cy="1143000"/>
          </a:xfrm>
          <a:prstGeom prst="rect">
            <a:avLst/>
          </a:prstGeom>
        </p:spPr>
        <p:txBody>
          <a:bodyPr vert="horz" lIns="108837" tIns="54418" rIns="108837" bIns="54418" rtlCol="0" anchor="ctr">
            <a:norm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pPr defTabSz="544183"/>
            <a:r>
              <a:rPr lang="en-US" sz="3300" dirty="0">
                <a:solidFill>
                  <a:srgbClr val="316297"/>
                </a:solidFill>
                <a:latin typeface="Arial"/>
              </a:rPr>
              <a:t>Scope of NCCIH SBIR/STTR Programs​</a:t>
            </a:r>
            <a:endParaRPr lang="en-US" sz="3300" dirty="0">
              <a:solidFill>
                <a:srgbClr val="316297"/>
              </a:solidFill>
              <a:latin typeface="Arial"/>
              <a:cs typeface="Arial"/>
            </a:endParaRPr>
          </a:p>
        </p:txBody>
      </p:sp>
      <p:sp>
        <p:nvSpPr>
          <p:cNvPr id="3" name="Oval 2">
            <a:extLst>
              <a:ext uri="{FF2B5EF4-FFF2-40B4-BE49-F238E27FC236}">
                <a16:creationId xmlns:a16="http://schemas.microsoft.com/office/drawing/2014/main" id="{BB3F9BD2-8BBC-B3C7-89A4-85B562049EB3}"/>
              </a:ext>
            </a:extLst>
          </p:cNvPr>
          <p:cNvSpPr/>
          <p:nvPr/>
        </p:nvSpPr>
        <p:spPr>
          <a:xfrm>
            <a:off x="224327" y="1552932"/>
            <a:ext cx="1014046" cy="1008561"/>
          </a:xfrm>
          <a:prstGeom prst="ellipse">
            <a:avLst/>
          </a:prstGeom>
          <a:ln w="28575">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r>
              <a:rPr lang="en-US" sz="1600" dirty="0">
                <a:solidFill>
                  <a:srgbClr val="000000"/>
                </a:solidFill>
                <a:latin typeface="Arial"/>
              </a:rPr>
              <a:t>Phase I</a:t>
            </a:r>
          </a:p>
        </p:txBody>
      </p:sp>
      <p:sp>
        <p:nvSpPr>
          <p:cNvPr id="18" name="Oval 17">
            <a:extLst>
              <a:ext uri="{FF2B5EF4-FFF2-40B4-BE49-F238E27FC236}">
                <a16:creationId xmlns:a16="http://schemas.microsoft.com/office/drawing/2014/main" id="{C241916F-3800-9D16-62C2-0A22DAD72B28}"/>
              </a:ext>
            </a:extLst>
          </p:cNvPr>
          <p:cNvSpPr/>
          <p:nvPr/>
        </p:nvSpPr>
        <p:spPr>
          <a:xfrm>
            <a:off x="3004755" y="2015596"/>
            <a:ext cx="923896" cy="920352"/>
          </a:xfrm>
          <a:prstGeom prst="ellipse">
            <a:avLst/>
          </a:prstGeom>
          <a:ln w="28575">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r>
              <a:rPr lang="en-US" sz="1600" dirty="0">
                <a:solidFill>
                  <a:srgbClr val="000000"/>
                </a:solidFill>
                <a:latin typeface="Arial"/>
              </a:rPr>
              <a:t>CRP</a:t>
            </a:r>
          </a:p>
        </p:txBody>
      </p:sp>
      <p:sp>
        <p:nvSpPr>
          <p:cNvPr id="21" name="TextBox 20">
            <a:extLst>
              <a:ext uri="{FF2B5EF4-FFF2-40B4-BE49-F238E27FC236}">
                <a16:creationId xmlns:a16="http://schemas.microsoft.com/office/drawing/2014/main" id="{08C0EC15-65D9-C20C-8ADE-DD892E357466}"/>
              </a:ext>
            </a:extLst>
          </p:cNvPr>
          <p:cNvSpPr txBox="1"/>
          <p:nvPr/>
        </p:nvSpPr>
        <p:spPr>
          <a:xfrm>
            <a:off x="253634" y="2689257"/>
            <a:ext cx="1259052" cy="400110"/>
          </a:xfrm>
          <a:prstGeom prst="rect">
            <a:avLst/>
          </a:prstGeom>
          <a:noFill/>
        </p:spPr>
        <p:txBody>
          <a:bodyPr wrap="square">
            <a:spAutoFit/>
          </a:bodyPr>
          <a:lstStyle/>
          <a:p>
            <a:pPr defTabSz="544183"/>
            <a:r>
              <a:rPr lang="en-US" sz="1000" b="1" dirty="0">
                <a:solidFill>
                  <a:srgbClr val="212529"/>
                </a:solidFill>
                <a:latin typeface="Neue Helvetica W01"/>
              </a:rPr>
              <a:t>Feasibility and </a:t>
            </a:r>
          </a:p>
          <a:p>
            <a:pPr defTabSz="544183"/>
            <a:r>
              <a:rPr lang="en-US" sz="1000" b="1" dirty="0">
                <a:solidFill>
                  <a:srgbClr val="212529"/>
                </a:solidFill>
                <a:latin typeface="Neue Helvetica W01"/>
              </a:rPr>
              <a:t>Proof of Concept. </a:t>
            </a:r>
            <a:endParaRPr lang="en-US" sz="1000" dirty="0">
              <a:solidFill>
                <a:srgbClr val="000000"/>
              </a:solidFill>
              <a:latin typeface="Arial"/>
            </a:endParaRPr>
          </a:p>
        </p:txBody>
      </p:sp>
      <p:sp>
        <p:nvSpPr>
          <p:cNvPr id="23" name="TextBox 22">
            <a:extLst>
              <a:ext uri="{FF2B5EF4-FFF2-40B4-BE49-F238E27FC236}">
                <a16:creationId xmlns:a16="http://schemas.microsoft.com/office/drawing/2014/main" id="{406A78FC-5164-7038-3430-08EC2B372496}"/>
              </a:ext>
            </a:extLst>
          </p:cNvPr>
          <p:cNvSpPr txBox="1"/>
          <p:nvPr/>
        </p:nvSpPr>
        <p:spPr>
          <a:xfrm>
            <a:off x="1694554" y="2689257"/>
            <a:ext cx="1133685" cy="369332"/>
          </a:xfrm>
          <a:prstGeom prst="rect">
            <a:avLst/>
          </a:prstGeom>
          <a:noFill/>
        </p:spPr>
        <p:txBody>
          <a:bodyPr wrap="square">
            <a:spAutoFit/>
          </a:bodyPr>
          <a:lstStyle/>
          <a:p>
            <a:pPr defTabSz="544183"/>
            <a:r>
              <a:rPr lang="en-US" sz="900" b="1" dirty="0">
                <a:solidFill>
                  <a:srgbClr val="212529"/>
                </a:solidFill>
                <a:latin typeface="Neue Helvetica W01"/>
              </a:rPr>
              <a:t>Research/Research </a:t>
            </a:r>
          </a:p>
          <a:p>
            <a:pPr defTabSz="544183"/>
            <a:r>
              <a:rPr lang="en-US" sz="900" b="1" dirty="0">
                <a:solidFill>
                  <a:srgbClr val="212529"/>
                </a:solidFill>
                <a:latin typeface="Neue Helvetica W01"/>
              </a:rPr>
              <a:t>and Development.</a:t>
            </a:r>
            <a:endParaRPr lang="en-US" sz="900" dirty="0">
              <a:solidFill>
                <a:srgbClr val="000000"/>
              </a:solidFill>
              <a:latin typeface="Arial"/>
            </a:endParaRPr>
          </a:p>
        </p:txBody>
      </p:sp>
      <p:sp>
        <p:nvSpPr>
          <p:cNvPr id="29" name="Arrow: Pentagon 28">
            <a:extLst>
              <a:ext uri="{FF2B5EF4-FFF2-40B4-BE49-F238E27FC236}">
                <a16:creationId xmlns:a16="http://schemas.microsoft.com/office/drawing/2014/main" id="{FF961B53-17B9-BC3C-9B56-091CC2142914}"/>
              </a:ext>
            </a:extLst>
          </p:cNvPr>
          <p:cNvSpPr/>
          <p:nvPr/>
        </p:nvSpPr>
        <p:spPr>
          <a:xfrm>
            <a:off x="379842" y="3206638"/>
            <a:ext cx="2448396" cy="510629"/>
          </a:xfrm>
          <a:prstGeom prst="homePlate">
            <a:avLst/>
          </a:prstGeom>
          <a:ln w="31750">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r>
              <a:rPr lang="en-US" sz="1400" dirty="0">
                <a:solidFill>
                  <a:srgbClr val="000000"/>
                </a:solidFill>
                <a:latin typeface="Arial"/>
              </a:rPr>
              <a:t>Fast Track</a:t>
            </a:r>
          </a:p>
        </p:txBody>
      </p:sp>
      <p:sp>
        <p:nvSpPr>
          <p:cNvPr id="31" name="Arrow: Pentagon 30">
            <a:extLst>
              <a:ext uri="{FF2B5EF4-FFF2-40B4-BE49-F238E27FC236}">
                <a16:creationId xmlns:a16="http://schemas.microsoft.com/office/drawing/2014/main" id="{252A8A69-C68E-0911-4175-5E416C53FA37}"/>
              </a:ext>
            </a:extLst>
          </p:cNvPr>
          <p:cNvSpPr/>
          <p:nvPr/>
        </p:nvSpPr>
        <p:spPr>
          <a:xfrm>
            <a:off x="1647661" y="3945302"/>
            <a:ext cx="1209885" cy="510629"/>
          </a:xfrm>
          <a:prstGeom prst="homePlate">
            <a:avLst/>
          </a:prstGeom>
          <a:ln w="31750">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r>
              <a:rPr lang="en-US" sz="1400" dirty="0">
                <a:solidFill>
                  <a:srgbClr val="000000"/>
                </a:solidFill>
                <a:latin typeface="Arial"/>
              </a:rPr>
              <a:t>Direct to Phase II</a:t>
            </a:r>
          </a:p>
        </p:txBody>
      </p:sp>
      <p:sp>
        <p:nvSpPr>
          <p:cNvPr id="34" name="Oval 33">
            <a:extLst>
              <a:ext uri="{FF2B5EF4-FFF2-40B4-BE49-F238E27FC236}">
                <a16:creationId xmlns:a16="http://schemas.microsoft.com/office/drawing/2014/main" id="{CB94AF19-0D1E-D566-3947-8F4CA026A856}"/>
              </a:ext>
            </a:extLst>
          </p:cNvPr>
          <p:cNvSpPr/>
          <p:nvPr/>
        </p:nvSpPr>
        <p:spPr>
          <a:xfrm>
            <a:off x="1684936" y="1600200"/>
            <a:ext cx="1014046" cy="962739"/>
          </a:xfrm>
          <a:prstGeom prst="ellipse">
            <a:avLst/>
          </a:prstGeom>
          <a:ln w="28575">
            <a:solidFill>
              <a:srgbClr val="006CB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183"/>
            <a:r>
              <a:rPr lang="en-US" sz="1600" dirty="0">
                <a:solidFill>
                  <a:srgbClr val="000000"/>
                </a:solidFill>
                <a:latin typeface="Arial"/>
              </a:rPr>
              <a:t>Phase II</a:t>
            </a:r>
          </a:p>
        </p:txBody>
      </p:sp>
      <p:sp>
        <p:nvSpPr>
          <p:cNvPr id="35" name="TextBox 34">
            <a:extLst>
              <a:ext uri="{FF2B5EF4-FFF2-40B4-BE49-F238E27FC236}">
                <a16:creationId xmlns:a16="http://schemas.microsoft.com/office/drawing/2014/main" id="{1157BDB6-F197-D576-3536-3CB5497659EF}"/>
              </a:ext>
            </a:extLst>
          </p:cNvPr>
          <p:cNvSpPr txBox="1"/>
          <p:nvPr/>
        </p:nvSpPr>
        <p:spPr>
          <a:xfrm>
            <a:off x="224327" y="4806462"/>
            <a:ext cx="3378992" cy="1569660"/>
          </a:xfrm>
          <a:prstGeom prst="rect">
            <a:avLst/>
          </a:prstGeom>
          <a:noFill/>
          <a:ln w="25400">
            <a:solidFill>
              <a:schemeClr val="tx1"/>
            </a:solidFill>
          </a:ln>
        </p:spPr>
        <p:txBody>
          <a:bodyPr wrap="square" rtlCol="0">
            <a:spAutoFit/>
          </a:bodyPr>
          <a:lstStyle/>
          <a:p>
            <a:pPr defTabSz="544183"/>
            <a:r>
              <a:rPr lang="en-US" sz="1600" dirty="0">
                <a:solidFill>
                  <a:srgbClr val="000000"/>
                </a:solidFill>
                <a:latin typeface="Arial"/>
              </a:rPr>
              <a:t>Phase I: </a:t>
            </a:r>
            <a:r>
              <a:rPr lang="en-US" sz="1600" b="1" dirty="0">
                <a:solidFill>
                  <a:srgbClr val="000000"/>
                </a:solidFill>
                <a:latin typeface="Arial"/>
              </a:rPr>
              <a:t>$295,924 </a:t>
            </a:r>
            <a:r>
              <a:rPr lang="en-US" sz="1600" dirty="0">
                <a:solidFill>
                  <a:srgbClr val="000000"/>
                </a:solidFill>
                <a:latin typeface="Arial"/>
              </a:rPr>
              <a:t>for a project timeline between 6 months to 2 years.</a:t>
            </a:r>
          </a:p>
          <a:p>
            <a:pPr defTabSz="544183"/>
            <a:endParaRPr lang="en-US" sz="1600" dirty="0">
              <a:solidFill>
                <a:srgbClr val="000000"/>
              </a:solidFill>
              <a:latin typeface="Arial"/>
            </a:endParaRPr>
          </a:p>
          <a:p>
            <a:pPr defTabSz="544183"/>
            <a:r>
              <a:rPr lang="en-US" sz="1600" dirty="0">
                <a:solidFill>
                  <a:srgbClr val="000000"/>
                </a:solidFill>
                <a:latin typeface="Arial"/>
              </a:rPr>
              <a:t>Phase II: </a:t>
            </a:r>
            <a:r>
              <a:rPr lang="en-US" sz="1600" b="1" dirty="0">
                <a:solidFill>
                  <a:srgbClr val="000000"/>
                </a:solidFill>
                <a:latin typeface="Arial"/>
              </a:rPr>
              <a:t>$1,972,828</a:t>
            </a:r>
            <a:r>
              <a:rPr lang="en-US" sz="1600" dirty="0">
                <a:solidFill>
                  <a:srgbClr val="000000"/>
                </a:solidFill>
                <a:latin typeface="Arial"/>
              </a:rPr>
              <a:t> for a project timeline between 1 to 3 years.</a:t>
            </a:r>
          </a:p>
        </p:txBody>
      </p:sp>
      <p:sp>
        <p:nvSpPr>
          <p:cNvPr id="37" name="TextBox 36">
            <a:extLst>
              <a:ext uri="{FF2B5EF4-FFF2-40B4-BE49-F238E27FC236}">
                <a16:creationId xmlns:a16="http://schemas.microsoft.com/office/drawing/2014/main" id="{8DBC7BD9-F1D5-0582-E948-98EE93F198D7}"/>
              </a:ext>
            </a:extLst>
          </p:cNvPr>
          <p:cNvSpPr txBox="1"/>
          <p:nvPr/>
        </p:nvSpPr>
        <p:spPr>
          <a:xfrm>
            <a:off x="4995956" y="1147062"/>
            <a:ext cx="7000683" cy="4527073"/>
          </a:xfrm>
          <a:prstGeom prst="rect">
            <a:avLst/>
          </a:prstGeom>
          <a:noFill/>
        </p:spPr>
        <p:txBody>
          <a:bodyPr wrap="square">
            <a:spAutoFit/>
          </a:bodyPr>
          <a:lstStyle/>
          <a:p>
            <a:pPr defTabSz="544183" fontAlgn="base">
              <a:lnSpc>
                <a:spcPct val="107000"/>
              </a:lnSpc>
            </a:pPr>
            <a:r>
              <a:rPr lang="en-US" sz="2400" b="1" dirty="0">
                <a:solidFill>
                  <a:srgbClr val="4F4B4B"/>
                </a:solidFill>
                <a:latin typeface="Arial"/>
              </a:rPr>
              <a:t>NCCIH SBIR and STTR Waiver Topics</a:t>
            </a:r>
            <a:endParaRPr lang="en-US" sz="2400" dirty="0">
              <a:solidFill>
                <a:srgbClr val="000000"/>
              </a:solidFill>
              <a:latin typeface="Arial"/>
              <a:ea typeface="Times New Roman" panose="02020603050405020304" pitchFamily="18" charset="0"/>
              <a:cs typeface="Calibri" panose="020F0502020204030204" pitchFamily="34" charset="0"/>
            </a:endParaRPr>
          </a:p>
          <a:p>
            <a:pPr marL="285750" indent="-285750" defTabSz="544183" fontAlgn="base">
              <a:lnSpc>
                <a:spcPct val="150000"/>
              </a:lnSpc>
              <a:buFont typeface="Arial" panose="020B0604020202020204" pitchFamily="34" charset="0"/>
              <a:buChar char="•"/>
            </a:pPr>
            <a:r>
              <a:rPr lang="en-US" sz="2000" dirty="0">
                <a:solidFill>
                  <a:srgbClr val="000000"/>
                </a:solidFill>
                <a:latin typeface="Arial"/>
                <a:ea typeface="Times New Roman" panose="02020603050405020304" pitchFamily="18" charset="0"/>
                <a:cs typeface="Calibri" panose="020F0502020204030204" pitchFamily="34" charset="0"/>
              </a:rPr>
              <a:t>Development and validation of biomarkers</a:t>
            </a:r>
          </a:p>
          <a:p>
            <a:pPr marL="285750" indent="-285750" defTabSz="544183" fontAlgn="base">
              <a:lnSpc>
                <a:spcPct val="150000"/>
              </a:lnSpc>
              <a:buFont typeface="Arial" panose="020B0604020202020204" pitchFamily="34" charset="0"/>
              <a:buChar char="•"/>
            </a:pPr>
            <a:r>
              <a:rPr lang="en-US" sz="2000" dirty="0">
                <a:solidFill>
                  <a:srgbClr val="000000"/>
                </a:solidFill>
                <a:latin typeface="Arial"/>
                <a:ea typeface="Times New Roman" panose="02020603050405020304" pitchFamily="18" charset="0"/>
                <a:cs typeface="Calibri" panose="020F0502020204030204" pitchFamily="34" charset="0"/>
              </a:rPr>
              <a:t>Innovative technologies and methods to assess natural product–drug interactions in humans</a:t>
            </a:r>
          </a:p>
          <a:p>
            <a:pPr marL="285750" indent="-285750" defTabSz="544183" fontAlgn="base">
              <a:lnSpc>
                <a:spcPct val="150000"/>
              </a:lnSpc>
              <a:buFont typeface="Arial" panose="020B0604020202020204" pitchFamily="34" charset="0"/>
              <a:buChar char="•"/>
            </a:pPr>
            <a:r>
              <a:rPr lang="en-US" sz="2000" dirty="0">
                <a:solidFill>
                  <a:srgbClr val="000000"/>
                </a:solidFill>
                <a:latin typeface="Arial"/>
                <a:ea typeface="Calibri" panose="020F0502020204030204" pitchFamily="34" charset="0"/>
                <a:cs typeface="Times New Roman" panose="02020603050405020304" pitchFamily="18" charset="0"/>
              </a:rPr>
              <a:t>Integrated in silico tools for exploiting natural product bioactivity </a:t>
            </a:r>
          </a:p>
          <a:p>
            <a:pPr marL="285750" indent="-285750" defTabSz="544183" fontAlgn="base">
              <a:lnSpc>
                <a:spcPct val="150000"/>
              </a:lnSpc>
              <a:buFont typeface="Arial" panose="020B0604020202020204" pitchFamily="34" charset="0"/>
              <a:buChar char="•"/>
            </a:pPr>
            <a:r>
              <a:rPr lang="en-US" sz="2000" dirty="0">
                <a:solidFill>
                  <a:srgbClr val="000000"/>
                </a:solidFill>
                <a:latin typeface="Arial"/>
                <a:ea typeface="Calibri" panose="020F0502020204030204" pitchFamily="34" charset="0"/>
                <a:cs typeface="Times New Roman" panose="02020603050405020304" pitchFamily="18" charset="0"/>
              </a:rPr>
              <a:t>AI/ML-based sensory/diagnostic devices or applications</a:t>
            </a:r>
          </a:p>
          <a:p>
            <a:pPr marL="285750" indent="-285750" defTabSz="544183" fontAlgn="base">
              <a:lnSpc>
                <a:spcPct val="150000"/>
              </a:lnSpc>
              <a:buFont typeface="Arial" panose="020B0604020202020204" pitchFamily="34" charset="0"/>
              <a:buChar char="•"/>
            </a:pPr>
            <a:r>
              <a:rPr lang="en-US" sz="2000" dirty="0">
                <a:solidFill>
                  <a:srgbClr val="000000"/>
                </a:solidFill>
                <a:latin typeface="Arial"/>
                <a:ea typeface="Calibri" panose="020F0502020204030204" pitchFamily="34" charset="0"/>
                <a:cs typeface="Times New Roman" panose="02020603050405020304" pitchFamily="18" charset="0"/>
              </a:rPr>
              <a:t>Tools and technology for music-based interventions</a:t>
            </a:r>
          </a:p>
          <a:p>
            <a:pPr marL="285750" indent="-285750" defTabSz="544183" fontAlgn="base">
              <a:lnSpc>
                <a:spcPct val="150000"/>
              </a:lnSpc>
              <a:buFont typeface="Arial" panose="020B0604020202020204" pitchFamily="34" charset="0"/>
              <a:buChar char="•"/>
            </a:pPr>
            <a:r>
              <a:rPr lang="en-US" sz="2000" dirty="0">
                <a:solidFill>
                  <a:srgbClr val="000000"/>
                </a:solidFill>
                <a:latin typeface="Arial"/>
                <a:ea typeface="Calibri" panose="020F0502020204030204" pitchFamily="34" charset="0"/>
                <a:cs typeface="Times New Roman" panose="02020603050405020304" pitchFamily="18" charset="0"/>
              </a:rPr>
              <a:t>Development and validation of mobile/digital technologies </a:t>
            </a:r>
          </a:p>
          <a:p>
            <a:pPr marL="285750" indent="-285750" defTabSz="544183" fontAlgn="base">
              <a:lnSpc>
                <a:spcPct val="107000"/>
              </a:lnSpc>
              <a:buFont typeface="Arial" panose="020B0604020202020204" pitchFamily="34" charset="0"/>
              <a:buChar char="•"/>
            </a:pPr>
            <a:endParaRPr lang="en-US" sz="2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6242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49926C-5A9D-454E-AA2E-33BCBCC8BD4C}"/>
              </a:ext>
            </a:extLst>
          </p:cNvPr>
          <p:cNvSpPr txBox="1"/>
          <p:nvPr/>
        </p:nvSpPr>
        <p:spPr>
          <a:xfrm>
            <a:off x="6286066" y="1397961"/>
            <a:ext cx="5904347" cy="307777"/>
          </a:xfrm>
          <a:prstGeom prst="rect">
            <a:avLst/>
          </a:prstGeom>
          <a:noFill/>
        </p:spPr>
        <p:txBody>
          <a:bodyPr wrap="square">
            <a:spAutoFit/>
          </a:bodyPr>
          <a:lstStyle/>
          <a:p>
            <a:pPr algn="ctr" defTabSz="544183">
              <a:defRPr sz="1400" b="0" i="0" u="none" strike="noStrike" kern="1200" spc="0" baseline="0">
                <a:solidFill>
                  <a:prstClr val="black"/>
                </a:solidFill>
                <a:latin typeface="Arial" panose="020B0604020202020204" pitchFamily="34" charset="0"/>
                <a:ea typeface="+mn-ea"/>
                <a:cs typeface="Arial" panose="020B0604020202020204" pitchFamily="34" charset="0"/>
              </a:defRPr>
            </a:pPr>
            <a:r>
              <a:rPr lang="en-GB" b="1" dirty="0">
                <a:solidFill>
                  <a:prstClr val="black"/>
                </a:solidFill>
                <a:highlight>
                  <a:srgbClr val="FFFF00"/>
                </a:highlight>
                <a:latin typeface="Arial" panose="020B0604020202020204" pitchFamily="34" charset="0"/>
                <a:cs typeface="Arial" panose="020B0604020202020204" pitchFamily="34" charset="0"/>
              </a:rPr>
              <a:t>Areas Funded by NCCIH SBIR/STTR Program</a:t>
            </a:r>
          </a:p>
        </p:txBody>
      </p:sp>
      <p:sp>
        <p:nvSpPr>
          <p:cNvPr id="3" name="TextBox 2">
            <a:extLst>
              <a:ext uri="{FF2B5EF4-FFF2-40B4-BE49-F238E27FC236}">
                <a16:creationId xmlns:a16="http://schemas.microsoft.com/office/drawing/2014/main" id="{30896966-07AE-5D7E-3D80-BFE509E12D12}"/>
              </a:ext>
            </a:extLst>
          </p:cNvPr>
          <p:cNvSpPr txBox="1"/>
          <p:nvPr/>
        </p:nvSpPr>
        <p:spPr>
          <a:xfrm>
            <a:off x="439553" y="1559543"/>
            <a:ext cx="5066364" cy="4247317"/>
          </a:xfrm>
          <a:prstGeom prst="rect">
            <a:avLst/>
          </a:prstGeom>
          <a:noFill/>
        </p:spPr>
        <p:txBody>
          <a:bodyPr wrap="square" rtlCol="0" anchor="t">
            <a:spAutoFit/>
          </a:bodyPr>
          <a:lstStyle/>
          <a:p>
            <a:pPr defTabSz="544183"/>
            <a:r>
              <a:rPr lang="en-US" sz="2700" dirty="0">
                <a:solidFill>
                  <a:srgbClr val="000000"/>
                </a:solidFill>
                <a:latin typeface="Arial"/>
                <a:cs typeface="Calibri" panose="020F0502020204030204" pitchFamily="34" charset="0"/>
              </a:rPr>
              <a:t>Innovative and commercially promising products that can facilitate the integration of complementary and integrative health approaches to enhance diagnosis, prevention, or treatment of diseases and/or associated symptoms, or promotion of well-being and whole person health </a:t>
            </a:r>
          </a:p>
        </p:txBody>
      </p:sp>
      <p:sp>
        <p:nvSpPr>
          <p:cNvPr id="5" name="Title 1">
            <a:extLst>
              <a:ext uri="{FF2B5EF4-FFF2-40B4-BE49-F238E27FC236}">
                <a16:creationId xmlns:a16="http://schemas.microsoft.com/office/drawing/2014/main" id="{C9FAD23F-08A3-EFD9-DD48-6AEBAC0F6D0D}"/>
              </a:ext>
            </a:extLst>
          </p:cNvPr>
          <p:cNvSpPr txBox="1">
            <a:spLocks/>
          </p:cNvSpPr>
          <p:nvPr/>
        </p:nvSpPr>
        <p:spPr>
          <a:xfrm>
            <a:off x="324158" y="34101"/>
            <a:ext cx="10969943" cy="1143000"/>
          </a:xfrm>
          <a:prstGeom prst="rect">
            <a:avLst/>
          </a:prstGeom>
        </p:spPr>
        <p:txBody>
          <a:bodyPr vert="horz" lIns="108837" tIns="54418" rIns="108837" bIns="54418" rtlCol="0" anchor="ctr">
            <a:norm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pPr defTabSz="544183"/>
            <a:r>
              <a:rPr lang="en-US" sz="3300" dirty="0">
                <a:solidFill>
                  <a:srgbClr val="316297"/>
                </a:solidFill>
                <a:latin typeface="Arial"/>
              </a:rPr>
              <a:t>The NCCIH Small Business Program</a:t>
            </a:r>
            <a:endParaRPr lang="en-US" sz="3300" dirty="0">
              <a:solidFill>
                <a:srgbClr val="316297"/>
              </a:solidFill>
              <a:latin typeface="Arial"/>
              <a:cs typeface="Arial"/>
            </a:endParaRPr>
          </a:p>
        </p:txBody>
      </p:sp>
      <p:pic>
        <p:nvPicPr>
          <p:cNvPr id="4" name="Picture 3">
            <a:extLst>
              <a:ext uri="{FF2B5EF4-FFF2-40B4-BE49-F238E27FC236}">
                <a16:creationId xmlns:a16="http://schemas.microsoft.com/office/drawing/2014/main" id="{6AFDCE80-162C-02C1-3BE4-D1D74CE371F2}"/>
              </a:ext>
            </a:extLst>
          </p:cNvPr>
          <p:cNvPicPr>
            <a:picLocks noChangeAspect="1"/>
          </p:cNvPicPr>
          <p:nvPr/>
        </p:nvPicPr>
        <p:blipFill>
          <a:blip r:embed="rId3"/>
          <a:stretch>
            <a:fillRect/>
          </a:stretch>
        </p:blipFill>
        <p:spPr>
          <a:xfrm>
            <a:off x="5601864" y="1941986"/>
            <a:ext cx="6588549" cy="4127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E07EB-094E-BA86-C979-286F41C9CC7F}"/>
              </a:ext>
            </a:extLst>
          </p:cNvPr>
          <p:cNvSpPr>
            <a:spLocks noGrp="1"/>
          </p:cNvSpPr>
          <p:nvPr>
            <p:ph idx="1"/>
          </p:nvPr>
        </p:nvSpPr>
        <p:spPr/>
        <p:txBody>
          <a:bodyPr>
            <a:normAutofit fontScale="62500" lnSpcReduction="20000"/>
          </a:bodyPr>
          <a:lstStyle/>
          <a:p>
            <a:pPr>
              <a:lnSpc>
                <a:spcPct val="120000"/>
              </a:lnSpc>
            </a:pPr>
            <a:r>
              <a:rPr lang="en-US" u="sng" dirty="0"/>
              <a:t>NOT-AT-20-015</a:t>
            </a:r>
            <a:r>
              <a:rPr lang="en-US" dirty="0"/>
              <a:t>   Methods Development in Natural Products Research (SBIR/STTR)</a:t>
            </a:r>
          </a:p>
          <a:p>
            <a:pPr>
              <a:lnSpc>
                <a:spcPct val="120000"/>
              </a:lnSpc>
            </a:pPr>
            <a:endParaRPr lang="en-US" dirty="0"/>
          </a:p>
          <a:p>
            <a:pPr>
              <a:lnSpc>
                <a:spcPct val="120000"/>
              </a:lnSpc>
            </a:pPr>
            <a:r>
              <a:rPr lang="en-US" u="sng" dirty="0"/>
              <a:t>NOT-EB-23-002</a:t>
            </a:r>
            <a:r>
              <a:rPr lang="en-US" dirty="0"/>
              <a:t>  Synthetic Biology for Biomedical Applications.</a:t>
            </a:r>
          </a:p>
          <a:p>
            <a:pPr>
              <a:lnSpc>
                <a:spcPct val="120000"/>
              </a:lnSpc>
            </a:pPr>
            <a:endParaRPr lang="en-US" dirty="0"/>
          </a:p>
          <a:p>
            <a:pPr>
              <a:lnSpc>
                <a:spcPct val="120000"/>
              </a:lnSpc>
            </a:pPr>
            <a:r>
              <a:rPr lang="en-US" u="sng" dirty="0"/>
              <a:t>NOT-AT-21-001</a:t>
            </a:r>
            <a:r>
              <a:rPr lang="en-US" dirty="0"/>
              <a:t>  Development and/or Validation of Devices or Electronic Systems to Monitor or Enhance Mind and Body Interventions (SBIR/STTR)</a:t>
            </a:r>
          </a:p>
          <a:p>
            <a:pPr>
              <a:lnSpc>
                <a:spcPct val="120000"/>
              </a:lnSpc>
            </a:pPr>
            <a:endParaRPr lang="en-US" dirty="0"/>
          </a:p>
          <a:p>
            <a:pPr>
              <a:lnSpc>
                <a:spcPct val="120000"/>
              </a:lnSpc>
            </a:pPr>
            <a:r>
              <a:rPr lang="en-US" u="sng" dirty="0"/>
              <a:t>NOT-OD-21-100</a:t>
            </a:r>
            <a:r>
              <a:rPr lang="en-US" dirty="0"/>
              <a:t>  Improving Patient Adherence to Treatment and Prevention Regimens to Promote Health</a:t>
            </a:r>
          </a:p>
        </p:txBody>
      </p:sp>
      <p:sp>
        <p:nvSpPr>
          <p:cNvPr id="4" name="Title 1">
            <a:extLst>
              <a:ext uri="{FF2B5EF4-FFF2-40B4-BE49-F238E27FC236}">
                <a16:creationId xmlns:a16="http://schemas.microsoft.com/office/drawing/2014/main" id="{514154C9-116E-0F80-608C-2834BE9C2E81}"/>
              </a:ext>
            </a:extLst>
          </p:cNvPr>
          <p:cNvSpPr txBox="1">
            <a:spLocks/>
          </p:cNvSpPr>
          <p:nvPr/>
        </p:nvSpPr>
        <p:spPr>
          <a:xfrm>
            <a:off x="611029" y="23612"/>
            <a:ext cx="10969943" cy="1143000"/>
          </a:xfrm>
          <a:prstGeom prst="rect">
            <a:avLst/>
          </a:prstGeom>
        </p:spPr>
        <p:txBody>
          <a:bodyPr vert="horz" lIns="108837" tIns="54418" rIns="108837" bIns="54418" rtlCol="0" anchor="ctr">
            <a:norm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pPr defTabSz="544183"/>
            <a:r>
              <a:rPr lang="en-US" sz="3300" dirty="0">
                <a:solidFill>
                  <a:srgbClr val="316297"/>
                </a:solidFill>
                <a:latin typeface="Arial"/>
              </a:rPr>
              <a:t>Small Business Funding Opportunities</a:t>
            </a:r>
            <a:endParaRPr lang="en-US" sz="3300" dirty="0">
              <a:solidFill>
                <a:srgbClr val="316297"/>
              </a:solidFill>
              <a:latin typeface="Arial"/>
              <a:cs typeface="Arial"/>
            </a:endParaRPr>
          </a:p>
        </p:txBody>
      </p:sp>
    </p:spTree>
    <p:extLst>
      <p:ext uri="{BB962C8B-B14F-4D97-AF65-F5344CB8AC3E}">
        <p14:creationId xmlns:p14="http://schemas.microsoft.com/office/powerpoint/2010/main" val="738747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E07EB-094E-BA86-C979-286F41C9CC7F}"/>
              </a:ext>
            </a:extLst>
          </p:cNvPr>
          <p:cNvSpPr>
            <a:spLocks noGrp="1"/>
          </p:cNvSpPr>
          <p:nvPr>
            <p:ph idx="1"/>
          </p:nvPr>
        </p:nvSpPr>
        <p:spPr/>
        <p:txBody>
          <a:bodyPr>
            <a:normAutofit fontScale="62500" lnSpcReduction="20000"/>
          </a:bodyPr>
          <a:lstStyle/>
          <a:p>
            <a:pPr>
              <a:lnSpc>
                <a:spcPct val="160000"/>
              </a:lnSpc>
            </a:pPr>
            <a:r>
              <a:rPr lang="en-US" u="sng" dirty="0"/>
              <a:t>RFA-NS-23-006</a:t>
            </a:r>
            <a:r>
              <a:rPr lang="en-US" dirty="0"/>
              <a:t>  HEAL INITIATIVE SBIR Preclinical Pain Management</a:t>
            </a:r>
          </a:p>
          <a:p>
            <a:pPr>
              <a:lnSpc>
                <a:spcPct val="160000"/>
              </a:lnSpc>
            </a:pPr>
            <a:endParaRPr lang="en-US" dirty="0"/>
          </a:p>
          <a:p>
            <a:pPr>
              <a:lnSpc>
                <a:spcPct val="160000"/>
              </a:lnSpc>
            </a:pPr>
            <a:r>
              <a:rPr lang="en-US" u="sng" dirty="0"/>
              <a:t>RFA-NS-23-007</a:t>
            </a:r>
            <a:r>
              <a:rPr lang="en-US" dirty="0"/>
              <a:t>  HEAL INITIATIVE STTR Preclinical Pain Management</a:t>
            </a:r>
          </a:p>
          <a:p>
            <a:pPr>
              <a:lnSpc>
                <a:spcPct val="160000"/>
              </a:lnSpc>
            </a:pPr>
            <a:endParaRPr lang="en-US" dirty="0"/>
          </a:p>
          <a:p>
            <a:pPr>
              <a:lnSpc>
                <a:spcPct val="160000"/>
              </a:lnSpc>
            </a:pPr>
            <a:r>
              <a:rPr lang="en-US" u="sng" dirty="0"/>
              <a:t>NOT-MH-21-125</a:t>
            </a:r>
            <a:r>
              <a:rPr lang="en-US" dirty="0"/>
              <a:t>  Translation of BRAIN Initiative Technologies to the Marketplace</a:t>
            </a:r>
          </a:p>
          <a:p>
            <a:endParaRPr lang="en-US" dirty="0"/>
          </a:p>
          <a:p>
            <a:endParaRPr lang="en-US" dirty="0"/>
          </a:p>
        </p:txBody>
      </p:sp>
      <p:sp>
        <p:nvSpPr>
          <p:cNvPr id="4" name="Title 1">
            <a:extLst>
              <a:ext uri="{FF2B5EF4-FFF2-40B4-BE49-F238E27FC236}">
                <a16:creationId xmlns:a16="http://schemas.microsoft.com/office/drawing/2014/main" id="{514154C9-116E-0F80-608C-2834BE9C2E81}"/>
              </a:ext>
            </a:extLst>
          </p:cNvPr>
          <p:cNvSpPr txBox="1">
            <a:spLocks/>
          </p:cNvSpPr>
          <p:nvPr/>
        </p:nvSpPr>
        <p:spPr>
          <a:xfrm>
            <a:off x="611029" y="23612"/>
            <a:ext cx="10969943" cy="1143000"/>
          </a:xfrm>
          <a:prstGeom prst="rect">
            <a:avLst/>
          </a:prstGeom>
        </p:spPr>
        <p:txBody>
          <a:bodyPr vert="horz" lIns="108837" tIns="54418" rIns="108837" bIns="54418" rtlCol="0" anchor="ctr">
            <a:normAutofit/>
          </a:bodyPr>
          <a:lstStyle>
            <a:lvl1pPr algn="l" defTabSz="1088365" rtl="0" eaLnBrk="1" latinLnBrk="0" hangingPunct="1">
              <a:spcBef>
                <a:spcPct val="0"/>
              </a:spcBef>
              <a:buNone/>
              <a:defRPr sz="10500" kern="1200">
                <a:solidFill>
                  <a:srgbClr val="20558A"/>
                </a:solidFill>
                <a:latin typeface="+mj-lt"/>
                <a:ea typeface="+mj-ea"/>
                <a:cs typeface="+mj-cs"/>
              </a:defRPr>
            </a:lvl1pPr>
          </a:lstStyle>
          <a:p>
            <a:pPr defTabSz="544183"/>
            <a:r>
              <a:rPr lang="en-US" sz="3300" dirty="0">
                <a:solidFill>
                  <a:srgbClr val="316297"/>
                </a:solidFill>
                <a:latin typeface="Arial"/>
              </a:rPr>
              <a:t>Small Business Funding Opportunities</a:t>
            </a:r>
            <a:endParaRPr lang="en-US" sz="3300" dirty="0">
              <a:solidFill>
                <a:srgbClr val="316297"/>
              </a:solidFill>
              <a:latin typeface="Arial"/>
              <a:cs typeface="Arial"/>
            </a:endParaRPr>
          </a:p>
        </p:txBody>
      </p:sp>
    </p:spTree>
    <p:extLst>
      <p:ext uri="{BB962C8B-B14F-4D97-AF65-F5344CB8AC3E}">
        <p14:creationId xmlns:p14="http://schemas.microsoft.com/office/powerpoint/2010/main" val="285786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2735F-7B56-9753-1BC1-8CFE1D40A989}"/>
              </a:ext>
            </a:extLst>
          </p:cNvPr>
          <p:cNvPicPr>
            <a:picLocks noChangeAspect="1"/>
          </p:cNvPicPr>
          <p:nvPr/>
        </p:nvPicPr>
        <p:blipFill>
          <a:blip r:embed="rId3"/>
          <a:stretch>
            <a:fillRect/>
          </a:stretch>
        </p:blipFill>
        <p:spPr>
          <a:xfrm>
            <a:off x="-2571" y="0"/>
            <a:ext cx="12192984" cy="6601968"/>
          </a:xfrm>
          <a:prstGeom prst="rect">
            <a:avLst/>
          </a:prstGeom>
        </p:spPr>
      </p:pic>
      <p:sp>
        <p:nvSpPr>
          <p:cNvPr id="9" name="Rectangle 8">
            <a:extLst>
              <a:ext uri="{FF2B5EF4-FFF2-40B4-BE49-F238E27FC236}">
                <a16:creationId xmlns:a16="http://schemas.microsoft.com/office/drawing/2014/main" id="{5F6D90F9-E6C6-876F-A135-86E28D879A0E}"/>
              </a:ext>
            </a:extLst>
          </p:cNvPr>
          <p:cNvSpPr/>
          <p:nvPr/>
        </p:nvSpPr>
        <p:spPr>
          <a:xfrm>
            <a:off x="7727162" y="391885"/>
            <a:ext cx="3472425" cy="423193"/>
          </a:xfrm>
          <a:prstGeom prst="rect">
            <a:avLst/>
          </a:prstGeom>
        </p:spPr>
        <p:txBody>
          <a:bodyPr wrap="none">
            <a:spAutoFit/>
          </a:bodyPr>
          <a:lstStyle/>
          <a:p>
            <a:pPr defTabSz="544047"/>
            <a:r>
              <a:rPr lang="en-US" sz="2150" dirty="0">
                <a:solidFill>
                  <a:srgbClr val="20558A"/>
                </a:solidFill>
                <a:latin typeface="Arial"/>
                <a:hlinkClick r:id="rId4">
                  <a:extLst>
                    <a:ext uri="{A12FA001-AC4F-418D-AE19-62706E023703}">
                      <ahyp:hlinkClr xmlns:ahyp="http://schemas.microsoft.com/office/drawing/2018/hyperlinkcolor" val="tx"/>
                    </a:ext>
                  </a:extLst>
                </a:hlinkClick>
              </a:rPr>
              <a:t>https://nccih.nih.gov/grants</a:t>
            </a:r>
            <a:endParaRPr lang="en-US" sz="2150" dirty="0">
              <a:solidFill>
                <a:srgbClr val="20558A"/>
              </a:solidFill>
              <a:latin typeface="Arial"/>
            </a:endParaRPr>
          </a:p>
        </p:txBody>
      </p:sp>
      <p:sp>
        <p:nvSpPr>
          <p:cNvPr id="12" name="Rectangle 11">
            <a:extLst>
              <a:ext uri="{FF2B5EF4-FFF2-40B4-BE49-F238E27FC236}">
                <a16:creationId xmlns:a16="http://schemas.microsoft.com/office/drawing/2014/main" id="{4280B2E2-20D8-658F-D134-BD1FD4CECFE8}"/>
              </a:ext>
            </a:extLst>
          </p:cNvPr>
          <p:cNvSpPr/>
          <p:nvPr/>
        </p:nvSpPr>
        <p:spPr>
          <a:xfrm>
            <a:off x="7727162" y="1189590"/>
            <a:ext cx="4373086" cy="423193"/>
          </a:xfrm>
          <a:prstGeom prst="rect">
            <a:avLst/>
          </a:prstGeom>
        </p:spPr>
        <p:txBody>
          <a:bodyPr wrap="square">
            <a:spAutoFit/>
          </a:bodyPr>
          <a:lstStyle/>
          <a:p>
            <a:pPr defTabSz="544047"/>
            <a:r>
              <a:rPr lang="en-US" sz="2150" dirty="0">
                <a:solidFill>
                  <a:srgbClr val="20558A"/>
                </a:solidFill>
                <a:latin typeface="Arial" panose="020B0604020202020204" pitchFamily="34" charset="0"/>
                <a:cs typeface="Arial" panose="020B0604020202020204" pitchFamily="34" charset="0"/>
              </a:rPr>
              <a:t>Subscribe to NCCIH Update</a:t>
            </a:r>
          </a:p>
        </p:txBody>
      </p:sp>
    </p:spTree>
    <p:extLst>
      <p:ext uri="{BB962C8B-B14F-4D97-AF65-F5344CB8AC3E}">
        <p14:creationId xmlns:p14="http://schemas.microsoft.com/office/powerpoint/2010/main" val="4192841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dirty="0"/>
              <a:t>NIDDK Small Business Programs</a:t>
            </a:r>
            <a:br>
              <a:rPr lang="en-US" dirty="0"/>
            </a:br>
            <a:r>
              <a:rPr lang="en-US" sz="2400" i="1" dirty="0"/>
              <a:t>Launching Biomedical Innovators</a:t>
            </a:r>
            <a:br>
              <a:rPr lang="en-US" sz="2400" i="1" dirty="0"/>
            </a:br>
            <a:r>
              <a:rPr lang="en-US" sz="2400" dirty="0"/>
              <a:t>June 21, 2023</a:t>
            </a:r>
            <a:endParaRPr lang="en-US" dirty="0"/>
          </a:p>
        </p:txBody>
      </p:sp>
      <p:sp>
        <p:nvSpPr>
          <p:cNvPr id="7" name="Subtitle 6"/>
          <p:cNvSpPr>
            <a:spLocks noGrp="1"/>
          </p:cNvSpPr>
          <p:nvPr>
            <p:ph type="subTitle" idx="1"/>
          </p:nvPr>
        </p:nvSpPr>
        <p:spPr/>
        <p:txBody>
          <a:bodyPr>
            <a:normAutofit fontScale="92500" lnSpcReduction="20000"/>
          </a:bodyPr>
          <a:lstStyle/>
          <a:p>
            <a:r>
              <a:rPr lang="en-US" dirty="0"/>
              <a:t>Danny Gossett, Ph.D.</a:t>
            </a:r>
          </a:p>
          <a:p>
            <a:r>
              <a:rPr lang="en-US" sz="2400" dirty="0"/>
              <a:t>Program Director</a:t>
            </a:r>
            <a:br>
              <a:rPr lang="en-US" sz="2400" dirty="0"/>
            </a:br>
            <a:r>
              <a:rPr lang="en-US" sz="2400" dirty="0"/>
              <a:t>Division of Kidney, Urologic, &amp; Hematologic Diseases</a:t>
            </a:r>
          </a:p>
          <a:p>
            <a:r>
              <a:rPr lang="en-US" sz="2400" dirty="0"/>
              <a:t>National Institute of Diabetes and Digestive and Kidney Diseases</a:t>
            </a:r>
          </a:p>
          <a:p>
            <a:r>
              <a:rPr lang="en-US" sz="2000" dirty="0">
                <a:hlinkClick r:id="rId3"/>
              </a:rPr>
              <a:t>daniel.gossett@nih.gov</a:t>
            </a:r>
            <a:endParaRPr lang="en-US" sz="2000" i="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994EAF-9DF9-4587-9FD4-7A5A6B0D2313}"/>
              </a:ext>
            </a:extLst>
          </p:cNvPr>
          <p:cNvSpPr>
            <a:spLocks noGrp="1"/>
          </p:cNvSpPr>
          <p:nvPr>
            <p:ph type="title"/>
          </p:nvPr>
        </p:nvSpPr>
        <p:spPr/>
        <p:txBody>
          <a:bodyPr/>
          <a:lstStyle/>
          <a:p>
            <a:r>
              <a:rPr lang="en-US" dirty="0"/>
              <a:t>Research Mission of the NIDDK</a:t>
            </a:r>
          </a:p>
        </p:txBody>
      </p:sp>
      <p:pic>
        <p:nvPicPr>
          <p:cNvPr id="6" name="Picture 3">
            <a:extLst>
              <a:ext uri="{FF2B5EF4-FFF2-40B4-BE49-F238E27FC236}">
                <a16:creationId xmlns:a16="http://schemas.microsoft.com/office/drawing/2014/main" id="{E831F2FD-8C8C-4C88-9F3F-95D969F30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280" y="1254895"/>
            <a:ext cx="5391442" cy="364055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48D43C5E-F04C-4544-85D7-6D402F81A0B3}"/>
              </a:ext>
            </a:extLst>
          </p:cNvPr>
          <p:cNvSpPr txBox="1">
            <a:spLocks noChangeArrowheads="1"/>
          </p:cNvSpPr>
          <p:nvPr/>
        </p:nvSpPr>
        <p:spPr bwMode="auto">
          <a:xfrm>
            <a:off x="9432059" y="1960470"/>
            <a:ext cx="1714500" cy="1711366"/>
          </a:xfrm>
          <a:prstGeom prst="rect">
            <a:avLst/>
          </a:prstGeom>
          <a:solidFill>
            <a:srgbClr val="0070C0"/>
          </a:solidFill>
          <a:ln w="9525">
            <a:noFill/>
            <a:miter lim="800000"/>
            <a:headEnd/>
            <a:tailEnd/>
          </a:ln>
        </p:spPr>
        <p:txBody>
          <a:bodyPr wrap="square">
            <a:spAutoFit/>
          </a:bodyPr>
          <a:lstStyle/>
          <a:p>
            <a:pPr marL="0" marR="0" lvl="0" indent="0" algn="l" defTabSz="914400" rtl="0" eaLnBrk="0" fontAlgn="auto" latinLnBrk="0" hangingPunct="0">
              <a:lnSpc>
                <a:spcPct val="150000"/>
              </a:lnSpc>
              <a:spcBef>
                <a:spcPts val="0"/>
              </a:spcBef>
              <a:spcAft>
                <a:spcPts val="0"/>
              </a:spcAft>
              <a:buClrTx/>
              <a:buSzPct val="75000"/>
              <a:buFontTx/>
              <a:buBlip>
                <a:blip r:embed="rId4"/>
              </a:buBlip>
              <a:tabLst/>
              <a:defRPr/>
            </a:pPr>
            <a:r>
              <a:rPr kumimoji="0" lang="en-US" sz="1800" b="0" i="1"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800" b="1" i="1" u="none" strike="noStrike" kern="1200" cap="none" spc="0" normalizeH="0" baseline="0" noProof="0" dirty="0">
                <a:ln>
                  <a:noFill/>
                </a:ln>
                <a:solidFill>
                  <a:prstClr val="white"/>
                </a:solidFill>
                <a:effectLst/>
                <a:uLnTx/>
                <a:uFillTx/>
                <a:latin typeface="Calibri" pitchFamily="34" charset="0"/>
                <a:ea typeface="+mn-ea"/>
                <a:cs typeface="+mn-cs"/>
              </a:rPr>
              <a:t>Chronic</a:t>
            </a:r>
          </a:p>
          <a:p>
            <a:pPr marL="0" marR="0" lvl="0" indent="0" algn="l" defTabSz="914400" rtl="0" eaLnBrk="0" fontAlgn="auto" latinLnBrk="0" hangingPunct="0">
              <a:lnSpc>
                <a:spcPct val="150000"/>
              </a:lnSpc>
              <a:spcBef>
                <a:spcPts val="0"/>
              </a:spcBef>
              <a:spcAft>
                <a:spcPts val="0"/>
              </a:spcAft>
              <a:buClrTx/>
              <a:buSzPct val="75000"/>
              <a:buFontTx/>
              <a:buBlip>
                <a:blip r:embed="rId4"/>
              </a:buBlip>
              <a:tabLst/>
              <a:defRPr/>
            </a:pPr>
            <a:r>
              <a:rPr kumimoji="0" lang="en-US" sz="1800" b="1" i="1" u="none" strike="noStrike" kern="1200" cap="none" spc="0" normalizeH="0" baseline="0" noProof="0" dirty="0">
                <a:ln>
                  <a:noFill/>
                </a:ln>
                <a:solidFill>
                  <a:prstClr val="white"/>
                </a:solidFill>
                <a:effectLst/>
                <a:uLnTx/>
                <a:uFillTx/>
                <a:latin typeface="Calibri" pitchFamily="34" charset="0"/>
                <a:ea typeface="+mn-ea"/>
                <a:cs typeface="+mn-cs"/>
              </a:rPr>
              <a:t> Common</a:t>
            </a:r>
          </a:p>
          <a:p>
            <a:pPr marL="0" marR="0" lvl="0" indent="0" algn="l" defTabSz="914400" rtl="0" eaLnBrk="0" fontAlgn="auto" latinLnBrk="0" hangingPunct="0">
              <a:lnSpc>
                <a:spcPct val="150000"/>
              </a:lnSpc>
              <a:spcBef>
                <a:spcPts val="0"/>
              </a:spcBef>
              <a:spcAft>
                <a:spcPts val="0"/>
              </a:spcAft>
              <a:buClrTx/>
              <a:buSzPct val="75000"/>
              <a:buFontTx/>
              <a:buBlip>
                <a:blip r:embed="rId4"/>
              </a:buBlip>
              <a:tabLst/>
              <a:defRPr/>
            </a:pPr>
            <a:r>
              <a:rPr kumimoji="0" lang="en-US" sz="1800" b="1" i="1" u="none" strike="noStrike" kern="1200" cap="none" spc="0" normalizeH="0" baseline="0" noProof="0" dirty="0">
                <a:ln>
                  <a:noFill/>
                </a:ln>
                <a:solidFill>
                  <a:prstClr val="white"/>
                </a:solidFill>
                <a:effectLst/>
                <a:uLnTx/>
                <a:uFillTx/>
                <a:latin typeface="Calibri" pitchFamily="34" charset="0"/>
                <a:ea typeface="+mn-ea"/>
                <a:cs typeface="+mn-cs"/>
              </a:rPr>
              <a:t> Consequential</a:t>
            </a:r>
          </a:p>
          <a:p>
            <a:pPr marL="0" marR="0" lvl="0" indent="0" algn="l" defTabSz="914400" rtl="0" eaLnBrk="0" fontAlgn="auto" latinLnBrk="0" hangingPunct="0">
              <a:lnSpc>
                <a:spcPct val="150000"/>
              </a:lnSpc>
              <a:spcBef>
                <a:spcPts val="0"/>
              </a:spcBef>
              <a:spcAft>
                <a:spcPts val="0"/>
              </a:spcAft>
              <a:buClrTx/>
              <a:buSzPct val="75000"/>
              <a:buFontTx/>
              <a:buBlip>
                <a:blip r:embed="rId4"/>
              </a:buBlip>
              <a:tabLst/>
              <a:defRPr/>
            </a:pPr>
            <a:r>
              <a:rPr kumimoji="0" lang="en-US" sz="1800" b="1" i="1" u="none" strike="noStrike" kern="1200" cap="none" spc="0" normalizeH="0" baseline="0" noProof="0" dirty="0">
                <a:ln>
                  <a:noFill/>
                </a:ln>
                <a:solidFill>
                  <a:prstClr val="white"/>
                </a:solidFill>
                <a:effectLst/>
                <a:uLnTx/>
                <a:uFillTx/>
                <a:latin typeface="Calibri" pitchFamily="34" charset="0"/>
                <a:ea typeface="+mn-ea"/>
                <a:cs typeface="+mn-cs"/>
              </a:rPr>
              <a:t> Costly</a:t>
            </a:r>
          </a:p>
        </p:txBody>
      </p:sp>
      <p:sp>
        <p:nvSpPr>
          <p:cNvPr id="8" name="Rectangle 7">
            <a:extLst>
              <a:ext uri="{FF2B5EF4-FFF2-40B4-BE49-F238E27FC236}">
                <a16:creationId xmlns:a16="http://schemas.microsoft.com/office/drawing/2014/main" id="{84ECCACC-A86A-418A-BF76-F1EFA859A352}"/>
              </a:ext>
            </a:extLst>
          </p:cNvPr>
          <p:cNvSpPr/>
          <p:nvPr/>
        </p:nvSpPr>
        <p:spPr>
          <a:xfrm>
            <a:off x="0" y="6488668"/>
            <a:ext cx="71677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https://www.niddk.nih.gov/research-funding/research-programs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70611BD-ADF2-7B00-F75E-1D9CCDFF0AC4}"/>
              </a:ext>
            </a:extLst>
          </p:cNvPr>
          <p:cNvSpPr txBox="1"/>
          <p:nvPr/>
        </p:nvSpPr>
        <p:spPr>
          <a:xfrm>
            <a:off x="2291269" y="5002430"/>
            <a:ext cx="76094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4D86"/>
                </a:solidFill>
                <a:effectLst/>
                <a:uLnTx/>
                <a:uFillTx/>
                <a:latin typeface="Calibri"/>
                <a:ea typeface="+mn-ea"/>
                <a:cs typeface="+mn-cs"/>
              </a:rPr>
              <a:t>The Small Business Programs help NIH accelerate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4D86"/>
                </a:solidFill>
                <a:effectLst/>
                <a:uLnTx/>
                <a:uFillTx/>
                <a:latin typeface="Calibri"/>
                <a:ea typeface="+mn-ea"/>
                <a:cs typeface="+mn-cs"/>
              </a:rPr>
              <a:t>discoveries from bench to bedside </a:t>
            </a:r>
          </a:p>
        </p:txBody>
      </p:sp>
    </p:spTree>
    <p:extLst>
      <p:ext uri="{BB962C8B-B14F-4D97-AF65-F5344CB8AC3E}">
        <p14:creationId xmlns:p14="http://schemas.microsoft.com/office/powerpoint/2010/main" val="3326565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cxnSp>
        <p:nvCxnSpPr>
          <p:cNvPr id="27" name="Google Shape;5693;p68">
            <a:extLst>
              <a:ext uri="{FF2B5EF4-FFF2-40B4-BE49-F238E27FC236}">
                <a16:creationId xmlns:a16="http://schemas.microsoft.com/office/drawing/2014/main" id="{289D8809-8BF7-4C94-97DC-2DE513C99E9D}"/>
              </a:ext>
            </a:extLst>
          </p:cNvPr>
          <p:cNvCxnSpPr/>
          <p:nvPr/>
        </p:nvCxnSpPr>
        <p:spPr>
          <a:xfrm>
            <a:off x="9371694" y="2260032"/>
            <a:ext cx="488133" cy="0"/>
          </a:xfrm>
          <a:prstGeom prst="straightConnector1">
            <a:avLst/>
          </a:prstGeom>
          <a:noFill/>
          <a:ln w="28575" cap="flat" cmpd="sng">
            <a:solidFill>
              <a:schemeClr val="tx2">
                <a:lumMod val="20000"/>
                <a:lumOff val="80000"/>
              </a:schemeClr>
            </a:solidFill>
            <a:prstDash val="solid"/>
            <a:round/>
            <a:headEnd type="none" w="med" len="med"/>
            <a:tailEnd type="none" w="med" len="med"/>
          </a:ln>
        </p:spPr>
      </p:cxnSp>
      <p:sp>
        <p:nvSpPr>
          <p:cNvPr id="7" name="Title 6">
            <a:extLst>
              <a:ext uri="{FF2B5EF4-FFF2-40B4-BE49-F238E27FC236}">
                <a16:creationId xmlns:a16="http://schemas.microsoft.com/office/drawing/2014/main" id="{24174879-F912-4E4F-BC7B-F6E9C50B3312}"/>
              </a:ext>
            </a:extLst>
          </p:cNvPr>
          <p:cNvSpPr>
            <a:spLocks noGrp="1"/>
          </p:cNvSpPr>
          <p:nvPr>
            <p:ph type="title"/>
          </p:nvPr>
        </p:nvSpPr>
        <p:spPr>
          <a:xfrm>
            <a:off x="4711603" y="-71405"/>
            <a:ext cx="6819284" cy="1117600"/>
          </a:xfrm>
        </p:spPr>
        <p:txBody>
          <a:bodyPr/>
          <a:lstStyle/>
          <a:p>
            <a:r>
              <a:rPr lang="en-US" dirty="0"/>
              <a:t>Small Business Portfolio </a:t>
            </a:r>
          </a:p>
        </p:txBody>
      </p:sp>
      <p:grpSp>
        <p:nvGrpSpPr>
          <p:cNvPr id="24" name="Group 23">
            <a:extLst>
              <a:ext uri="{FF2B5EF4-FFF2-40B4-BE49-F238E27FC236}">
                <a16:creationId xmlns:a16="http://schemas.microsoft.com/office/drawing/2014/main" id="{4068B46D-D958-4DA9-B7BD-41A4E1C2F1BE}"/>
              </a:ext>
            </a:extLst>
          </p:cNvPr>
          <p:cNvGrpSpPr/>
          <p:nvPr/>
        </p:nvGrpSpPr>
        <p:grpSpPr>
          <a:xfrm>
            <a:off x="1607580" y="1316748"/>
            <a:ext cx="8976840" cy="2112899"/>
            <a:chOff x="618565" y="1951226"/>
            <a:chExt cx="6221272" cy="1236562"/>
          </a:xfrm>
        </p:grpSpPr>
        <p:grpSp>
          <p:nvGrpSpPr>
            <p:cNvPr id="30" name="Google Shape;4544;p65">
              <a:extLst>
                <a:ext uri="{FF2B5EF4-FFF2-40B4-BE49-F238E27FC236}">
                  <a16:creationId xmlns:a16="http://schemas.microsoft.com/office/drawing/2014/main" id="{77CF574C-C94D-41CE-BDF6-ECF202E6E357}"/>
                </a:ext>
              </a:extLst>
            </p:cNvPr>
            <p:cNvGrpSpPr/>
            <p:nvPr/>
          </p:nvGrpSpPr>
          <p:grpSpPr>
            <a:xfrm>
              <a:off x="618565" y="1955713"/>
              <a:ext cx="4261691" cy="1232074"/>
              <a:chOff x="499541" y="2986275"/>
              <a:chExt cx="3452640" cy="1458344"/>
            </a:xfrm>
          </p:grpSpPr>
          <p:cxnSp>
            <p:nvCxnSpPr>
              <p:cNvPr id="31" name="Google Shape;4545;p65">
                <a:extLst>
                  <a:ext uri="{FF2B5EF4-FFF2-40B4-BE49-F238E27FC236}">
                    <a16:creationId xmlns:a16="http://schemas.microsoft.com/office/drawing/2014/main" id="{79888CAF-3A99-450A-815B-47D81335D542}"/>
                  </a:ext>
                </a:extLst>
              </p:cNvPr>
              <p:cNvCxnSpPr>
                <a:cxnSpLocks/>
                <a:stCxn id="37" idx="4"/>
                <a:endCxn id="39" idx="0"/>
              </p:cNvCxnSpPr>
              <p:nvPr/>
            </p:nvCxnSpPr>
            <p:spPr>
              <a:xfrm>
                <a:off x="1100218" y="3577875"/>
                <a:ext cx="472733" cy="275144"/>
              </a:xfrm>
              <a:prstGeom prst="straightConnector1">
                <a:avLst/>
              </a:prstGeom>
              <a:noFill/>
              <a:ln w="19050" cap="flat" cmpd="sng">
                <a:solidFill>
                  <a:srgbClr val="435D74"/>
                </a:solidFill>
                <a:prstDash val="solid"/>
                <a:round/>
                <a:headEnd type="none" w="med" len="med"/>
                <a:tailEnd type="none" w="med" len="med"/>
              </a:ln>
            </p:spPr>
          </p:cxnSp>
          <p:cxnSp>
            <p:nvCxnSpPr>
              <p:cNvPr id="32" name="Google Shape;4548;p65">
                <a:extLst>
                  <a:ext uri="{FF2B5EF4-FFF2-40B4-BE49-F238E27FC236}">
                    <a16:creationId xmlns:a16="http://schemas.microsoft.com/office/drawing/2014/main" id="{012014AC-ED2D-4A22-9D01-63B94AF4621B}"/>
                  </a:ext>
                </a:extLst>
              </p:cNvPr>
              <p:cNvCxnSpPr>
                <a:cxnSpLocks/>
                <a:stCxn id="39" idx="0"/>
                <a:endCxn id="36" idx="4"/>
              </p:cNvCxnSpPr>
              <p:nvPr/>
            </p:nvCxnSpPr>
            <p:spPr>
              <a:xfrm flipV="1">
                <a:off x="1572951" y="3577875"/>
                <a:ext cx="839641" cy="275144"/>
              </a:xfrm>
              <a:prstGeom prst="straightConnector1">
                <a:avLst/>
              </a:prstGeom>
              <a:noFill/>
              <a:ln w="19050" cap="flat" cmpd="sng">
                <a:solidFill>
                  <a:srgbClr val="435D74"/>
                </a:solidFill>
                <a:prstDash val="solid"/>
                <a:round/>
                <a:headEnd type="none" w="med" len="med"/>
                <a:tailEnd type="none" w="med" len="med"/>
              </a:ln>
            </p:spPr>
          </p:cxnSp>
          <p:cxnSp>
            <p:nvCxnSpPr>
              <p:cNvPr id="33" name="Google Shape;4550;p65">
                <a:extLst>
                  <a:ext uri="{FF2B5EF4-FFF2-40B4-BE49-F238E27FC236}">
                    <a16:creationId xmlns:a16="http://schemas.microsoft.com/office/drawing/2014/main" id="{8CA08495-4B5C-49DF-BDB1-4437FE95A813}"/>
                  </a:ext>
                </a:extLst>
              </p:cNvPr>
              <p:cNvCxnSpPr>
                <a:cxnSpLocks/>
                <a:stCxn id="36" idx="4"/>
                <a:endCxn id="38" idx="0"/>
              </p:cNvCxnSpPr>
              <p:nvPr/>
            </p:nvCxnSpPr>
            <p:spPr>
              <a:xfrm>
                <a:off x="2412592" y="3577875"/>
                <a:ext cx="489454" cy="275143"/>
              </a:xfrm>
              <a:prstGeom prst="straightConnector1">
                <a:avLst/>
              </a:prstGeom>
              <a:noFill/>
              <a:ln w="19050" cap="flat" cmpd="sng">
                <a:solidFill>
                  <a:srgbClr val="435D74"/>
                </a:solidFill>
                <a:prstDash val="solid"/>
                <a:round/>
                <a:headEnd type="none" w="med" len="med"/>
                <a:tailEnd type="none" w="med" len="med"/>
              </a:ln>
            </p:spPr>
          </p:cxnSp>
          <p:cxnSp>
            <p:nvCxnSpPr>
              <p:cNvPr id="34" name="Google Shape;4552;p65">
                <a:extLst>
                  <a:ext uri="{FF2B5EF4-FFF2-40B4-BE49-F238E27FC236}">
                    <a16:creationId xmlns:a16="http://schemas.microsoft.com/office/drawing/2014/main" id="{64A6AB42-2F6A-471E-9D8C-93E3A9251447}"/>
                  </a:ext>
                </a:extLst>
              </p:cNvPr>
              <p:cNvCxnSpPr>
                <a:cxnSpLocks/>
                <a:stCxn id="38" idx="0"/>
                <a:endCxn id="35" idx="4"/>
              </p:cNvCxnSpPr>
              <p:nvPr/>
            </p:nvCxnSpPr>
            <p:spPr>
              <a:xfrm flipV="1">
                <a:off x="2902046" y="3577875"/>
                <a:ext cx="669306" cy="275142"/>
              </a:xfrm>
              <a:prstGeom prst="straightConnector1">
                <a:avLst/>
              </a:prstGeom>
              <a:noFill/>
              <a:ln w="19050" cap="flat" cmpd="sng">
                <a:solidFill>
                  <a:srgbClr val="435D74"/>
                </a:solidFill>
                <a:prstDash val="solid"/>
                <a:round/>
                <a:headEnd type="none" w="med" len="med"/>
                <a:tailEnd type="none" w="med" len="med"/>
              </a:ln>
            </p:spPr>
          </p:cxnSp>
          <p:sp>
            <p:nvSpPr>
              <p:cNvPr id="35" name="Google Shape;4553;p65">
                <a:extLst>
                  <a:ext uri="{FF2B5EF4-FFF2-40B4-BE49-F238E27FC236}">
                    <a16:creationId xmlns:a16="http://schemas.microsoft.com/office/drawing/2014/main" id="{2156574C-2C9F-4894-9F83-EF5B8366E2DE}"/>
                  </a:ext>
                </a:extLst>
              </p:cNvPr>
              <p:cNvSpPr/>
              <p:nvPr/>
            </p:nvSpPr>
            <p:spPr>
              <a:xfrm>
                <a:off x="3190524" y="2986275"/>
                <a:ext cx="761657" cy="591600"/>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Devices</a:t>
                </a:r>
                <a:endParaRPr sz="1867" kern="0" dirty="0">
                  <a:solidFill>
                    <a:srgbClr val="FFFFFF"/>
                  </a:solidFill>
                  <a:latin typeface="Calibri"/>
                  <a:ea typeface="Calibri"/>
                  <a:cs typeface="Calibri"/>
                  <a:sym typeface="Calibri"/>
                </a:endParaRPr>
              </a:p>
            </p:txBody>
          </p:sp>
          <p:sp>
            <p:nvSpPr>
              <p:cNvPr id="36" name="Google Shape;4549;p65">
                <a:extLst>
                  <a:ext uri="{FF2B5EF4-FFF2-40B4-BE49-F238E27FC236}">
                    <a16:creationId xmlns:a16="http://schemas.microsoft.com/office/drawing/2014/main" id="{4C63F137-24B4-4DC3-82FB-35DB006C52A7}"/>
                  </a:ext>
                </a:extLst>
              </p:cNvPr>
              <p:cNvSpPr/>
              <p:nvPr/>
            </p:nvSpPr>
            <p:spPr>
              <a:xfrm>
                <a:off x="1882687" y="2986275"/>
                <a:ext cx="1059810" cy="591600"/>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Diagnostics</a:t>
                </a:r>
                <a:endParaRPr sz="1867" kern="0" dirty="0">
                  <a:solidFill>
                    <a:srgbClr val="FFFFFF"/>
                  </a:solidFill>
                  <a:latin typeface="Calibri"/>
                  <a:ea typeface="Calibri"/>
                  <a:cs typeface="Calibri"/>
                  <a:sym typeface="Calibri"/>
                </a:endParaRPr>
              </a:p>
            </p:txBody>
          </p:sp>
          <p:sp>
            <p:nvSpPr>
              <p:cNvPr id="37" name="Google Shape;4546;p65">
                <a:extLst>
                  <a:ext uri="{FF2B5EF4-FFF2-40B4-BE49-F238E27FC236}">
                    <a16:creationId xmlns:a16="http://schemas.microsoft.com/office/drawing/2014/main" id="{64F498FF-B31A-44FA-BAF7-E83064F7FC02}"/>
                  </a:ext>
                </a:extLst>
              </p:cNvPr>
              <p:cNvSpPr/>
              <p:nvPr/>
            </p:nvSpPr>
            <p:spPr>
              <a:xfrm>
                <a:off x="499541" y="2986275"/>
                <a:ext cx="1201354" cy="591600"/>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Therapeutics</a:t>
                </a:r>
                <a:r>
                  <a:rPr lang="en-US" sz="1600" kern="0" dirty="0">
                    <a:solidFill>
                      <a:srgbClr val="080808"/>
                    </a:solidFill>
                    <a:latin typeface="Calibri"/>
                    <a:ea typeface="Calibri"/>
                    <a:cs typeface="Calibri"/>
                    <a:sym typeface="Calibri"/>
                  </a:rPr>
                  <a:t> </a:t>
                </a:r>
                <a:endParaRPr sz="1600" kern="0" dirty="0">
                  <a:solidFill>
                    <a:srgbClr val="080808"/>
                  </a:solidFill>
                  <a:latin typeface="Calibri"/>
                  <a:ea typeface="Calibri"/>
                  <a:cs typeface="Calibri"/>
                  <a:sym typeface="Calibri"/>
                </a:endParaRPr>
              </a:p>
            </p:txBody>
          </p:sp>
          <p:sp>
            <p:nvSpPr>
              <p:cNvPr id="38" name="Google Shape;4551;p65">
                <a:extLst>
                  <a:ext uri="{FF2B5EF4-FFF2-40B4-BE49-F238E27FC236}">
                    <a16:creationId xmlns:a16="http://schemas.microsoft.com/office/drawing/2014/main" id="{A2CEB263-016A-4413-A8FB-75F10D1F5C9F}"/>
                  </a:ext>
                </a:extLst>
              </p:cNvPr>
              <p:cNvSpPr/>
              <p:nvPr/>
            </p:nvSpPr>
            <p:spPr>
              <a:xfrm>
                <a:off x="2367901" y="3853018"/>
                <a:ext cx="1068289" cy="591600"/>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Biomarkers</a:t>
                </a:r>
                <a:endParaRPr sz="1867" kern="0" dirty="0">
                  <a:solidFill>
                    <a:srgbClr val="FFFFFF"/>
                  </a:solidFill>
                  <a:latin typeface="Calibri"/>
                  <a:ea typeface="Calibri"/>
                  <a:cs typeface="Calibri"/>
                  <a:sym typeface="Calibri"/>
                </a:endParaRPr>
              </a:p>
            </p:txBody>
          </p:sp>
          <p:sp>
            <p:nvSpPr>
              <p:cNvPr id="39" name="Google Shape;4547;p65">
                <a:extLst>
                  <a:ext uri="{FF2B5EF4-FFF2-40B4-BE49-F238E27FC236}">
                    <a16:creationId xmlns:a16="http://schemas.microsoft.com/office/drawing/2014/main" id="{FCA08C48-20BC-49B7-9267-9CDE8BF5733A}"/>
                  </a:ext>
                </a:extLst>
              </p:cNvPr>
              <p:cNvSpPr/>
              <p:nvPr/>
            </p:nvSpPr>
            <p:spPr>
              <a:xfrm>
                <a:off x="1038806" y="3853019"/>
                <a:ext cx="1068289" cy="591600"/>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Research Tools</a:t>
                </a:r>
                <a:endParaRPr sz="1867" kern="0" dirty="0">
                  <a:solidFill>
                    <a:srgbClr val="FFFFFF"/>
                  </a:solidFill>
                  <a:latin typeface="Calibri"/>
                  <a:ea typeface="Calibri"/>
                  <a:cs typeface="Calibri"/>
                  <a:sym typeface="Calibri"/>
                </a:endParaRPr>
              </a:p>
            </p:txBody>
          </p:sp>
        </p:grpSp>
        <p:grpSp>
          <p:nvGrpSpPr>
            <p:cNvPr id="40" name="Google Shape;4544;p65">
              <a:extLst>
                <a:ext uri="{FF2B5EF4-FFF2-40B4-BE49-F238E27FC236}">
                  <a16:creationId xmlns:a16="http://schemas.microsoft.com/office/drawing/2014/main" id="{732F25D8-1ABD-4DC2-B7F1-AEA4BA972821}"/>
                </a:ext>
              </a:extLst>
            </p:cNvPr>
            <p:cNvGrpSpPr/>
            <p:nvPr/>
          </p:nvGrpSpPr>
          <p:grpSpPr>
            <a:xfrm>
              <a:off x="4742576" y="1951226"/>
              <a:ext cx="2097261" cy="1236562"/>
              <a:chOff x="1071087" y="3086302"/>
              <a:chExt cx="1463577" cy="1358317"/>
            </a:xfrm>
          </p:grpSpPr>
          <p:cxnSp>
            <p:nvCxnSpPr>
              <p:cNvPr id="41" name="Google Shape;4545;p65">
                <a:extLst>
                  <a:ext uri="{FF2B5EF4-FFF2-40B4-BE49-F238E27FC236}">
                    <a16:creationId xmlns:a16="http://schemas.microsoft.com/office/drawing/2014/main" id="{7233AD92-62AF-417E-8859-996346DFF790}"/>
                  </a:ext>
                </a:extLst>
              </p:cNvPr>
              <p:cNvCxnSpPr>
                <a:cxnSpLocks/>
                <a:stCxn id="35" idx="5"/>
                <a:endCxn id="49" idx="0"/>
              </p:cNvCxnSpPr>
              <p:nvPr/>
            </p:nvCxnSpPr>
            <p:spPr>
              <a:xfrm>
                <a:off x="1071087" y="3559853"/>
                <a:ext cx="614598" cy="293166"/>
              </a:xfrm>
              <a:prstGeom prst="straightConnector1">
                <a:avLst/>
              </a:prstGeom>
              <a:noFill/>
              <a:ln w="19050" cap="flat" cmpd="sng">
                <a:solidFill>
                  <a:srgbClr val="435D74"/>
                </a:solidFill>
                <a:prstDash val="solid"/>
                <a:round/>
                <a:headEnd type="none" w="med" len="med"/>
                <a:tailEnd type="none" w="med" len="med"/>
              </a:ln>
            </p:spPr>
          </p:cxnSp>
          <p:cxnSp>
            <p:nvCxnSpPr>
              <p:cNvPr id="42" name="Google Shape;4548;p65">
                <a:extLst>
                  <a:ext uri="{FF2B5EF4-FFF2-40B4-BE49-F238E27FC236}">
                    <a16:creationId xmlns:a16="http://schemas.microsoft.com/office/drawing/2014/main" id="{1023E9A6-7F22-459F-A6E3-41F74BDF9DA3}"/>
                  </a:ext>
                </a:extLst>
              </p:cNvPr>
              <p:cNvCxnSpPr>
                <a:cxnSpLocks/>
                <a:stCxn id="49" idx="0"/>
                <a:endCxn id="46" idx="4"/>
              </p:cNvCxnSpPr>
              <p:nvPr/>
            </p:nvCxnSpPr>
            <p:spPr>
              <a:xfrm flipV="1">
                <a:off x="1685686" y="3559853"/>
                <a:ext cx="388878" cy="293166"/>
              </a:xfrm>
              <a:prstGeom prst="straightConnector1">
                <a:avLst/>
              </a:prstGeom>
              <a:noFill/>
              <a:ln w="19050" cap="flat" cmpd="sng">
                <a:solidFill>
                  <a:srgbClr val="435D74"/>
                </a:solidFill>
                <a:prstDash val="solid"/>
                <a:round/>
                <a:headEnd type="none" w="med" len="med"/>
                <a:tailEnd type="none" w="med" len="med"/>
              </a:ln>
            </p:spPr>
          </p:cxnSp>
          <p:sp>
            <p:nvSpPr>
              <p:cNvPr id="46" name="Google Shape;4549;p65">
                <a:extLst>
                  <a:ext uri="{FF2B5EF4-FFF2-40B4-BE49-F238E27FC236}">
                    <a16:creationId xmlns:a16="http://schemas.microsoft.com/office/drawing/2014/main" id="{B57ACD7E-6DD9-41EC-9B3E-DF7CE473879C}"/>
                  </a:ext>
                </a:extLst>
              </p:cNvPr>
              <p:cNvSpPr/>
              <p:nvPr/>
            </p:nvSpPr>
            <p:spPr>
              <a:xfrm>
                <a:off x="1614463" y="3086302"/>
                <a:ext cx="920201" cy="473551"/>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Biologics</a:t>
                </a:r>
                <a:endParaRPr sz="1867" kern="0" dirty="0">
                  <a:solidFill>
                    <a:srgbClr val="FFFFFF"/>
                  </a:solidFill>
                  <a:latin typeface="Calibri"/>
                  <a:ea typeface="Calibri"/>
                  <a:cs typeface="Calibri"/>
                  <a:sym typeface="Calibri"/>
                </a:endParaRPr>
              </a:p>
            </p:txBody>
          </p:sp>
          <p:sp>
            <p:nvSpPr>
              <p:cNvPr id="49" name="Google Shape;4547;p65">
                <a:extLst>
                  <a:ext uri="{FF2B5EF4-FFF2-40B4-BE49-F238E27FC236}">
                    <a16:creationId xmlns:a16="http://schemas.microsoft.com/office/drawing/2014/main" id="{61462B4F-B19F-4EE0-B0C1-46DAB3F57ED7}"/>
                  </a:ext>
                </a:extLst>
              </p:cNvPr>
              <p:cNvSpPr/>
              <p:nvPr/>
            </p:nvSpPr>
            <p:spPr>
              <a:xfrm>
                <a:off x="1225585" y="3853019"/>
                <a:ext cx="920201" cy="591600"/>
              </a:xfrm>
              <a:prstGeom prst="ellipse">
                <a:avLst/>
              </a:prstGeom>
              <a:solidFill>
                <a:schemeClr val="accent3"/>
              </a:solidFill>
              <a:ln w="19050" cap="flat" cmpd="sng">
                <a:solidFill>
                  <a:srgbClr val="435D7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r>
                  <a:rPr lang="en-US" sz="1867" kern="0" dirty="0">
                    <a:solidFill>
                      <a:srgbClr val="FFFFFF"/>
                    </a:solidFill>
                    <a:latin typeface="Calibri"/>
                    <a:ea typeface="Calibri"/>
                    <a:cs typeface="Calibri"/>
                    <a:sym typeface="Calibri"/>
                  </a:rPr>
                  <a:t>Small </a:t>
                </a:r>
              </a:p>
              <a:p>
                <a:pPr algn="ctr" defTabSz="1219170">
                  <a:buClr>
                    <a:srgbClr val="000000"/>
                  </a:buClr>
                </a:pPr>
                <a:r>
                  <a:rPr lang="en-US" sz="1867" kern="0" dirty="0">
                    <a:solidFill>
                      <a:srgbClr val="FFFFFF"/>
                    </a:solidFill>
                    <a:latin typeface="Calibri"/>
                    <a:ea typeface="Calibri"/>
                    <a:cs typeface="Calibri"/>
                    <a:sym typeface="Calibri"/>
                  </a:rPr>
                  <a:t>Molecules </a:t>
                </a:r>
                <a:endParaRPr sz="1867" kern="0" dirty="0">
                  <a:solidFill>
                    <a:srgbClr val="FFFFFF"/>
                  </a:solidFill>
                  <a:latin typeface="Calibri"/>
                  <a:ea typeface="Calibri"/>
                  <a:cs typeface="Calibri"/>
                  <a:sym typeface="Calibri"/>
                </a:endParaRPr>
              </a:p>
            </p:txBody>
          </p:sp>
        </p:grpSp>
      </p:grpSp>
      <p:grpSp>
        <p:nvGrpSpPr>
          <p:cNvPr id="53" name="Group 52">
            <a:extLst>
              <a:ext uri="{FF2B5EF4-FFF2-40B4-BE49-F238E27FC236}">
                <a16:creationId xmlns:a16="http://schemas.microsoft.com/office/drawing/2014/main" id="{AD44A0D6-D5A9-4082-A345-B8093CCB6821}"/>
              </a:ext>
            </a:extLst>
          </p:cNvPr>
          <p:cNvGrpSpPr/>
          <p:nvPr/>
        </p:nvGrpSpPr>
        <p:grpSpPr>
          <a:xfrm>
            <a:off x="2840528" y="4348604"/>
            <a:ext cx="7994713" cy="1603525"/>
            <a:chOff x="806909" y="3690725"/>
            <a:chExt cx="3732965" cy="605320"/>
          </a:xfrm>
        </p:grpSpPr>
        <p:grpSp>
          <p:nvGrpSpPr>
            <p:cNvPr id="85" name="Google Shape;4682;p65">
              <a:extLst>
                <a:ext uri="{FF2B5EF4-FFF2-40B4-BE49-F238E27FC236}">
                  <a16:creationId xmlns:a16="http://schemas.microsoft.com/office/drawing/2014/main" id="{59AA87A8-9362-4AFB-B35E-62C55615D3D4}"/>
                </a:ext>
              </a:extLst>
            </p:cNvPr>
            <p:cNvGrpSpPr/>
            <p:nvPr/>
          </p:nvGrpSpPr>
          <p:grpSpPr>
            <a:xfrm>
              <a:off x="806909" y="3690725"/>
              <a:ext cx="2487614" cy="605320"/>
              <a:chOff x="6777990" y="3874489"/>
              <a:chExt cx="1646916" cy="356242"/>
            </a:xfrm>
          </p:grpSpPr>
          <p:sp>
            <p:nvSpPr>
              <p:cNvPr id="97" name="Google Shape;4685;p65">
                <a:extLst>
                  <a:ext uri="{FF2B5EF4-FFF2-40B4-BE49-F238E27FC236}">
                    <a16:creationId xmlns:a16="http://schemas.microsoft.com/office/drawing/2014/main" id="{D68F9001-789D-40CD-94DD-77BD51B06493}"/>
                  </a:ext>
                </a:extLst>
              </p:cNvPr>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chemeClr val="accent5">
                  <a:lumMod val="75000"/>
                  <a:lumOff val="25000"/>
                </a:schemeClr>
              </a:solidFill>
              <a:ln w="19050" cap="flat" cmpd="sng">
                <a:solidFill>
                  <a:srgbClr val="A5B7C5"/>
                </a:solidFill>
                <a:prstDash val="solid"/>
                <a:miter lim="58162"/>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600" kern="0" dirty="0">
                    <a:solidFill>
                      <a:srgbClr val="FFFFFF"/>
                    </a:solidFill>
                    <a:latin typeface="Arial"/>
                    <a:cs typeface="Arial"/>
                    <a:sym typeface="Arial"/>
                  </a:rPr>
                  <a:t>Drug</a:t>
                </a:r>
              </a:p>
              <a:p>
                <a:pPr algn="ctr" defTabSz="1219170">
                  <a:buClr>
                    <a:srgbClr val="000000"/>
                  </a:buClr>
                </a:pPr>
                <a:r>
                  <a:rPr lang="en-US" sz="1600" kern="0" dirty="0">
                    <a:solidFill>
                      <a:srgbClr val="FFFFFF"/>
                    </a:solidFill>
                    <a:latin typeface="Arial"/>
                    <a:cs typeface="Arial"/>
                    <a:sym typeface="Arial"/>
                  </a:rPr>
                  <a:t>Discovery </a:t>
                </a:r>
                <a:endParaRPr sz="1600" kern="0" dirty="0">
                  <a:solidFill>
                    <a:srgbClr val="FFFFFF"/>
                  </a:solidFill>
                  <a:latin typeface="Arial"/>
                  <a:cs typeface="Arial"/>
                  <a:sym typeface="Arial"/>
                </a:endParaRPr>
              </a:p>
            </p:txBody>
          </p:sp>
          <p:sp>
            <p:nvSpPr>
              <p:cNvPr id="95" name="Google Shape;4688;p65">
                <a:extLst>
                  <a:ext uri="{FF2B5EF4-FFF2-40B4-BE49-F238E27FC236}">
                    <a16:creationId xmlns:a16="http://schemas.microsoft.com/office/drawing/2014/main" id="{2DA59874-9025-4A1C-9782-C5DAA4FB0577}"/>
                  </a:ext>
                </a:extLst>
              </p:cNvPr>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chemeClr val="accent5">
                  <a:lumMod val="75000"/>
                  <a:lumOff val="25000"/>
                </a:schemeClr>
              </a:solidFill>
              <a:ln w="19050" cap="flat" cmpd="sng">
                <a:solidFill>
                  <a:srgbClr val="A5B7C5"/>
                </a:solidFill>
                <a:prstDash val="solid"/>
                <a:miter lim="58162"/>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600" kern="0" dirty="0">
                    <a:solidFill>
                      <a:srgbClr val="FFFFFF"/>
                    </a:solidFill>
                    <a:latin typeface="Arial"/>
                    <a:cs typeface="Arial"/>
                    <a:sym typeface="Arial"/>
                  </a:rPr>
                  <a:t>Device</a:t>
                </a:r>
              </a:p>
              <a:p>
                <a:pPr algn="ctr" defTabSz="1219170">
                  <a:buClr>
                    <a:srgbClr val="000000"/>
                  </a:buClr>
                </a:pPr>
                <a:r>
                  <a:rPr lang="en-US" sz="1600" kern="0" dirty="0">
                    <a:solidFill>
                      <a:srgbClr val="FFFFFF"/>
                    </a:solidFill>
                    <a:latin typeface="Arial"/>
                    <a:cs typeface="Arial"/>
                    <a:sym typeface="Arial"/>
                  </a:rPr>
                  <a:t>Prototyping</a:t>
                </a:r>
                <a:endParaRPr sz="1600" kern="0" dirty="0">
                  <a:solidFill>
                    <a:srgbClr val="FFFFFF"/>
                  </a:solidFill>
                  <a:latin typeface="Arial"/>
                  <a:cs typeface="Arial"/>
                  <a:sym typeface="Arial"/>
                </a:endParaRPr>
              </a:p>
            </p:txBody>
          </p:sp>
          <p:sp>
            <p:nvSpPr>
              <p:cNvPr id="93" name="Google Shape;4691;p65">
                <a:extLst>
                  <a:ext uri="{FF2B5EF4-FFF2-40B4-BE49-F238E27FC236}">
                    <a16:creationId xmlns:a16="http://schemas.microsoft.com/office/drawing/2014/main" id="{F0654D3D-937B-4A3A-9312-9BC37A294669}"/>
                  </a:ext>
                </a:extLst>
              </p:cNvPr>
              <p:cNvSpPr/>
              <p:nvPr/>
            </p:nvSpPr>
            <p:spPr>
              <a:xfrm>
                <a:off x="7603341" y="3874494"/>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solidFill>
                <a:schemeClr val="accent5">
                  <a:lumMod val="75000"/>
                  <a:lumOff val="25000"/>
                </a:schemeClr>
              </a:solidFill>
              <a:ln w="19050" cap="flat" cmpd="sng">
                <a:solidFill>
                  <a:srgbClr val="A5B7C5"/>
                </a:solidFill>
                <a:prstDash val="solid"/>
                <a:miter lim="58162"/>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600" kern="0" dirty="0">
                    <a:solidFill>
                      <a:srgbClr val="FFFFFF"/>
                    </a:solidFill>
                    <a:latin typeface="Arial"/>
                    <a:cs typeface="Arial"/>
                    <a:sym typeface="Arial"/>
                  </a:rPr>
                  <a:t>Preclinical</a:t>
                </a:r>
              </a:p>
              <a:p>
                <a:pPr algn="ctr" defTabSz="1219170">
                  <a:buClr>
                    <a:srgbClr val="000000"/>
                  </a:buClr>
                </a:pPr>
                <a:r>
                  <a:rPr lang="en-US" sz="1600" kern="0" dirty="0">
                    <a:solidFill>
                      <a:srgbClr val="FFFFFF"/>
                    </a:solidFill>
                    <a:latin typeface="Arial"/>
                    <a:cs typeface="Arial"/>
                    <a:sym typeface="Arial"/>
                  </a:rPr>
                  <a:t>Validation</a:t>
                </a:r>
                <a:endParaRPr sz="1600" kern="0" dirty="0">
                  <a:solidFill>
                    <a:srgbClr val="FFFFFF"/>
                  </a:solidFill>
                  <a:latin typeface="Arial"/>
                  <a:cs typeface="Arial"/>
                  <a:sym typeface="Arial"/>
                </a:endParaRPr>
              </a:p>
            </p:txBody>
          </p:sp>
          <p:sp>
            <p:nvSpPr>
              <p:cNvPr id="91" name="Google Shape;4694;p65">
                <a:extLst>
                  <a:ext uri="{FF2B5EF4-FFF2-40B4-BE49-F238E27FC236}">
                    <a16:creationId xmlns:a16="http://schemas.microsoft.com/office/drawing/2014/main" id="{C20000FF-7699-433F-A8D8-48AB74DD6FE2}"/>
                  </a:ext>
                </a:extLst>
              </p:cNvPr>
              <p:cNvSpPr/>
              <p:nvPr/>
            </p:nvSpPr>
            <p:spPr>
              <a:xfrm>
                <a:off x="8013777" y="3874489"/>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chemeClr val="accent5">
                  <a:lumMod val="75000"/>
                  <a:lumOff val="25000"/>
                </a:schemeClr>
              </a:solidFill>
              <a:ln w="19050" cap="flat" cmpd="sng">
                <a:solidFill>
                  <a:srgbClr val="A5B7C5"/>
                </a:solidFill>
                <a:prstDash val="solid"/>
                <a:miter lim="58162"/>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600" kern="0" dirty="0">
                    <a:solidFill>
                      <a:srgbClr val="FFFFFF"/>
                    </a:solidFill>
                    <a:latin typeface="Arial"/>
                    <a:cs typeface="Arial"/>
                    <a:sym typeface="Arial"/>
                  </a:rPr>
                  <a:t>IND&amp;IDE</a:t>
                </a:r>
              </a:p>
              <a:p>
                <a:pPr algn="ctr" defTabSz="1219170">
                  <a:buClr>
                    <a:srgbClr val="000000"/>
                  </a:buClr>
                </a:pPr>
                <a:r>
                  <a:rPr lang="en-US" sz="1600" kern="0" dirty="0">
                    <a:solidFill>
                      <a:srgbClr val="FFFFFF"/>
                    </a:solidFill>
                    <a:latin typeface="Arial"/>
                    <a:cs typeface="Arial"/>
                    <a:sym typeface="Arial"/>
                  </a:rPr>
                  <a:t>Enabling Research </a:t>
                </a:r>
              </a:p>
            </p:txBody>
          </p:sp>
        </p:grpSp>
        <p:grpSp>
          <p:nvGrpSpPr>
            <p:cNvPr id="98" name="Google Shape;4682;p65">
              <a:extLst>
                <a:ext uri="{FF2B5EF4-FFF2-40B4-BE49-F238E27FC236}">
                  <a16:creationId xmlns:a16="http://schemas.microsoft.com/office/drawing/2014/main" id="{130E4414-780C-4775-AC04-4597A8864D89}"/>
                </a:ext>
              </a:extLst>
            </p:cNvPr>
            <p:cNvGrpSpPr/>
            <p:nvPr/>
          </p:nvGrpSpPr>
          <p:grpSpPr>
            <a:xfrm>
              <a:off x="3289072" y="3696612"/>
              <a:ext cx="1250802" cy="571444"/>
              <a:chOff x="6777990" y="3874492"/>
              <a:chExt cx="821558" cy="356237"/>
            </a:xfrm>
          </p:grpSpPr>
          <p:sp>
            <p:nvSpPr>
              <p:cNvPr id="110" name="Google Shape;4685;p65">
                <a:extLst>
                  <a:ext uri="{FF2B5EF4-FFF2-40B4-BE49-F238E27FC236}">
                    <a16:creationId xmlns:a16="http://schemas.microsoft.com/office/drawing/2014/main" id="{60096773-18AF-4C9F-809B-D48A951E3AAE}"/>
                  </a:ext>
                </a:extLst>
              </p:cNvPr>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chemeClr val="accent5">
                  <a:lumMod val="75000"/>
                  <a:lumOff val="25000"/>
                </a:schemeClr>
              </a:solidFill>
              <a:ln w="19050" cap="flat" cmpd="sng">
                <a:solidFill>
                  <a:srgbClr val="A5B7C5"/>
                </a:solidFill>
                <a:prstDash val="solid"/>
                <a:miter lim="58162"/>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600" kern="0" dirty="0">
                    <a:solidFill>
                      <a:srgbClr val="FFFFFF"/>
                    </a:solidFill>
                    <a:latin typeface="Arial"/>
                    <a:cs typeface="Arial"/>
                    <a:sym typeface="Arial"/>
                  </a:rPr>
                  <a:t>Human Subjects</a:t>
                </a:r>
              </a:p>
              <a:p>
                <a:pPr algn="ctr" defTabSz="1219170">
                  <a:buClr>
                    <a:srgbClr val="000000"/>
                  </a:buClr>
                </a:pPr>
                <a:r>
                  <a:rPr lang="en-US" sz="1600" kern="0" dirty="0">
                    <a:solidFill>
                      <a:srgbClr val="FFFFFF"/>
                    </a:solidFill>
                    <a:latin typeface="Arial"/>
                    <a:cs typeface="Arial"/>
                    <a:sym typeface="Arial"/>
                  </a:rPr>
                  <a:t>Research </a:t>
                </a:r>
                <a:endParaRPr sz="1600" kern="0" dirty="0">
                  <a:solidFill>
                    <a:srgbClr val="FFFFFF"/>
                  </a:solidFill>
                  <a:latin typeface="Arial"/>
                  <a:cs typeface="Arial"/>
                  <a:sym typeface="Arial"/>
                </a:endParaRPr>
              </a:p>
            </p:txBody>
          </p:sp>
          <p:sp>
            <p:nvSpPr>
              <p:cNvPr id="108" name="Google Shape;4688;p65">
                <a:extLst>
                  <a:ext uri="{FF2B5EF4-FFF2-40B4-BE49-F238E27FC236}">
                    <a16:creationId xmlns:a16="http://schemas.microsoft.com/office/drawing/2014/main" id="{BE9C06BD-6281-40F0-8F4A-22761533D8A0}"/>
                  </a:ext>
                </a:extLst>
              </p:cNvPr>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chemeClr val="accent5">
                  <a:lumMod val="75000"/>
                  <a:lumOff val="25000"/>
                </a:schemeClr>
              </a:solidFill>
              <a:ln w="19050" cap="flat" cmpd="sng">
                <a:solidFill>
                  <a:srgbClr val="A5B7C5"/>
                </a:solidFill>
                <a:prstDash val="solid"/>
                <a:miter lim="58162"/>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600" kern="0" dirty="0">
                    <a:solidFill>
                      <a:srgbClr val="FFFFFF"/>
                    </a:solidFill>
                    <a:latin typeface="Arial"/>
                    <a:cs typeface="Arial"/>
                    <a:sym typeface="Arial"/>
                  </a:rPr>
                  <a:t>Early-Stage</a:t>
                </a:r>
              </a:p>
              <a:p>
                <a:pPr algn="ctr" defTabSz="1219170">
                  <a:buClr>
                    <a:srgbClr val="000000"/>
                  </a:buClr>
                </a:pPr>
                <a:r>
                  <a:rPr lang="en-US" sz="1600" kern="0" dirty="0">
                    <a:solidFill>
                      <a:srgbClr val="FFFFFF"/>
                    </a:solidFill>
                    <a:latin typeface="Arial"/>
                    <a:cs typeface="Arial"/>
                    <a:sym typeface="Arial"/>
                  </a:rPr>
                  <a:t>Clinical </a:t>
                </a:r>
              </a:p>
              <a:p>
                <a:pPr algn="ctr" defTabSz="1219170">
                  <a:buClr>
                    <a:srgbClr val="000000"/>
                  </a:buClr>
                </a:pPr>
                <a:r>
                  <a:rPr lang="en-US" sz="1600" kern="0" dirty="0">
                    <a:solidFill>
                      <a:srgbClr val="FFFFFF"/>
                    </a:solidFill>
                    <a:latin typeface="Arial"/>
                    <a:cs typeface="Arial"/>
                    <a:sym typeface="Arial"/>
                  </a:rPr>
                  <a:t>Trials</a:t>
                </a:r>
                <a:endParaRPr sz="1600" kern="0" dirty="0">
                  <a:solidFill>
                    <a:srgbClr val="FFFFFF"/>
                  </a:solidFill>
                  <a:latin typeface="Arial"/>
                  <a:cs typeface="Arial"/>
                  <a:sym typeface="Arial"/>
                </a:endParaRPr>
              </a:p>
            </p:txBody>
          </p:sp>
        </p:grpSp>
      </p:grpSp>
      <p:sp>
        <p:nvSpPr>
          <p:cNvPr id="112" name="Title 6">
            <a:extLst>
              <a:ext uri="{FF2B5EF4-FFF2-40B4-BE49-F238E27FC236}">
                <a16:creationId xmlns:a16="http://schemas.microsoft.com/office/drawing/2014/main" id="{7F311D9B-3DC8-4AB2-8FA4-079867F10749}"/>
              </a:ext>
            </a:extLst>
          </p:cNvPr>
          <p:cNvSpPr txBox="1">
            <a:spLocks/>
          </p:cNvSpPr>
          <p:nvPr/>
        </p:nvSpPr>
        <p:spPr>
          <a:xfrm>
            <a:off x="141754" y="4554075"/>
            <a:ext cx="2553257" cy="160350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Spartan"/>
              <a:buNone/>
              <a:defRPr sz="3600" b="1" i="0" u="none" strike="noStrike" cap="none">
                <a:solidFill>
                  <a:schemeClr val="dk2"/>
                </a:solidFill>
                <a:latin typeface="Spartan"/>
                <a:ea typeface="Spartan"/>
                <a:cs typeface="Spartan"/>
                <a:sym typeface="Spartan"/>
              </a:defRPr>
            </a:lvl1pPr>
            <a:lvl2pPr marR="0" lvl="1"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2pPr>
            <a:lvl3pPr marR="0" lvl="2"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3pPr>
            <a:lvl4pPr marR="0" lvl="3"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4pPr>
            <a:lvl5pPr marR="0" lvl="4"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5pPr>
            <a:lvl6pPr marR="0" lvl="5"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6pPr>
            <a:lvl7pPr marR="0" lvl="6"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7pPr>
            <a:lvl8pPr marR="0" lvl="7"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8pPr>
            <a:lvl9pPr marR="0" lvl="8" algn="ctr" rtl="0">
              <a:lnSpc>
                <a:spcPct val="100000"/>
              </a:lnSpc>
              <a:spcBef>
                <a:spcPts val="0"/>
              </a:spcBef>
              <a:spcAft>
                <a:spcPts val="0"/>
              </a:spcAft>
              <a:buClr>
                <a:schemeClr val="dk2"/>
              </a:buClr>
              <a:buSzPts val="4200"/>
              <a:buFont typeface="Spartan"/>
              <a:buNone/>
              <a:defRPr sz="4200" b="1" i="0" u="none" strike="noStrike" cap="none">
                <a:solidFill>
                  <a:schemeClr val="dk2"/>
                </a:solidFill>
                <a:latin typeface="Spartan"/>
                <a:ea typeface="Spartan"/>
                <a:cs typeface="Spartan"/>
                <a:sym typeface="Spartan"/>
              </a:defRPr>
            </a:lvl9pPr>
          </a:lstStyle>
          <a:p>
            <a:pPr defTabSz="1219170">
              <a:buClr>
                <a:srgbClr val="337291"/>
              </a:buClr>
            </a:pPr>
            <a:r>
              <a:rPr lang="en-US" sz="2667" kern="0" dirty="0">
                <a:solidFill>
                  <a:srgbClr val="337291"/>
                </a:solidFill>
              </a:rPr>
              <a:t>Broad Range </a:t>
            </a:r>
          </a:p>
          <a:p>
            <a:pPr defTabSz="1219170">
              <a:buClr>
                <a:srgbClr val="337291"/>
              </a:buClr>
            </a:pPr>
            <a:r>
              <a:rPr lang="en-US" sz="2667" kern="0" dirty="0">
                <a:solidFill>
                  <a:srgbClr val="337291"/>
                </a:solidFill>
              </a:rPr>
              <a:t>of </a:t>
            </a:r>
            <a:r>
              <a:rPr lang="en-US" sz="2667" kern="0" dirty="0">
                <a:solidFill>
                  <a:srgbClr val="080808"/>
                </a:solidFill>
              </a:rPr>
              <a:t>Translational </a:t>
            </a:r>
          </a:p>
          <a:p>
            <a:pPr defTabSz="1219170">
              <a:buClr>
                <a:srgbClr val="337291"/>
              </a:buClr>
            </a:pPr>
            <a:r>
              <a:rPr lang="en-US" sz="2667" kern="0" dirty="0">
                <a:solidFill>
                  <a:srgbClr val="080808"/>
                </a:solidFill>
              </a:rPr>
              <a:t>Research </a:t>
            </a:r>
            <a:r>
              <a:rPr lang="en-US" sz="2667" kern="0" dirty="0">
                <a:solidFill>
                  <a:srgbClr val="337291"/>
                </a:solidFill>
              </a:rPr>
              <a:t>and </a:t>
            </a:r>
            <a:r>
              <a:rPr lang="en-US" sz="2667" kern="0" dirty="0">
                <a:solidFill>
                  <a:srgbClr val="080808"/>
                </a:solidFill>
              </a:rPr>
              <a:t>Development </a:t>
            </a:r>
          </a:p>
          <a:p>
            <a:pPr defTabSz="1219170">
              <a:buClr>
                <a:srgbClr val="337291"/>
              </a:buClr>
            </a:pPr>
            <a:r>
              <a:rPr lang="en-US" sz="2667" kern="0" dirty="0">
                <a:solidFill>
                  <a:srgbClr val="080808"/>
                </a:solidFill>
              </a:rPr>
              <a:t>Activities </a:t>
            </a:r>
          </a:p>
        </p:txBody>
      </p:sp>
    </p:spTree>
    <p:extLst>
      <p:ext uri="{BB962C8B-B14F-4D97-AF65-F5344CB8AC3E}">
        <p14:creationId xmlns:p14="http://schemas.microsoft.com/office/powerpoint/2010/main" val="2574344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21154-18B6-EE64-0546-EEF42A0A697A}"/>
              </a:ext>
            </a:extLst>
          </p:cNvPr>
          <p:cNvSpPr>
            <a:spLocks noGrp="1"/>
          </p:cNvSpPr>
          <p:nvPr>
            <p:ph type="title"/>
          </p:nvPr>
        </p:nvSpPr>
        <p:spPr/>
        <p:txBody>
          <a:bodyPr/>
          <a:lstStyle/>
          <a:p>
            <a:r>
              <a:rPr lang="en-US" dirty="0"/>
              <a:t>NIDDK SBIR/STTR R&amp;D Areas</a:t>
            </a:r>
          </a:p>
        </p:txBody>
      </p:sp>
      <p:sp>
        <p:nvSpPr>
          <p:cNvPr id="6" name="Content Placeholder 5">
            <a:extLst>
              <a:ext uri="{FF2B5EF4-FFF2-40B4-BE49-F238E27FC236}">
                <a16:creationId xmlns:a16="http://schemas.microsoft.com/office/drawing/2014/main" id="{40D2A830-4BE6-F9DB-7565-9B2A75F40858}"/>
              </a:ext>
            </a:extLst>
          </p:cNvPr>
          <p:cNvSpPr>
            <a:spLocks noGrp="1"/>
          </p:cNvSpPr>
          <p:nvPr>
            <p:ph sz="half" idx="2"/>
          </p:nvPr>
        </p:nvSpPr>
        <p:spPr>
          <a:xfrm>
            <a:off x="6197600" y="1689327"/>
            <a:ext cx="5699328" cy="4011083"/>
          </a:xfrm>
        </p:spPr>
        <p:txBody>
          <a:bodyPr>
            <a:normAutofit/>
          </a:bodyPr>
          <a:lstStyle/>
          <a:p>
            <a:r>
              <a:rPr lang="en-US" sz="2400" dirty="0">
                <a:solidFill>
                  <a:schemeClr val="accent3"/>
                </a:solidFill>
              </a:rPr>
              <a:t>Drugs</a:t>
            </a:r>
            <a:r>
              <a:rPr lang="en-US" sz="2400" dirty="0"/>
              <a:t> (drugs, vectors, cell therapies, etc.)</a:t>
            </a:r>
          </a:p>
          <a:p>
            <a:r>
              <a:rPr lang="en-US" sz="2400" dirty="0">
                <a:solidFill>
                  <a:schemeClr val="accent1"/>
                </a:solidFill>
              </a:rPr>
              <a:t>Devices</a:t>
            </a:r>
            <a:r>
              <a:rPr lang="en-US" sz="2400" dirty="0"/>
              <a:t> (therapeutic devices, surgical tools, etc.)</a:t>
            </a:r>
          </a:p>
          <a:p>
            <a:r>
              <a:rPr lang="en-US" sz="2400" dirty="0">
                <a:solidFill>
                  <a:schemeClr val="accent2"/>
                </a:solidFill>
              </a:rPr>
              <a:t>Diagnostics</a:t>
            </a:r>
            <a:r>
              <a:rPr lang="en-US" sz="2400" dirty="0"/>
              <a:t> (assays, imaging, omics, or precision medicine)</a:t>
            </a:r>
          </a:p>
          <a:p>
            <a:r>
              <a:rPr lang="en-US" sz="2400" dirty="0">
                <a:solidFill>
                  <a:schemeClr val="accent5"/>
                </a:solidFill>
              </a:rPr>
              <a:t>Software </a:t>
            </a:r>
            <a:r>
              <a:rPr lang="en-US" sz="2400" dirty="0"/>
              <a:t>(e.g., decision support, education)</a:t>
            </a:r>
          </a:p>
          <a:p>
            <a:r>
              <a:rPr lang="en-US" sz="2400" dirty="0">
                <a:solidFill>
                  <a:schemeClr val="accent4"/>
                </a:solidFill>
              </a:rPr>
              <a:t> Research Tools </a:t>
            </a:r>
            <a:r>
              <a:rPr lang="en-US" sz="2400" dirty="0"/>
              <a:t>(e.g., disease models, tissue chips)</a:t>
            </a:r>
          </a:p>
          <a:p>
            <a:endParaRPr lang="en-US" sz="2400" dirty="0"/>
          </a:p>
        </p:txBody>
      </p:sp>
      <p:graphicFrame>
        <p:nvGraphicFramePr>
          <p:cNvPr id="2" name="Content Placeholder 1">
            <a:extLst>
              <a:ext uri="{FF2B5EF4-FFF2-40B4-BE49-F238E27FC236}">
                <a16:creationId xmlns:a16="http://schemas.microsoft.com/office/drawing/2014/main" id="{4C9597F7-EE12-0403-03BB-E53ADE62F8E2}"/>
              </a:ext>
            </a:extLst>
          </p:cNvPr>
          <p:cNvGraphicFramePr>
            <a:graphicFrameLocks noGrp="1"/>
          </p:cNvGraphicFramePr>
          <p:nvPr>
            <p:ph sz="half" idx="1"/>
          </p:nvPr>
        </p:nvGraphicFramePr>
        <p:xfrm>
          <a:off x="609600" y="1600200"/>
          <a:ext cx="5384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5781C64-909B-3D91-875C-998FD5C4A68C}"/>
              </a:ext>
            </a:extLst>
          </p:cNvPr>
          <p:cNvSpPr txBox="1"/>
          <p:nvPr/>
        </p:nvSpPr>
        <p:spPr>
          <a:xfrm>
            <a:off x="-1605" y="6490451"/>
            <a:ext cx="84938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FY 2022 SBIR/STTR Competing Awards (NIH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RePORTER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https://reporter.nih.gov/</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548683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5127-5E66-4A1A-9A3F-768ADAC1A163}"/>
              </a:ext>
            </a:extLst>
          </p:cNvPr>
          <p:cNvSpPr>
            <a:spLocks noGrp="1"/>
          </p:cNvSpPr>
          <p:nvPr>
            <p:ph type="title"/>
          </p:nvPr>
        </p:nvSpPr>
        <p:spPr/>
        <p:txBody>
          <a:bodyPr/>
          <a:lstStyle/>
          <a:p>
            <a:r>
              <a:rPr lang="en-US"/>
              <a:t>Open Funding Opportunities</a:t>
            </a:r>
          </a:p>
        </p:txBody>
      </p:sp>
      <p:sp>
        <p:nvSpPr>
          <p:cNvPr id="7" name="Rectangle 6">
            <a:extLst>
              <a:ext uri="{FF2B5EF4-FFF2-40B4-BE49-F238E27FC236}">
                <a16:creationId xmlns:a16="http://schemas.microsoft.com/office/drawing/2014/main" id="{A2BF017B-AC0A-4B4F-8D9C-E3B86EDB224A}"/>
              </a:ext>
              <a:ext uri="{C183D7F6-B498-43B3-948B-1728B52AA6E4}">
                <adec:decorative xmlns:adec="http://schemas.microsoft.com/office/drawing/2017/decorative" val="1"/>
              </a:ext>
            </a:extLst>
          </p:cNvPr>
          <p:cNvSpPr/>
          <p:nvPr/>
        </p:nvSpPr>
        <p:spPr>
          <a:xfrm>
            <a:off x="0" y="1198791"/>
            <a:ext cx="12192000" cy="2271532"/>
          </a:xfrm>
          <a:prstGeom prst="rect">
            <a:avLst/>
          </a:prstGeom>
          <a:solidFill>
            <a:srgbClr val="D6EDBD"/>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96EFA66-71B6-4E6B-AA7B-6B596B375FE4}"/>
              </a:ext>
              <a:ext uri="{C183D7F6-B498-43B3-948B-1728B52AA6E4}">
                <adec:decorative xmlns:adec="http://schemas.microsoft.com/office/drawing/2017/decorative" val="1"/>
              </a:ext>
            </a:extLst>
          </p:cNvPr>
          <p:cNvSpPr/>
          <p:nvPr/>
        </p:nvSpPr>
        <p:spPr>
          <a:xfrm>
            <a:off x="0" y="3560522"/>
            <a:ext cx="12192000" cy="201342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3B7908C4-68B8-4837-AEF9-8642AC254C25}"/>
              </a:ext>
            </a:extLst>
          </p:cNvPr>
          <p:cNvSpPr>
            <a:spLocks noGrp="1"/>
          </p:cNvSpPr>
          <p:nvPr/>
        </p:nvSpPr>
        <p:spPr>
          <a:xfrm>
            <a:off x="210749" y="1108593"/>
            <a:ext cx="10386665" cy="2263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General Grant Omnibus Solicitations (Parent Funding Opportunities)</a:t>
            </a:r>
            <a:endParaRPr kumimoji="0" lang="en-US" sz="2400" b="0" i="0" u="none" strike="noStrike" kern="1200" cap="none" spc="0" normalizeH="0" baseline="0" noProof="0" dirty="0">
              <a:ln>
                <a:noFill/>
              </a:ln>
              <a:solidFill>
                <a:srgbClr val="000000"/>
              </a:solidFill>
              <a:effectLst/>
              <a:uLnTx/>
              <a:uFillTx/>
              <a:latin typeface="Arial"/>
              <a:ea typeface="ＭＳ Ｐゴシック"/>
              <a:cs typeface="Arial"/>
            </a:endParaRPr>
          </a:p>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cs typeface="Arial"/>
            </a:endParaRPr>
          </a:p>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Arial"/>
              </a:rPr>
              <a:t>Clinical Trial Not Allowed: </a:t>
            </a:r>
          </a:p>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SBIR and STTR</a:t>
            </a:r>
          </a:p>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00"/>
              </a:solidFill>
              <a:effectLst/>
              <a:uLnTx/>
              <a:uFillTx/>
              <a:latin typeface="Arial"/>
              <a:ea typeface="ＭＳ Ｐゴシック"/>
              <a:cs typeface="Arial"/>
            </a:endParaRPr>
          </a:p>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Arial"/>
              </a:rPr>
              <a:t>Clinical Trials Required: </a:t>
            </a:r>
          </a:p>
          <a:p>
            <a:pPr marL="45720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SBIR</a:t>
            </a: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a:p>
            <a:pPr marL="457200" marR="0" lvl="1"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a:p>
            <a:pPr marL="457200" marR="0" lvl="1"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0000"/>
              </a:solidFill>
              <a:effectLst/>
              <a:uLnTx/>
              <a:uFillTx/>
              <a:latin typeface="Arial"/>
              <a:ea typeface="ＭＳ Ｐゴシック"/>
              <a:cs typeface="Arial"/>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393939"/>
              </a:solidFill>
              <a:effectLst/>
              <a:uLnTx/>
              <a:uFillTx/>
              <a:latin typeface="Arial"/>
              <a:ea typeface="ＭＳ Ｐゴシック"/>
              <a:cs typeface="Arial"/>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393939"/>
              </a:solidFill>
              <a:effectLst/>
              <a:uLnTx/>
              <a:uFillTx/>
              <a:latin typeface="Arial"/>
              <a:ea typeface="ＭＳ Ｐゴシック"/>
              <a:cs typeface="Arial"/>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393939"/>
              </a:solidFill>
              <a:effectLst/>
              <a:uLnTx/>
              <a:uFillTx/>
              <a:latin typeface="Arial"/>
              <a:ea typeface="ＭＳ Ｐゴシック"/>
              <a:cs typeface="Arial"/>
            </a:endParaRPr>
          </a:p>
        </p:txBody>
      </p:sp>
      <p:sp>
        <p:nvSpPr>
          <p:cNvPr id="10" name="Content Placeholder 2">
            <a:extLst>
              <a:ext uri="{FF2B5EF4-FFF2-40B4-BE49-F238E27FC236}">
                <a16:creationId xmlns:a16="http://schemas.microsoft.com/office/drawing/2014/main" id="{271FFC73-DD32-4F7F-BCA0-1A040E2165AC}"/>
              </a:ext>
            </a:extLst>
          </p:cNvPr>
          <p:cNvSpPr>
            <a:spLocks noGrp="1"/>
          </p:cNvSpPr>
          <p:nvPr/>
        </p:nvSpPr>
        <p:spPr>
          <a:xfrm>
            <a:off x="210750" y="3749299"/>
            <a:ext cx="6567504" cy="3619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Targeted Solicitations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cs typeface="Arial"/>
            </a:endParaRPr>
          </a:p>
          <a:p>
            <a:pPr marL="46355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Specific Grant Solicitations: </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hlinkClick r:id="rId3"/>
              </a:rPr>
              <a:t>https://seed.nih.gov/small-business-funding/</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  </a:t>
            </a:r>
          </a:p>
          <a:p>
            <a:pPr marL="46355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a:cs typeface="Arial"/>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393939"/>
              </a:solidFill>
              <a:effectLst/>
              <a:uLnTx/>
              <a:uFillTx/>
              <a:latin typeface="Arial"/>
              <a:ea typeface="ＭＳ Ｐゴシック"/>
              <a:cs typeface="Arial"/>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393939"/>
              </a:solidFill>
              <a:effectLst/>
              <a:uLnTx/>
              <a:uFillTx/>
              <a:latin typeface="Arial"/>
              <a:ea typeface="ＭＳ Ｐゴシック"/>
              <a:cs typeface="Arial"/>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393939"/>
              </a:solidFill>
              <a:effectLst/>
              <a:uLnTx/>
              <a:uFillTx/>
              <a:latin typeface="Arial"/>
              <a:ea typeface="ＭＳ Ｐゴシック"/>
              <a:cs typeface="Arial"/>
            </a:endParaRPr>
          </a:p>
        </p:txBody>
      </p:sp>
      <p:sp>
        <p:nvSpPr>
          <p:cNvPr id="11" name="Rectangle 10">
            <a:extLst>
              <a:ext uri="{FF2B5EF4-FFF2-40B4-BE49-F238E27FC236}">
                <a16:creationId xmlns:a16="http://schemas.microsoft.com/office/drawing/2014/main" id="{4CB46B63-3DE7-46A7-B002-537C18B3CD94}"/>
              </a:ext>
            </a:extLst>
          </p:cNvPr>
          <p:cNvSpPr/>
          <p:nvPr/>
        </p:nvSpPr>
        <p:spPr>
          <a:xfrm>
            <a:off x="6309330" y="1945081"/>
            <a:ext cx="5273069" cy="1289457"/>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BACC6">
                    <a:lumMod val="60000"/>
                    <a:lumOff val="40000"/>
                  </a:srgbClr>
                </a:solidFill>
                <a:effectLst/>
                <a:uLnTx/>
                <a:uFillTx/>
                <a:latin typeface="Arial"/>
                <a:ea typeface="ＭＳ Ｐゴシック"/>
                <a:cs typeface="Arial"/>
              </a:rPr>
              <a:t>“Program Descriptions and Research Topics” Section in the Funding Opportunities</a:t>
            </a:r>
          </a:p>
        </p:txBody>
      </p:sp>
      <p:sp>
        <p:nvSpPr>
          <p:cNvPr id="3" name="Rectangle 2">
            <a:extLst>
              <a:ext uri="{FF2B5EF4-FFF2-40B4-BE49-F238E27FC236}">
                <a16:creationId xmlns:a16="http://schemas.microsoft.com/office/drawing/2014/main" id="{A5ECE41C-97F7-CEE4-ED32-6E5EF2B254F9}"/>
              </a:ext>
            </a:extLst>
          </p:cNvPr>
          <p:cNvSpPr/>
          <p:nvPr/>
        </p:nvSpPr>
        <p:spPr>
          <a:xfrm>
            <a:off x="6309329" y="3793519"/>
            <a:ext cx="5273069" cy="1615060"/>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ＭＳ Ｐゴシック"/>
                <a:cs typeface="Arial"/>
              </a:rPr>
              <a:t>Innovations for Healthy Living - Improving Minority Health and Eliminating Health Disparities (R43/R44 - Clinical Trial Optional)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ＭＳ Ｐゴシック"/>
                <a:cs typeface="Arial"/>
              </a:rPr>
              <a:t>RFA-MD-23-003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ＭＳ Ｐゴシック"/>
                <a:cs typeface="Arial"/>
              </a:rPr>
              <a:t>Application Due Date: September 06, 2023</a:t>
            </a:r>
          </a:p>
        </p:txBody>
      </p:sp>
      <p:sp>
        <p:nvSpPr>
          <p:cNvPr id="12" name="TextBox 11">
            <a:extLst>
              <a:ext uri="{FF2B5EF4-FFF2-40B4-BE49-F238E27FC236}">
                <a16:creationId xmlns:a16="http://schemas.microsoft.com/office/drawing/2014/main" id="{A5A00F3A-AFA9-8F18-9DC7-4A7577947D7C}"/>
              </a:ext>
            </a:extLst>
          </p:cNvPr>
          <p:cNvSpPr txBox="1"/>
          <p:nvPr/>
        </p:nvSpPr>
        <p:spPr>
          <a:xfrm>
            <a:off x="0" y="6488668"/>
            <a:ext cx="86770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See </a:t>
            </a:r>
            <a:r>
              <a:rPr kumimoji="0" lang="en-US" sz="1800" b="0" i="1" u="none" strike="noStrike" kern="1200" cap="none" spc="0" normalizeH="0" baseline="0" noProof="0" dirty="0">
                <a:ln>
                  <a:noFill/>
                </a:ln>
                <a:solidFill>
                  <a:prstClr val="black"/>
                </a:solidFill>
                <a:effectLst/>
                <a:uLnTx/>
                <a:uFillTx/>
                <a:latin typeface="Calibri"/>
                <a:ea typeface="+mn-ea"/>
                <a:cs typeface="+mn-cs"/>
                <a:hlinkClick r:id="rId4"/>
              </a:rPr>
              <a:t>NOT-OD-23-124</a:t>
            </a:r>
            <a:r>
              <a:rPr kumimoji="0" lang="en-US" sz="1800" b="0" i="1" u="none" strike="noStrike" kern="1200" cap="none" spc="0" normalizeH="0" baseline="0" noProof="0" dirty="0">
                <a:ln>
                  <a:noFill/>
                </a:ln>
                <a:solidFill>
                  <a:prstClr val="black"/>
                </a:solidFill>
                <a:effectLst/>
                <a:uLnTx/>
                <a:uFillTx/>
                <a:latin typeface="Calibri"/>
                <a:ea typeface="+mn-ea"/>
                <a:cs typeface="+mn-cs"/>
              </a:rPr>
              <a:t> for Anticipated Publication of the PHS 2023-2 Omnibus Solicitations </a:t>
            </a:r>
          </a:p>
        </p:txBody>
      </p:sp>
    </p:spTree>
    <p:extLst>
      <p:ext uri="{BB962C8B-B14F-4D97-AF65-F5344CB8AC3E}">
        <p14:creationId xmlns:p14="http://schemas.microsoft.com/office/powerpoint/2010/main" val="2601761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ADFA-ECD2-4FAE-9A87-E5044CCE808F}"/>
              </a:ext>
            </a:extLst>
          </p:cNvPr>
          <p:cNvSpPr>
            <a:spLocks noGrp="1"/>
          </p:cNvSpPr>
          <p:nvPr>
            <p:ph type="title"/>
          </p:nvPr>
        </p:nvSpPr>
        <p:spPr/>
        <p:txBody>
          <a:bodyPr/>
          <a:lstStyle/>
          <a:p>
            <a:r>
              <a:rPr lang="en-US"/>
              <a:t>Phased Programs</a:t>
            </a:r>
          </a:p>
        </p:txBody>
      </p:sp>
      <p:grpSp>
        <p:nvGrpSpPr>
          <p:cNvPr id="5" name="Group 4" descr="Phase 1/discovery/feasibliity, phase II, development, Full R&amp;D, phase 1 to phase 2 fast track, direct to phase II (SBIR only)&#10;&#10;competing renewal award Phase IIB, commercialization pilot (CRP) (only some NIH institutes and centers participate)&#10;&#10;leads to commercial market&#10;&#10;Phase I: $256,580/1-2 years*&#10;&#10;Phase II: $1,710,531/1-3 years*&#10;&#10;*NIH has a waiver from the Small Business Administration to exceed these budgets for most topics&#10;&#10;&#10;">
            <a:extLst>
              <a:ext uri="{FF2B5EF4-FFF2-40B4-BE49-F238E27FC236}">
                <a16:creationId xmlns:a16="http://schemas.microsoft.com/office/drawing/2014/main" id="{A0426ACE-5A6C-444F-BCCC-BBC973CADE8A}"/>
              </a:ext>
            </a:extLst>
          </p:cNvPr>
          <p:cNvGrpSpPr/>
          <p:nvPr/>
        </p:nvGrpSpPr>
        <p:grpSpPr>
          <a:xfrm>
            <a:off x="652194" y="952885"/>
            <a:ext cx="11539806" cy="4389755"/>
            <a:chOff x="757759" y="994037"/>
            <a:chExt cx="11665173" cy="4841009"/>
          </a:xfrm>
        </p:grpSpPr>
        <p:grpSp>
          <p:nvGrpSpPr>
            <p:cNvPr id="6" name="Group 5">
              <a:extLst>
                <a:ext uri="{FF2B5EF4-FFF2-40B4-BE49-F238E27FC236}">
                  <a16:creationId xmlns:a16="http://schemas.microsoft.com/office/drawing/2014/main" id="{308D414C-C74C-4104-89EA-3B2F1BE45BE1}"/>
                </a:ext>
              </a:extLst>
            </p:cNvPr>
            <p:cNvGrpSpPr/>
            <p:nvPr/>
          </p:nvGrpSpPr>
          <p:grpSpPr>
            <a:xfrm>
              <a:off x="1010054" y="3439740"/>
              <a:ext cx="3055201" cy="1044368"/>
              <a:chOff x="4523792" y="1618565"/>
              <a:chExt cx="2258008" cy="1219200"/>
            </a:xfrm>
            <a:solidFill>
              <a:schemeClr val="bg1">
                <a:lumMod val="95000"/>
              </a:schemeClr>
            </a:solidFill>
          </p:grpSpPr>
          <p:sp>
            <p:nvSpPr>
              <p:cNvPr id="37" name="Pentagon 39">
                <a:extLst>
                  <a:ext uri="{FF2B5EF4-FFF2-40B4-BE49-F238E27FC236}">
                    <a16:creationId xmlns:a16="http://schemas.microsoft.com/office/drawing/2014/main" id="{7465BDD6-EAA2-472A-9801-A14B266B18F3}"/>
                  </a:ext>
                </a:extLst>
              </p:cNvPr>
              <p:cNvSpPr/>
              <p:nvPr/>
            </p:nvSpPr>
            <p:spPr>
              <a:xfrm>
                <a:off x="6268618" y="1618565"/>
                <a:ext cx="513182" cy="12192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55CDFE00-19DA-4088-BAE4-8467512A1CE1}"/>
                  </a:ext>
                </a:extLst>
              </p:cNvPr>
              <p:cNvSpPr/>
              <p:nvPr/>
            </p:nvSpPr>
            <p:spPr>
              <a:xfrm>
                <a:off x="4523792" y="1618565"/>
                <a:ext cx="1847461" cy="1219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667D324-0B8F-4893-978A-F2A948F28B14}"/>
                </a:ext>
              </a:extLst>
            </p:cNvPr>
            <p:cNvGrpSpPr/>
            <p:nvPr/>
          </p:nvGrpSpPr>
          <p:grpSpPr>
            <a:xfrm>
              <a:off x="2355271" y="4586243"/>
              <a:ext cx="1539945" cy="1044368"/>
              <a:chOff x="4523791" y="1618565"/>
              <a:chExt cx="2258009" cy="1219200"/>
            </a:xfrm>
            <a:solidFill>
              <a:schemeClr val="bg1">
                <a:lumMod val="95000"/>
              </a:schemeClr>
            </a:solidFill>
          </p:grpSpPr>
          <p:sp>
            <p:nvSpPr>
              <p:cNvPr id="35" name="Pentagon 30">
                <a:extLst>
                  <a:ext uri="{FF2B5EF4-FFF2-40B4-BE49-F238E27FC236}">
                    <a16:creationId xmlns:a16="http://schemas.microsoft.com/office/drawing/2014/main" id="{E4DF2E67-D61B-42E5-BDD1-552010750470}"/>
                  </a:ext>
                </a:extLst>
              </p:cNvPr>
              <p:cNvSpPr/>
              <p:nvPr/>
            </p:nvSpPr>
            <p:spPr>
              <a:xfrm>
                <a:off x="6268618" y="1618565"/>
                <a:ext cx="513182" cy="121920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3CC715C6-D39F-4484-8B47-07B95F177016}"/>
                  </a:ext>
                </a:extLst>
              </p:cNvPr>
              <p:cNvSpPr/>
              <p:nvPr/>
            </p:nvSpPr>
            <p:spPr>
              <a:xfrm>
                <a:off x="4523791" y="1618565"/>
                <a:ext cx="1847461" cy="1219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8" name="Pentagon 55">
              <a:extLst>
                <a:ext uri="{FF2B5EF4-FFF2-40B4-BE49-F238E27FC236}">
                  <a16:creationId xmlns:a16="http://schemas.microsoft.com/office/drawing/2014/main" id="{1A51896C-020A-4422-9793-5E653CE594D8}"/>
                </a:ext>
              </a:extLst>
            </p:cNvPr>
            <p:cNvSpPr/>
            <p:nvPr/>
          </p:nvSpPr>
          <p:spPr>
            <a:xfrm>
              <a:off x="821562" y="3401280"/>
              <a:ext cx="483389" cy="1121093"/>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87DF2686-A644-4071-9EBD-9FA57783E2CB}"/>
                </a:ext>
              </a:extLst>
            </p:cNvPr>
            <p:cNvCxnSpPr/>
            <p:nvPr/>
          </p:nvCxnSpPr>
          <p:spPr>
            <a:xfrm>
              <a:off x="7303144" y="2338274"/>
              <a:ext cx="383438" cy="11626"/>
            </a:xfrm>
            <a:prstGeom prst="line">
              <a:avLst/>
            </a:prstGeom>
            <a:ln w="76200">
              <a:solidFill>
                <a:srgbClr val="004274"/>
              </a:solidFill>
            </a:ln>
            <a:effectLst/>
          </p:spPr>
          <p:style>
            <a:lnRef idx="2">
              <a:schemeClr val="accent1"/>
            </a:lnRef>
            <a:fillRef idx="0">
              <a:schemeClr val="accent1"/>
            </a:fillRef>
            <a:effectRef idx="1">
              <a:schemeClr val="accent1"/>
            </a:effectRef>
            <a:fontRef idx="minor">
              <a:schemeClr val="tx1"/>
            </a:fontRef>
          </p:style>
        </p:cxnSp>
        <p:sp>
          <p:nvSpPr>
            <p:cNvPr id="10" name="Rounded Rectangle 51">
              <a:extLst>
                <a:ext uri="{FF2B5EF4-FFF2-40B4-BE49-F238E27FC236}">
                  <a16:creationId xmlns:a16="http://schemas.microsoft.com/office/drawing/2014/main" id="{8ADD855E-A2D4-4FA9-B687-5E3B57BFFC5A}"/>
                </a:ext>
              </a:extLst>
            </p:cNvPr>
            <p:cNvSpPr/>
            <p:nvPr/>
          </p:nvSpPr>
          <p:spPr>
            <a:xfrm>
              <a:off x="4498612" y="1890259"/>
              <a:ext cx="2804533" cy="930084"/>
            </a:xfrm>
            <a:prstGeom prst="roundRect">
              <a:avLst/>
            </a:prstGeom>
            <a:blipFill dpi="0" rotWithShape="1">
              <a:blip r:embed="rId3">
                <a:alphaModFix amt="27000"/>
              </a:blip>
              <a:srcRect/>
              <a:stretch>
                <a:fillRect/>
              </a:stretch>
            </a:blipFill>
            <a:ln w="57150" cap="rnd">
              <a:solidFill>
                <a:srgbClr val="004274"/>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Oval 10">
              <a:extLst>
                <a:ext uri="{FF2B5EF4-FFF2-40B4-BE49-F238E27FC236}">
                  <a16:creationId xmlns:a16="http://schemas.microsoft.com/office/drawing/2014/main" id="{A12E31E8-B2A2-4B6D-A4A1-2B7B00EAC917}"/>
                </a:ext>
              </a:extLst>
            </p:cNvPr>
            <p:cNvSpPr/>
            <p:nvPr/>
          </p:nvSpPr>
          <p:spPr>
            <a:xfrm>
              <a:off x="1093322" y="1872646"/>
              <a:ext cx="1030660" cy="991893"/>
            </a:xfrm>
            <a:prstGeom prst="ellipse">
              <a:avLst/>
            </a:prstGeom>
            <a:blipFill dpi="0" rotWithShape="1">
              <a:blip r:embed="rId4"/>
              <a:srcRect/>
              <a:stretch>
                <a:fillRect/>
              </a:stretch>
            </a:blipFill>
            <a:ln w="76200">
              <a:solidFill>
                <a:srgbClr val="80B9F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EC78ED6-8140-4EF4-BA76-0F42D1994377}"/>
                </a:ext>
              </a:extLst>
            </p:cNvPr>
            <p:cNvSpPr txBox="1"/>
            <p:nvPr/>
          </p:nvSpPr>
          <p:spPr>
            <a:xfrm>
              <a:off x="975240" y="1204618"/>
              <a:ext cx="1266825" cy="67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CA5F6"/>
                  </a:solidFill>
                  <a:effectLst/>
                  <a:uLnTx/>
                  <a:uFillTx/>
                  <a:latin typeface="Trebuchet MS" panose="020B0603020202020204" pitchFamily="34" charset="0"/>
                  <a:ea typeface="+mn-ea"/>
                  <a:cs typeface="+mn-cs"/>
                </a:rPr>
                <a:t>Feasibility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CA5F6"/>
                  </a:solidFill>
                  <a:effectLst/>
                  <a:uLnTx/>
                  <a:uFillTx/>
                  <a:latin typeface="Trebuchet MS" panose="020B0603020202020204" pitchFamily="34" charset="0"/>
                  <a:ea typeface="+mn-ea"/>
                  <a:cs typeface="+mn-cs"/>
                </a:rPr>
                <a:t>Phase I</a:t>
              </a:r>
            </a:p>
          </p:txBody>
        </p:sp>
        <p:sp>
          <p:nvSpPr>
            <p:cNvPr id="15" name="Oval 14">
              <a:extLst>
                <a:ext uri="{FF2B5EF4-FFF2-40B4-BE49-F238E27FC236}">
                  <a16:creationId xmlns:a16="http://schemas.microsoft.com/office/drawing/2014/main" id="{D84EADDC-CAA2-4249-820A-E9824205ED97}"/>
                </a:ext>
              </a:extLst>
            </p:cNvPr>
            <p:cNvSpPr/>
            <p:nvPr/>
          </p:nvSpPr>
          <p:spPr>
            <a:xfrm>
              <a:off x="7722515" y="1872646"/>
              <a:ext cx="992767" cy="991893"/>
            </a:xfrm>
            <a:prstGeom prst="ellipse">
              <a:avLst/>
            </a:prstGeom>
            <a:blipFill dpi="0" rotWithShape="1">
              <a:blip r:embed="rId5"/>
              <a:srcRect/>
              <a:stretch>
                <a:fillRect/>
              </a:stretch>
            </a:blipFill>
            <a:ln w="76200">
              <a:solidFill>
                <a:srgbClr val="0042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5FEF0EC-9575-4C1C-8CA8-11C83F37E2A2}"/>
                </a:ext>
              </a:extLst>
            </p:cNvPr>
            <p:cNvSpPr txBox="1"/>
            <p:nvPr/>
          </p:nvSpPr>
          <p:spPr>
            <a:xfrm>
              <a:off x="1350911" y="3509517"/>
              <a:ext cx="261937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a:ln>
                    <a:noFill/>
                  </a:ln>
                  <a:solidFill>
                    <a:srgbClr val="5CA5F6"/>
                  </a:solidFill>
                  <a:effectLst/>
                  <a:uLnTx/>
                  <a:uFillTx/>
                  <a:latin typeface="Trebuchet MS" panose="020B0603020202020204" pitchFamily="34" charset="0"/>
                  <a:ea typeface="+mn-ea"/>
                  <a:cs typeface="+mn-cs"/>
                </a:rPr>
                <a:t>Phase I</a:t>
              </a:r>
              <a:r>
                <a:rPr kumimoji="0" lang="en-US" sz="1900" b="1" i="1" u="none" strike="noStrike" kern="1200" cap="none" spc="0" normalizeH="0" baseline="0" noProof="0">
                  <a:ln>
                    <a:noFill/>
                  </a:ln>
                  <a:solidFill>
                    <a:srgbClr val="80B9F8"/>
                  </a:solidFill>
                  <a:effectLst/>
                  <a:uLnTx/>
                  <a:uFillTx/>
                  <a:latin typeface="Trebuchet MS" panose="020B0603020202020204" pitchFamily="34" charset="0"/>
                  <a:ea typeface="+mn-ea"/>
                  <a:cs typeface="+mn-cs"/>
                </a:rPr>
                <a:t>        </a:t>
              </a:r>
              <a:r>
                <a:rPr kumimoji="0" lang="en-US" sz="1900" b="1" i="1" u="none" strike="noStrike" kern="1200" cap="none" spc="0" normalizeH="0" baseline="0" noProof="0">
                  <a:ln>
                    <a:noFill/>
                  </a:ln>
                  <a:solidFill>
                    <a:srgbClr val="0070C0"/>
                  </a:solidFill>
                  <a:effectLst/>
                  <a:uLnTx/>
                  <a:uFillTx/>
                  <a:latin typeface="Trebuchet MS" panose="020B0603020202020204" pitchFamily="34" charset="0"/>
                  <a:ea typeface="+mn-ea"/>
                  <a:cs typeface="+mn-cs"/>
                </a:rPr>
                <a:t>Phase II</a:t>
              </a:r>
            </a:p>
          </p:txBody>
        </p:sp>
        <p:cxnSp>
          <p:nvCxnSpPr>
            <p:cNvPr id="17" name="Straight Arrow Connector 16">
              <a:extLst>
                <a:ext uri="{FF2B5EF4-FFF2-40B4-BE49-F238E27FC236}">
                  <a16:creationId xmlns:a16="http://schemas.microsoft.com/office/drawing/2014/main" id="{AADCCE5F-2A2C-4A78-8732-AA8726C6660F}"/>
                </a:ext>
              </a:extLst>
            </p:cNvPr>
            <p:cNvCxnSpPr/>
            <p:nvPr/>
          </p:nvCxnSpPr>
          <p:spPr>
            <a:xfrm>
              <a:off x="2299837" y="3701445"/>
              <a:ext cx="447675" cy="0"/>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624FBFC-FCF3-44CE-BA6C-48825486186A}"/>
                </a:ext>
              </a:extLst>
            </p:cNvPr>
            <p:cNvSpPr txBox="1"/>
            <p:nvPr/>
          </p:nvSpPr>
          <p:spPr>
            <a:xfrm>
              <a:off x="1167051" y="4013927"/>
              <a:ext cx="2619375"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srgbClr val="002060">
                      <a:lumMod val="75000"/>
                      <a:lumOff val="25000"/>
                    </a:srgbClr>
                  </a:solidFill>
                  <a:effectLst/>
                  <a:uLnTx/>
                  <a:uFillTx/>
                  <a:latin typeface="Trebuchet MS" panose="020B0603020202020204" pitchFamily="34" charset="0"/>
                  <a:ea typeface="+mn-ea"/>
                  <a:cs typeface="+mn-cs"/>
                </a:rPr>
                <a:t>Fast-Track</a:t>
              </a:r>
            </a:p>
          </p:txBody>
        </p:sp>
        <p:cxnSp>
          <p:nvCxnSpPr>
            <p:cNvPr id="19" name="Straight Connector 18">
              <a:extLst>
                <a:ext uri="{FF2B5EF4-FFF2-40B4-BE49-F238E27FC236}">
                  <a16:creationId xmlns:a16="http://schemas.microsoft.com/office/drawing/2014/main" id="{1656E1DB-3344-466B-8B7A-AEEE5297D1FB}"/>
                </a:ext>
              </a:extLst>
            </p:cNvPr>
            <p:cNvCxnSpPr/>
            <p:nvPr/>
          </p:nvCxnSpPr>
          <p:spPr>
            <a:xfrm flipV="1">
              <a:off x="3800382" y="2338275"/>
              <a:ext cx="683604" cy="6225"/>
            </a:xfrm>
            <a:prstGeom prst="line">
              <a:avLst/>
            </a:prstGeom>
            <a:ln w="76200">
              <a:solidFill>
                <a:srgbClr val="004274"/>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B07F63A-0CA0-4A50-A559-08600D2155ED}"/>
                </a:ext>
              </a:extLst>
            </p:cNvPr>
            <p:cNvSpPr txBox="1"/>
            <p:nvPr/>
          </p:nvSpPr>
          <p:spPr>
            <a:xfrm>
              <a:off x="2813613" y="1184482"/>
              <a:ext cx="1436797" cy="67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70C0"/>
                  </a:solidFill>
                  <a:effectLst/>
                  <a:uLnTx/>
                  <a:uFillTx/>
                  <a:latin typeface="Trebuchet MS" panose="020B0603020202020204" pitchFamily="34" charset="0"/>
                  <a:ea typeface="+mn-ea"/>
                  <a:cs typeface="+mn-cs"/>
                </a:rPr>
                <a:t>Full R&amp;D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Trebuchet MS" panose="020B0603020202020204" pitchFamily="34" charset="0"/>
                  <a:ea typeface="+mn-ea"/>
                  <a:cs typeface="+mn-cs"/>
                </a:rPr>
                <a:t>Phase II</a:t>
              </a:r>
            </a:p>
          </p:txBody>
        </p:sp>
        <p:sp>
          <p:nvSpPr>
            <p:cNvPr id="21" name="TextBox 20">
              <a:extLst>
                <a:ext uri="{FF2B5EF4-FFF2-40B4-BE49-F238E27FC236}">
                  <a16:creationId xmlns:a16="http://schemas.microsoft.com/office/drawing/2014/main" id="{793FE6ED-64DB-4D2D-ABC6-641ABC609451}"/>
                </a:ext>
              </a:extLst>
            </p:cNvPr>
            <p:cNvSpPr txBox="1"/>
            <p:nvPr/>
          </p:nvSpPr>
          <p:spPr>
            <a:xfrm>
              <a:off x="7303144" y="1296320"/>
              <a:ext cx="20330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4274"/>
                  </a:solidFill>
                  <a:effectLst/>
                  <a:uLnTx/>
                  <a:uFillTx/>
                  <a:latin typeface="Trebuchet MS" panose="020B0603020202020204" pitchFamily="34" charset="0"/>
                  <a:ea typeface="+mn-ea"/>
                  <a:cs typeface="+mn-cs"/>
                </a:rPr>
                <a:t>Commercial Market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4274"/>
                  </a:solidFill>
                  <a:effectLst/>
                  <a:uLnTx/>
                  <a:uFillTx/>
                  <a:latin typeface="Trebuchet MS" panose="020B0603020202020204" pitchFamily="34" charset="0"/>
                  <a:ea typeface="+mn-ea"/>
                  <a:cs typeface="+mn-cs"/>
                </a:rPr>
                <a:t>Partner or Investor</a:t>
              </a:r>
            </a:p>
          </p:txBody>
        </p:sp>
        <p:sp>
          <p:nvSpPr>
            <p:cNvPr id="22" name="TextBox 21">
              <a:extLst>
                <a:ext uri="{FF2B5EF4-FFF2-40B4-BE49-F238E27FC236}">
                  <a16:creationId xmlns:a16="http://schemas.microsoft.com/office/drawing/2014/main" id="{FB42AABF-2D37-4A31-B0E6-AED58799CCC3}"/>
                </a:ext>
              </a:extLst>
            </p:cNvPr>
            <p:cNvSpPr txBox="1"/>
            <p:nvPr/>
          </p:nvSpPr>
          <p:spPr>
            <a:xfrm>
              <a:off x="4507431" y="2051699"/>
              <a:ext cx="27597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4274"/>
                  </a:solidFill>
                  <a:effectLst/>
                  <a:uLnTx/>
                  <a:uFillTx/>
                  <a:latin typeface="Trebuchet MS" panose="020B0603020202020204" pitchFamily="34" charset="0"/>
                  <a:ea typeface="+mn-ea"/>
                  <a:cs typeface="+mn-cs"/>
                </a:rPr>
                <a:t>Competing Renewal Award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4274"/>
                  </a:solidFill>
                  <a:effectLst/>
                  <a:uLnTx/>
                  <a:uFillTx/>
                  <a:latin typeface="Trebuchet MS" panose="020B0603020202020204" pitchFamily="34" charset="0"/>
                  <a:ea typeface="+mn-ea"/>
                  <a:cs typeface="+mn-cs"/>
                </a:rPr>
                <a:t>Phase IIB </a:t>
              </a:r>
            </a:p>
          </p:txBody>
        </p:sp>
        <p:cxnSp>
          <p:nvCxnSpPr>
            <p:cNvPr id="23" name="Straight Connector 22">
              <a:extLst>
                <a:ext uri="{FF2B5EF4-FFF2-40B4-BE49-F238E27FC236}">
                  <a16:creationId xmlns:a16="http://schemas.microsoft.com/office/drawing/2014/main" id="{AD08E8DD-2B06-4921-A696-B2C17F96A4DF}"/>
                </a:ext>
              </a:extLst>
            </p:cNvPr>
            <p:cNvCxnSpPr/>
            <p:nvPr/>
          </p:nvCxnSpPr>
          <p:spPr>
            <a:xfrm>
              <a:off x="2171610" y="2344501"/>
              <a:ext cx="852237" cy="10801"/>
            </a:xfrm>
            <a:prstGeom prst="line">
              <a:avLst/>
            </a:prstGeom>
            <a:ln w="762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4" name="Rounded Rectangle 56">
              <a:extLst>
                <a:ext uri="{FF2B5EF4-FFF2-40B4-BE49-F238E27FC236}">
                  <a16:creationId xmlns:a16="http://schemas.microsoft.com/office/drawing/2014/main" id="{4608CAC9-A2F1-4D18-BA89-4619B8287D69}"/>
                </a:ext>
              </a:extLst>
            </p:cNvPr>
            <p:cNvSpPr/>
            <p:nvPr/>
          </p:nvSpPr>
          <p:spPr>
            <a:xfrm>
              <a:off x="757759" y="994037"/>
              <a:ext cx="3437962" cy="4841009"/>
            </a:xfrm>
            <a:prstGeom prst="roundRect">
              <a:avLst/>
            </a:prstGeom>
            <a:noFill/>
            <a:ln w="28575" cap="rnd">
              <a:solidFill>
                <a:schemeClr val="bg1">
                  <a:lumMod val="8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E9C238DC-AA0D-470D-9D19-BF23770836F7}"/>
                </a:ext>
              </a:extLst>
            </p:cNvPr>
            <p:cNvSpPr txBox="1"/>
            <p:nvPr/>
          </p:nvSpPr>
          <p:spPr>
            <a:xfrm>
              <a:off x="4713757" y="4476381"/>
              <a:ext cx="239232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a:ln>
                    <a:noFill/>
                  </a:ln>
                  <a:solidFill>
                    <a:srgbClr val="00B0F0">
                      <a:lumMod val="50000"/>
                    </a:srgbClr>
                  </a:solidFill>
                  <a:effectLst/>
                  <a:uLnTx/>
                  <a:uFillTx/>
                  <a:latin typeface="Trebuchet MS" panose="020B0603020202020204" pitchFamily="34" charset="0"/>
                  <a:ea typeface="+mn-ea"/>
                  <a:cs typeface="+mn-cs"/>
                </a:rPr>
                <a:t>Only Some NIH Institutes/Centers Participate</a:t>
              </a:r>
            </a:p>
          </p:txBody>
        </p:sp>
        <p:sp>
          <p:nvSpPr>
            <p:cNvPr id="26" name="TextBox 25">
              <a:extLst>
                <a:ext uri="{FF2B5EF4-FFF2-40B4-BE49-F238E27FC236}">
                  <a16:creationId xmlns:a16="http://schemas.microsoft.com/office/drawing/2014/main" id="{79483BC1-A061-4FDF-B1D1-6589B6F782BB}"/>
                </a:ext>
              </a:extLst>
            </p:cNvPr>
            <p:cNvSpPr txBox="1"/>
            <p:nvPr/>
          </p:nvSpPr>
          <p:spPr>
            <a:xfrm>
              <a:off x="2541287" y="4726331"/>
              <a:ext cx="1430479" cy="92520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a:ln>
                    <a:noFill/>
                  </a:ln>
                  <a:solidFill>
                    <a:srgbClr val="0070C0"/>
                  </a:solidFill>
                  <a:effectLst/>
                  <a:uLnTx/>
                  <a:uFillTx/>
                  <a:latin typeface="Trebuchet MS" panose="020B0603020202020204" pitchFamily="34" charset="0"/>
                  <a:ea typeface="+mn-ea"/>
                  <a:cs typeface="+mn-cs"/>
                </a:rPr>
                <a:t>Direct to Phase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70C0"/>
                  </a:solidFill>
                  <a:effectLst/>
                  <a:uLnTx/>
                  <a:uFillTx/>
                  <a:latin typeface="Trebuchet MS"/>
                  <a:ea typeface="ＭＳ Ｐゴシック"/>
                  <a:cs typeface="Arial"/>
                </a:rPr>
                <a:t>(SBIR only)</a:t>
              </a:r>
              <a:endParaRPr kumimoji="0" lang="en-US" sz="1400" b="1" i="1" u="none" strike="noStrike" kern="1200" cap="none" spc="0" normalizeH="0" baseline="0" noProof="0">
                <a:ln>
                  <a:noFill/>
                </a:ln>
                <a:solidFill>
                  <a:srgbClr val="0070C0"/>
                </a:solidFill>
                <a:effectLst/>
                <a:uLnTx/>
                <a:uFillTx/>
                <a:latin typeface="Trebuchet MS" panose="020B0603020202020204" pitchFamily="34" charset="0"/>
                <a:ea typeface="+mn-ea"/>
                <a:cs typeface="+mn-cs"/>
              </a:endParaRPr>
            </a:p>
          </p:txBody>
        </p:sp>
        <p:sp>
          <p:nvSpPr>
            <p:cNvPr id="27" name="Pentagon 46">
              <a:extLst>
                <a:ext uri="{FF2B5EF4-FFF2-40B4-BE49-F238E27FC236}">
                  <a16:creationId xmlns:a16="http://schemas.microsoft.com/office/drawing/2014/main" id="{D2CDF32F-0FA4-4119-AE10-CD2653FD04A2}"/>
                </a:ext>
              </a:extLst>
            </p:cNvPr>
            <p:cNvSpPr/>
            <p:nvPr/>
          </p:nvSpPr>
          <p:spPr>
            <a:xfrm>
              <a:off x="2221411" y="4508040"/>
              <a:ext cx="483389" cy="1145342"/>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EBF778B6-5FAE-4977-85CE-6CFB338D1BDB}"/>
                </a:ext>
              </a:extLst>
            </p:cNvPr>
            <p:cNvCxnSpPr>
              <a:cxnSpLocks/>
              <a:endCxn id="30" idx="1"/>
            </p:cNvCxnSpPr>
            <p:nvPr/>
          </p:nvCxnSpPr>
          <p:spPr>
            <a:xfrm>
              <a:off x="3615225" y="2864539"/>
              <a:ext cx="887973" cy="749283"/>
            </a:xfrm>
            <a:prstGeom prst="line">
              <a:avLst/>
            </a:prstGeom>
            <a:ln w="76200">
              <a:solidFill>
                <a:srgbClr val="004274"/>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descr="Phase 1 is discovers - feasibility. Phase II is development supporting full R&amp;D. &#10;&#10;Phase 1 to Phase II fast track, direct to Phase II (SBIR only)&#10;&#10;Competing reneal award Phase IIB, commercialization readiness pilot (CRP) - only some Institutes /Centers participate&#10;&#10;Phase 1: 256,580/1-2 years*, Phase II $1,710,531/103 years*&#10;&#10;*NIH has a waiver from the Ssmall Business Administration to exceed these budgets for most topics. ">
              <a:extLst>
                <a:ext uri="{FF2B5EF4-FFF2-40B4-BE49-F238E27FC236}">
                  <a16:creationId xmlns:a16="http://schemas.microsoft.com/office/drawing/2014/main" id="{9681C2BB-6932-4710-B1F3-CD3F40EF2F2E}"/>
                </a:ext>
              </a:extLst>
            </p:cNvPr>
            <p:cNvCxnSpPr>
              <a:cxnSpLocks/>
              <a:stCxn id="30" idx="3"/>
              <a:endCxn id="15" idx="4"/>
            </p:cNvCxnSpPr>
            <p:nvPr/>
          </p:nvCxnSpPr>
          <p:spPr>
            <a:xfrm flipV="1">
              <a:off x="7322357" y="2864539"/>
              <a:ext cx="896542" cy="749283"/>
            </a:xfrm>
            <a:prstGeom prst="line">
              <a:avLst/>
            </a:prstGeom>
            <a:ln w="76200">
              <a:solidFill>
                <a:srgbClr val="004274"/>
              </a:solidFill>
            </a:ln>
            <a:effectLst/>
          </p:spPr>
          <p:style>
            <a:lnRef idx="2">
              <a:schemeClr val="accent1"/>
            </a:lnRef>
            <a:fillRef idx="0">
              <a:schemeClr val="accent1"/>
            </a:fillRef>
            <a:effectRef idx="1">
              <a:schemeClr val="accent1"/>
            </a:effectRef>
            <a:fontRef idx="minor">
              <a:schemeClr val="tx1"/>
            </a:fontRef>
          </p:style>
        </p:cxnSp>
        <p:sp>
          <p:nvSpPr>
            <p:cNvPr id="30" name="Rounded Rectangle 53">
              <a:extLst>
                <a:ext uri="{FF2B5EF4-FFF2-40B4-BE49-F238E27FC236}">
                  <a16:creationId xmlns:a16="http://schemas.microsoft.com/office/drawing/2014/main" id="{E8071C3A-4358-4797-9393-E75E902A0D23}"/>
                </a:ext>
              </a:extLst>
            </p:cNvPr>
            <p:cNvSpPr/>
            <p:nvPr/>
          </p:nvSpPr>
          <p:spPr>
            <a:xfrm>
              <a:off x="4503198" y="3148780"/>
              <a:ext cx="2819159" cy="930084"/>
            </a:xfrm>
            <a:prstGeom prst="roundRect">
              <a:avLst/>
            </a:prstGeom>
            <a:blipFill dpi="0" rotWithShape="1">
              <a:blip r:embed="rId3">
                <a:alphaModFix amt="27000"/>
              </a:blip>
              <a:srcRect/>
              <a:stretch>
                <a:fillRect/>
              </a:stretch>
            </a:blipFill>
            <a:ln w="57150" cap="rnd">
              <a:solidFill>
                <a:srgbClr val="004274"/>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B57ADBA-C182-4585-8C4A-2AEA1BDDD979}"/>
                </a:ext>
              </a:extLst>
            </p:cNvPr>
            <p:cNvSpPr txBox="1"/>
            <p:nvPr/>
          </p:nvSpPr>
          <p:spPr>
            <a:xfrm>
              <a:off x="4593624" y="3244490"/>
              <a:ext cx="2614508" cy="61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4274"/>
                  </a:solidFill>
                  <a:effectLst/>
                  <a:uLnTx/>
                  <a:uFillTx/>
                  <a:latin typeface="Trebuchet MS" panose="020B0603020202020204" pitchFamily="34" charset="0"/>
                  <a:ea typeface="+mn-ea"/>
                  <a:cs typeface="+mn-cs"/>
                </a:rPr>
                <a:t>Commercialization Readiness Pilot (CRP</a:t>
              </a:r>
              <a:r>
                <a:rPr kumimoji="0" lang="en-US" sz="1600" b="1" i="1" u="none" strike="noStrike" kern="1200" cap="none" spc="0" normalizeH="0" baseline="0" noProof="0">
                  <a:ln>
                    <a:noFill/>
                  </a:ln>
                  <a:solidFill>
                    <a:srgbClr val="004274"/>
                  </a:solidFill>
                  <a:effectLst/>
                  <a:uLnTx/>
                  <a:uFillTx/>
                  <a:latin typeface="Trebuchet MS" panose="020B0603020202020204" pitchFamily="34" charset="0"/>
                  <a:ea typeface="+mn-ea"/>
                  <a:cs typeface="+mn-cs"/>
                </a:rPr>
                <a:t>)</a:t>
              </a:r>
              <a:endParaRPr kumimoji="0" lang="en-US" sz="2000" b="1" i="1" u="none" strike="noStrike" kern="1200" cap="none" spc="0" normalizeH="0" baseline="0" noProof="0">
                <a:ln>
                  <a:noFill/>
                </a:ln>
                <a:solidFill>
                  <a:srgbClr val="004274"/>
                </a:solidFill>
                <a:effectLst/>
                <a:uLnTx/>
                <a:uFillTx/>
                <a:latin typeface="Trebuchet MS" panose="020B0603020202020204" pitchFamily="34" charset="0"/>
                <a:ea typeface="+mn-ea"/>
                <a:cs typeface="+mn-cs"/>
              </a:endParaRPr>
            </a:p>
          </p:txBody>
        </p:sp>
        <p:sp>
          <p:nvSpPr>
            <p:cNvPr id="33" name="Rectangle 32">
              <a:extLst>
                <a:ext uri="{FF2B5EF4-FFF2-40B4-BE49-F238E27FC236}">
                  <a16:creationId xmlns:a16="http://schemas.microsoft.com/office/drawing/2014/main" id="{7A2B4A9B-A9CA-4A3C-9F23-F7770361B8EB}"/>
                </a:ext>
              </a:extLst>
            </p:cNvPr>
            <p:cNvSpPr/>
            <p:nvPr/>
          </p:nvSpPr>
          <p:spPr>
            <a:xfrm>
              <a:off x="7238214" y="4574922"/>
              <a:ext cx="5184718" cy="6448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BACC6">
                      <a:lumMod val="50000"/>
                    </a:srgbClr>
                  </a:solidFill>
                  <a:effectLst/>
                  <a:uLnTx/>
                  <a:uFillTx/>
                  <a:latin typeface="Calibri"/>
                  <a:ea typeface="+mn-ea"/>
                  <a:cs typeface="+mn-cs"/>
                </a:rPr>
                <a:t>*NIH and CDC have a waiver from the Small Business Administration to exceed these budgets for selected </a:t>
              </a:r>
              <a:r>
                <a:rPr kumimoji="0" lang="en-US" sz="1600" b="1" i="0" u="none" strike="noStrike" kern="1200" cap="none" spc="0" normalizeH="0" baseline="0" noProof="0" dirty="0">
                  <a:ln>
                    <a:noFill/>
                  </a:ln>
                  <a:solidFill>
                    <a:srgbClr val="4BACC6">
                      <a:lumMod val="50000"/>
                    </a:srgbClr>
                  </a:solidFill>
                  <a:effectLst/>
                  <a:uLnTx/>
                  <a:uFillTx/>
                  <a:latin typeface="Calibri"/>
                  <a:ea typeface="+mn-ea"/>
                  <a:cs typeface="+mn-cs"/>
                  <a:hlinkClick r:id="rId6"/>
                </a:rPr>
                <a:t>topics</a:t>
              </a:r>
              <a:endParaRPr kumimoji="0" lang="en-US" sz="1600" b="1"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
          <p:nvSpPr>
            <p:cNvPr id="34" name="Oval 33">
              <a:extLst>
                <a:ext uri="{FF2B5EF4-FFF2-40B4-BE49-F238E27FC236}">
                  <a16:creationId xmlns:a16="http://schemas.microsoft.com/office/drawing/2014/main" id="{2087F5B9-D431-4579-8318-B2310B40977C}"/>
                </a:ext>
              </a:extLst>
            </p:cNvPr>
            <p:cNvSpPr/>
            <p:nvPr/>
          </p:nvSpPr>
          <p:spPr>
            <a:xfrm>
              <a:off x="3035043" y="1872646"/>
              <a:ext cx="993939" cy="991893"/>
            </a:xfrm>
            <a:prstGeom prst="ellipse">
              <a:avLst/>
            </a:prstGeom>
            <a:blipFill dpi="0" rotWithShape="1">
              <a:blip r:embed="rId7"/>
              <a:srcRect/>
              <a:stretch>
                <a:fillRect/>
              </a:stretch>
            </a:blipFill>
            <a:ln w="762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CBAF294-DDC6-4276-B998-2DFD9D7CF324}"/>
              </a:ext>
            </a:extLst>
          </p:cNvPr>
          <p:cNvPicPr>
            <a:picLocks noChangeAspect="1"/>
          </p:cNvPicPr>
          <p:nvPr/>
        </p:nvPicPr>
        <p:blipFill>
          <a:blip r:embed="rId8"/>
          <a:stretch>
            <a:fillRect/>
          </a:stretch>
        </p:blipFill>
        <p:spPr>
          <a:xfrm>
            <a:off x="7708174" y="3239430"/>
            <a:ext cx="4255377" cy="944962"/>
          </a:xfrm>
          <a:prstGeom prst="rect">
            <a:avLst/>
          </a:prstGeom>
        </p:spPr>
      </p:pic>
      <p:pic>
        <p:nvPicPr>
          <p:cNvPr id="4" name="Picture 3">
            <a:extLst>
              <a:ext uri="{FF2B5EF4-FFF2-40B4-BE49-F238E27FC236}">
                <a16:creationId xmlns:a16="http://schemas.microsoft.com/office/drawing/2014/main" id="{E2C7D757-3889-45AD-A8ED-0250FC821FB8}"/>
              </a:ext>
            </a:extLst>
          </p:cNvPr>
          <p:cNvPicPr>
            <a:picLocks noChangeAspect="1"/>
          </p:cNvPicPr>
          <p:nvPr/>
        </p:nvPicPr>
        <p:blipFill>
          <a:blip r:embed="rId9"/>
          <a:stretch>
            <a:fillRect/>
          </a:stretch>
        </p:blipFill>
        <p:spPr>
          <a:xfrm>
            <a:off x="7809006" y="3305789"/>
            <a:ext cx="835224" cy="829128"/>
          </a:xfrm>
          <a:prstGeom prst="rect">
            <a:avLst/>
          </a:prstGeom>
        </p:spPr>
      </p:pic>
      <p:sp>
        <p:nvSpPr>
          <p:cNvPr id="12" name="TextBox 11">
            <a:extLst>
              <a:ext uri="{FF2B5EF4-FFF2-40B4-BE49-F238E27FC236}">
                <a16:creationId xmlns:a16="http://schemas.microsoft.com/office/drawing/2014/main" id="{5D6815CC-29A0-C8A7-9992-4E788A1E8113}"/>
              </a:ext>
            </a:extLst>
          </p:cNvPr>
          <p:cNvSpPr txBox="1"/>
          <p:nvPr/>
        </p:nvSpPr>
        <p:spPr>
          <a:xfrm>
            <a:off x="93852" y="5328542"/>
            <a:ext cx="983808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NIDDK generally considers: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Phase I budgets up to $325,000 total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Phase II applications up to $2,000,000 total costs generally &lt;$1M TC/year)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Phase IIB applications up to $3,000,000 total costs generally &lt;$1M TC/year)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CRP applications up to $1,000,000 total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852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CDC9-86A7-3A4C-A693-7B029F4AA724}"/>
              </a:ext>
            </a:extLst>
          </p:cNvPr>
          <p:cNvSpPr>
            <a:spLocks noGrp="1"/>
          </p:cNvSpPr>
          <p:nvPr>
            <p:ph type="title"/>
          </p:nvPr>
        </p:nvSpPr>
        <p:spPr/>
        <p:txBody>
          <a:bodyPr/>
          <a:lstStyle/>
          <a:p>
            <a:r>
              <a:rPr lang="en-US"/>
              <a:t>NIH SBIR/STTR Diversity Supplement</a:t>
            </a:r>
          </a:p>
        </p:txBody>
      </p:sp>
      <p:sp>
        <p:nvSpPr>
          <p:cNvPr id="14" name="Rectangle 13" descr="PA-18-837&#10;Administrative Supplement to Promote Diversity in Research and Development Small Businesses&#10;">
            <a:extLst>
              <a:ext uri="{FF2B5EF4-FFF2-40B4-BE49-F238E27FC236}">
                <a16:creationId xmlns:a16="http://schemas.microsoft.com/office/drawing/2014/main" id="{8F9FB16C-0B7B-4EFB-80B8-8E6FF3E40BC8}"/>
              </a:ext>
            </a:extLst>
          </p:cNvPr>
          <p:cNvSpPr/>
          <p:nvPr/>
        </p:nvSpPr>
        <p:spPr>
          <a:xfrm>
            <a:off x="302206" y="1367368"/>
            <a:ext cx="2520636" cy="642089"/>
          </a:xfrm>
          <a:prstGeom prst="rect">
            <a:avLst/>
          </a:prstGeom>
          <a:noFill/>
          <a:ln w="6350" cap="flat" cmpd="sng" algn="ctr">
            <a:noFill/>
            <a:prstDash val="sysDot"/>
          </a:ln>
          <a:effectLst/>
        </p:spPr>
        <p:txBody>
          <a:bodyPr rtlCol="0" anchor="t"/>
          <a:lstStyle/>
          <a:p>
            <a:pPr marL="404813" marR="0" lvl="0" indent="-404813" algn="ctr"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lumMod val="25000"/>
                  </a:srgbClr>
                </a:solidFill>
                <a:effectLst/>
                <a:uLnTx/>
                <a:uFillTx/>
                <a:latin typeface="Arial" charset="0"/>
                <a:ea typeface="ＭＳ Ｐゴシック" charset="0"/>
                <a:cs typeface="Arial" charset="0"/>
                <a:hlinkClick r:id="rId3"/>
              </a:rPr>
              <a:t>PA-21-345</a:t>
            </a:r>
            <a:endParaRPr kumimoji="0" lang="en-US" altLang="en-US" sz="2400" b="1" i="0" u="none" strike="noStrike" kern="0" cap="none" spc="0" normalizeH="0" baseline="0" noProof="0" dirty="0">
              <a:ln>
                <a:noFill/>
              </a:ln>
              <a:solidFill>
                <a:srgbClr val="000000"/>
              </a:solidFill>
              <a:effectLst/>
              <a:uLnTx/>
              <a:uFillTx/>
              <a:latin typeface="Calibri"/>
              <a:ea typeface="MS Mincho" pitchFamily="49" charset="-128"/>
              <a:cs typeface="Times New Roman" pitchFamily="18" charset="0"/>
            </a:endParaRPr>
          </a:p>
        </p:txBody>
      </p:sp>
      <p:sp>
        <p:nvSpPr>
          <p:cNvPr id="40" name="Rectangle 39" descr="PA-18-837&#10;Administrative Supplement to Promote Diversity in Research and Development Small Businesses&#10;">
            <a:extLst>
              <a:ext uri="{FF2B5EF4-FFF2-40B4-BE49-F238E27FC236}">
                <a16:creationId xmlns:a16="http://schemas.microsoft.com/office/drawing/2014/main" id="{7A132113-D498-4274-B251-D25967121BB4}"/>
              </a:ext>
            </a:extLst>
          </p:cNvPr>
          <p:cNvSpPr/>
          <p:nvPr/>
        </p:nvSpPr>
        <p:spPr>
          <a:xfrm>
            <a:off x="2521072" y="1267259"/>
            <a:ext cx="9476072" cy="974019"/>
          </a:xfrm>
          <a:prstGeom prst="rect">
            <a:avLst/>
          </a:prstGeom>
          <a:noFill/>
          <a:ln w="6350" cap="flat" cmpd="sng" algn="ctr">
            <a:noFill/>
            <a:prstDash val="sysDot"/>
          </a:ln>
          <a:effectLst/>
        </p:spPr>
        <p:txBody>
          <a:bodyPr rtlCol="0" anchor="t"/>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Administrative Supplement to Promote Diversity in Research  and Development Small Businesses (NIH and CDC)</a:t>
            </a:r>
            <a:endParaRPr kumimoji="0" lang="en-US" altLang="en-US" sz="2400" b="1"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endParaRPr>
          </a:p>
        </p:txBody>
      </p:sp>
      <p:sp>
        <p:nvSpPr>
          <p:cNvPr id="6" name="Rectangle 5" descr="Purpose: Improve the diversity of the research workforce &#10;Small Businesses with active small business awards (SBIR/STTR)&#10;Recruit and support individuals from underrepresented groups in health-related research&#10;">
            <a:extLst>
              <a:ext uri="{FF2B5EF4-FFF2-40B4-BE49-F238E27FC236}">
                <a16:creationId xmlns:a16="http://schemas.microsoft.com/office/drawing/2014/main" id="{E74EC3EA-5F51-1E46-98A5-2DAF614C04D3}"/>
              </a:ext>
            </a:extLst>
          </p:cNvPr>
          <p:cNvSpPr/>
          <p:nvPr/>
        </p:nvSpPr>
        <p:spPr>
          <a:xfrm>
            <a:off x="452274" y="2576149"/>
            <a:ext cx="6218515" cy="2103104"/>
          </a:xfrm>
          <a:prstGeom prst="rect">
            <a:avLst/>
          </a:prstGeom>
          <a:noFill/>
          <a:ln w="6350" cap="flat" cmpd="sng" algn="ctr">
            <a:solidFill>
              <a:schemeClr val="bg1"/>
            </a:solidFill>
            <a:prstDash val="sysDot"/>
          </a:ln>
          <a:effectLst/>
        </p:spPr>
        <p:txBody>
          <a:bodyPr rtlCol="0" anchor="t"/>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BE0E3">
                    <a:lumMod val="25000"/>
                  </a:srgbClr>
                </a:solidFill>
                <a:effectLst/>
                <a:uLnTx/>
                <a:uFillTx/>
                <a:latin typeface="Arial" charset="0"/>
                <a:ea typeface="ＭＳ Ｐゴシック" charset="0"/>
                <a:cs typeface="Arial" charset="0"/>
              </a:rPr>
              <a:t>Purpose: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Enhance the diversity of the research and entrepreneurial workforce </a:t>
            </a:r>
            <a:endParaRPr kumimoji="0" lang="en-US" sz="2400" b="0" i="0" u="none" strike="noStrike" kern="1200" cap="none" spc="0" normalizeH="0" baseline="0" noProof="0">
              <a:ln>
                <a:noFill/>
              </a:ln>
              <a:solidFill>
                <a:srgbClr val="BBE0E3">
                  <a:lumMod val="50000"/>
                </a:srgbClr>
              </a:solidFill>
              <a:effectLst/>
              <a:uLnTx/>
              <a:uFillTx/>
              <a:latin typeface="Arial" charset="0"/>
              <a:ea typeface="ＭＳ Ｐゴシック" charset="0"/>
              <a:cs typeface="Arial" charset="0"/>
            </a:endParaRP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Small Businesses with active small business awards (SBIR/STTR)</a:t>
            </a: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Recruit and support individuals from diverse backgrounds</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1" name="Round Diagonal Corner Rectangle 13">
            <a:extLst>
              <a:ext uri="{FF2B5EF4-FFF2-40B4-BE49-F238E27FC236}">
                <a16:creationId xmlns:a16="http://schemas.microsoft.com/office/drawing/2014/main" id="{34E6BCB0-86AF-4AAF-BB20-A34CD8C33E88}"/>
              </a:ext>
              <a:ext uri="{C183D7F6-B498-43B3-948B-1728B52AA6E4}">
                <adec:decorative xmlns:adec="http://schemas.microsoft.com/office/drawing/2017/decorative" val="0"/>
              </a:ext>
            </a:extLst>
          </p:cNvPr>
          <p:cNvSpPr/>
          <p:nvPr/>
        </p:nvSpPr>
        <p:spPr>
          <a:xfrm>
            <a:off x="6950443" y="2978669"/>
            <a:ext cx="4003578" cy="2256776"/>
          </a:xfrm>
          <a:prstGeom prst="round2DiagRect">
            <a:avLst/>
          </a:prstGeom>
          <a:solidFill>
            <a:schemeClr val="accent3">
              <a:alpha val="11000"/>
            </a:schemeClr>
          </a:solidFill>
          <a:ln w="15875" cap="flat" cmpd="sng" algn="ctr">
            <a:gradFill>
              <a:gsLst>
                <a:gs pos="66000">
                  <a:schemeClr val="accent2"/>
                </a:gs>
                <a:gs pos="0">
                  <a:schemeClr val="tx2"/>
                </a:gs>
                <a:gs pos="100000">
                  <a:schemeClr val="accent3"/>
                </a:gs>
              </a:gsLst>
              <a:lin ang="5400000" scaled="1"/>
            </a:gradFill>
            <a:prstDash val="solid"/>
          </a:ln>
          <a:effectLst/>
        </p:spPr>
        <p:txBody>
          <a:bodyPr rtlCol="0" anchor="ct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BBE0E3">
                    <a:lumMod val="25000"/>
                  </a:srgbClr>
                </a:solidFill>
                <a:effectLst/>
                <a:uLnTx/>
                <a:uFillTx/>
                <a:latin typeface="Arial" charset="0"/>
                <a:ea typeface="ＭＳ Ｐゴシック" charset="0"/>
                <a:cs typeface="Arial" charset="0"/>
              </a:rPr>
              <a:t>Career Level</a:t>
            </a: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rPr>
              <a:t>Undergraduate</a:t>
            </a: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rPr>
              <a:t>Graduate</a:t>
            </a: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rPr>
              <a:t>Degree Holders</a:t>
            </a: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rPr>
              <a:t>Postdoctoral</a:t>
            </a:r>
          </a:p>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rPr>
              <a:t>Developing Independent Career</a:t>
            </a:r>
            <a:endParaRPr kumimoji="0" lang="en-US" altLang="en-US" sz="1800" b="0" i="0" u="none" strike="noStrike" kern="0" cap="none" spc="0" normalizeH="0" baseline="0" noProof="0">
              <a:ln>
                <a:noFill/>
              </a:ln>
              <a:solidFill>
                <a:srgbClr val="000000"/>
              </a:solidFill>
              <a:effectLst/>
              <a:uLnTx/>
              <a:uFillTx/>
              <a:latin typeface="Calibri"/>
              <a:ea typeface="MS Mincho" pitchFamily="49" charset="-128"/>
              <a:cs typeface="Times New Roman" pitchFamily="18" charset="0"/>
            </a:endParaRPr>
          </a:p>
        </p:txBody>
      </p:sp>
      <p:sp>
        <p:nvSpPr>
          <p:cNvPr id="24" name="TextBox 23">
            <a:extLst>
              <a:ext uri="{FF2B5EF4-FFF2-40B4-BE49-F238E27FC236}">
                <a16:creationId xmlns:a16="http://schemas.microsoft.com/office/drawing/2014/main" id="{BCEB5D1B-C0F3-462D-8085-B570947A19B4}"/>
              </a:ext>
            </a:extLst>
          </p:cNvPr>
          <p:cNvSpPr txBox="1"/>
          <p:nvPr/>
        </p:nvSpPr>
        <p:spPr>
          <a:xfrm>
            <a:off x="0" y="6490451"/>
            <a:ext cx="4327432" cy="369332"/>
          </a:xfrm>
          <a:prstGeom prst="rect">
            <a:avLst/>
          </a:prstGeom>
          <a:noFill/>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BBE0E3">
                    <a:lumMod val="25000"/>
                  </a:srgbClr>
                </a:solidFill>
                <a:effectLst/>
                <a:uLnTx/>
                <a:uFillTx/>
                <a:latin typeface="Arial" charset="0"/>
                <a:ea typeface="ＭＳ Ｐゴシック" charset="0"/>
                <a:cs typeface="Arial" charset="0"/>
                <a:hlinkClick r:id="rId4"/>
              </a:rPr>
              <a:t>https://seed.nih.gov/diversity_supp</a:t>
            </a:r>
            <a:r>
              <a:rPr kumimoji="0" lang="en-US" sz="1800" b="0" i="0" u="none" strike="noStrike" kern="1200" cap="none" spc="0" normalizeH="0" baseline="0" noProof="0" dirty="0">
                <a:ln>
                  <a:noFill/>
                </a:ln>
                <a:solidFill>
                  <a:srgbClr val="BBE0E3">
                    <a:lumMod val="25000"/>
                  </a:srgbClr>
                </a:solidFill>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796061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21610C-CFF5-4FB6-B387-4EEDA05AC2D0}"/>
              </a:ext>
            </a:extLst>
          </p:cNvPr>
          <p:cNvSpPr>
            <a:spLocks noGrp="1"/>
          </p:cNvSpPr>
          <p:nvPr>
            <p:ph idx="1"/>
          </p:nvPr>
        </p:nvSpPr>
        <p:spPr>
          <a:xfrm>
            <a:off x="3962400" y="1253856"/>
            <a:ext cx="8229600" cy="4670956"/>
          </a:xfrm>
        </p:spPr>
        <p:txBody>
          <a:bodyPr>
            <a:normAutofit fontScale="77500" lnSpcReduction="20000"/>
          </a:bodyPr>
          <a:lstStyle/>
          <a:p>
            <a:r>
              <a:rPr lang="en-US" dirty="0"/>
              <a:t>Mission Areas:</a:t>
            </a:r>
          </a:p>
          <a:p>
            <a:pPr lvl="1"/>
            <a:r>
              <a:rPr lang="en-US" dirty="0"/>
              <a:t>Diabetes prevention, diagnosis and management. Novel technologies and treatment.</a:t>
            </a:r>
          </a:p>
          <a:p>
            <a:pPr lvl="1"/>
            <a:r>
              <a:rPr lang="en-US" dirty="0"/>
              <a:t>Acute and Chronic complications of diabetes</a:t>
            </a:r>
          </a:p>
          <a:p>
            <a:pPr lvl="1"/>
            <a:r>
              <a:rPr lang="en-US" dirty="0"/>
              <a:t>Other endocrine disorders including hypophysis, thyroid, adrenal, neuroendocrinology and bone metabolism. </a:t>
            </a:r>
          </a:p>
          <a:p>
            <a:pPr lvl="1"/>
            <a:r>
              <a:rPr lang="en-US" dirty="0"/>
              <a:t>Obesity and energy balance</a:t>
            </a:r>
          </a:p>
          <a:p>
            <a:pPr lvl="1"/>
            <a:r>
              <a:rPr lang="en-US" dirty="0"/>
              <a:t>Cystic Fibrosis and its metabolic impact</a:t>
            </a:r>
          </a:p>
          <a:p>
            <a:r>
              <a:rPr lang="en-US" dirty="0"/>
              <a:t>Example Technologies:</a:t>
            </a:r>
          </a:p>
          <a:p>
            <a:pPr lvl="1"/>
            <a:r>
              <a:rPr lang="en-US" dirty="0"/>
              <a:t>Continuous glucose monitoring and insulin delivery technologies, integration into an automated artificial pancreas system (APS).</a:t>
            </a:r>
          </a:p>
          <a:p>
            <a:pPr lvl="1"/>
            <a:r>
              <a:rPr lang="en-US" dirty="0"/>
              <a:t>Smart insulin, glucagon and novel drugs for glycemic control</a:t>
            </a:r>
          </a:p>
          <a:p>
            <a:pPr lvl="1"/>
            <a:r>
              <a:rPr lang="en-US" dirty="0"/>
              <a:t>Multiplex antigen panel for early detection and monitoring of Type 1 Diabetes</a:t>
            </a:r>
          </a:p>
          <a:p>
            <a:pPr lvl="1"/>
            <a:r>
              <a:rPr lang="en-US" dirty="0"/>
              <a:t>Technologies to support cell replacement therapies for diabetes </a:t>
            </a:r>
          </a:p>
          <a:p>
            <a:pPr lvl="1"/>
            <a:r>
              <a:rPr lang="en-US" dirty="0"/>
              <a:t>Wound healing and diabetic foot ulcer (DFU) treatments</a:t>
            </a:r>
          </a:p>
          <a:p>
            <a:endParaRPr lang="en-US" dirty="0"/>
          </a:p>
        </p:txBody>
      </p:sp>
      <p:sp>
        <p:nvSpPr>
          <p:cNvPr id="7" name="Title 6">
            <a:extLst>
              <a:ext uri="{FF2B5EF4-FFF2-40B4-BE49-F238E27FC236}">
                <a16:creationId xmlns:a16="http://schemas.microsoft.com/office/drawing/2014/main" id="{6D780AA6-3245-4AE1-86A4-1053430A9BA7}"/>
              </a:ext>
            </a:extLst>
          </p:cNvPr>
          <p:cNvSpPr>
            <a:spLocks noGrp="1"/>
          </p:cNvSpPr>
          <p:nvPr>
            <p:ph type="title"/>
          </p:nvPr>
        </p:nvSpPr>
        <p:spPr/>
        <p:txBody>
          <a:bodyPr>
            <a:normAutofit/>
          </a:bodyPr>
          <a:lstStyle/>
          <a:p>
            <a:r>
              <a:rPr lang="en-US" sz="2400" dirty="0"/>
              <a:t>Scientific Mission Areas</a:t>
            </a:r>
          </a:p>
        </p:txBody>
      </p:sp>
      <p:sp>
        <p:nvSpPr>
          <p:cNvPr id="2" name="Text Box 3">
            <a:extLst>
              <a:ext uri="{FF2B5EF4-FFF2-40B4-BE49-F238E27FC236}">
                <a16:creationId xmlns:a16="http://schemas.microsoft.com/office/drawing/2014/main" id="{3E7570C5-B0EE-0D88-7B1A-F1007DA5D48E}"/>
              </a:ext>
            </a:extLst>
          </p:cNvPr>
          <p:cNvSpPr txBox="1">
            <a:spLocks noChangeArrowheads="1"/>
          </p:cNvSpPr>
          <p:nvPr/>
        </p:nvSpPr>
        <p:spPr bwMode="auto">
          <a:xfrm>
            <a:off x="267021" y="1267655"/>
            <a:ext cx="3657600"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ＭＳ Ｐゴシック" pitchFamily="-64" charset="-128"/>
                <a:cs typeface="+mn-cs"/>
              </a:rPr>
              <a:t>Division of Diabetes, Endocrinology, </a:t>
            </a:r>
            <a:b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ＭＳ Ｐゴシック" pitchFamily="-64" charset="-128"/>
                <a:cs typeface="+mn-cs"/>
              </a:rPr>
            </a:b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ＭＳ Ｐゴシック" pitchFamily="-64" charset="-128"/>
                <a:cs typeface="+mn-cs"/>
              </a:rPr>
              <a:t>and Metabolic Diseases </a:t>
            </a:r>
          </a:p>
        </p:txBody>
      </p:sp>
      <p:sp>
        <p:nvSpPr>
          <p:cNvPr id="3" name="Rectangle 2">
            <a:extLst>
              <a:ext uri="{FF2B5EF4-FFF2-40B4-BE49-F238E27FC236}">
                <a16:creationId xmlns:a16="http://schemas.microsoft.com/office/drawing/2014/main" id="{C0FF9C46-A6B8-D520-57D7-051E79530153}"/>
              </a:ext>
            </a:extLst>
          </p:cNvPr>
          <p:cNvSpPr/>
          <p:nvPr/>
        </p:nvSpPr>
        <p:spPr>
          <a:xfrm>
            <a:off x="267021" y="1939137"/>
            <a:ext cx="3657600" cy="45243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rPr>
              <a:t>Guillermo A. Arreaza-Rubin, M.D.</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Diabetic Technology, Type 1 Diabetes, and Endocrine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hlinkClick r:id="rId3"/>
              </a:rPr>
              <a:t>guillermo.arreaza-rubin@nih.gov</a:t>
            </a:r>
            <a:endPar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rPr>
              <a:t>Yan Li, Ph.D.</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Diabetic Wound Healing and Type 2 Diabetes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hlinkClick r:id="rId4"/>
              </a:rPr>
              <a:t>liy7@mail.nih.gov</a:t>
            </a:r>
            <a:endPar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rPr>
              <a:t>Bradley M. Cooke, Ph.D.</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Neuromodulation, Diabetic Neuropathy and Type 2 Diabetes Drug Discovery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hlinkClick r:id="rId5"/>
              </a:rPr>
              <a:t>brad.cooke@nih.gov</a:t>
            </a: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t>
            </a:r>
          </a:p>
        </p:txBody>
      </p:sp>
      <p:sp>
        <p:nvSpPr>
          <p:cNvPr id="4" name="TextBox 3">
            <a:extLst>
              <a:ext uri="{FF2B5EF4-FFF2-40B4-BE49-F238E27FC236}">
                <a16:creationId xmlns:a16="http://schemas.microsoft.com/office/drawing/2014/main" id="{AFB954E0-A709-D055-BFED-35B3561CD950}"/>
              </a:ext>
            </a:extLst>
          </p:cNvPr>
          <p:cNvSpPr txBox="1"/>
          <p:nvPr/>
        </p:nvSpPr>
        <p:spPr>
          <a:xfrm>
            <a:off x="3048000" y="6488668"/>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hlinkClick r:id="rId6"/>
              </a:rPr>
              <a:t>https://seed.nih.gov/NIDDK/scientific_program_areas</a:t>
            </a:r>
            <a:r>
              <a:rPr kumimoji="0" lang="en-US" sz="1800" b="0" i="0" u="none" strike="noStrike" kern="1200" cap="none" spc="0" normalizeH="0" baseline="0" noProof="0" dirty="0">
                <a:ln>
                  <a:noFill/>
                </a:ln>
                <a:solidFill>
                  <a:srgbClr val="00B0F0"/>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994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B4BA1-97EC-47D7-9527-A87629727FC9}"/>
              </a:ext>
            </a:extLst>
          </p:cNvPr>
          <p:cNvSpPr>
            <a:spLocks noGrp="1"/>
          </p:cNvSpPr>
          <p:nvPr>
            <p:ph type="title"/>
          </p:nvPr>
        </p:nvSpPr>
        <p:spPr/>
        <p:txBody>
          <a:bodyPr/>
          <a:lstStyle/>
          <a:p>
            <a:r>
              <a:rPr lang="en-US" dirty="0"/>
              <a:t>Division of Digestive Diseases &amp; Nutrition</a:t>
            </a:r>
          </a:p>
        </p:txBody>
      </p:sp>
      <p:sp>
        <p:nvSpPr>
          <p:cNvPr id="7" name="Content Placeholder 6">
            <a:extLst>
              <a:ext uri="{FF2B5EF4-FFF2-40B4-BE49-F238E27FC236}">
                <a16:creationId xmlns:a16="http://schemas.microsoft.com/office/drawing/2014/main" id="{E9F47818-9EF3-43A4-9D64-348B8B4516EF}"/>
              </a:ext>
            </a:extLst>
          </p:cNvPr>
          <p:cNvSpPr>
            <a:spLocks noGrp="1"/>
          </p:cNvSpPr>
          <p:nvPr>
            <p:ph idx="1"/>
          </p:nvPr>
        </p:nvSpPr>
        <p:spPr>
          <a:xfrm>
            <a:off x="3962400" y="1263603"/>
            <a:ext cx="8229600" cy="4525963"/>
          </a:xfrm>
        </p:spPr>
        <p:txBody>
          <a:bodyPr>
            <a:normAutofit fontScale="85000" lnSpcReduction="10000"/>
          </a:bodyPr>
          <a:lstStyle/>
          <a:p>
            <a:r>
              <a:rPr lang="en-US" dirty="0"/>
              <a:t>Mission Areas:</a:t>
            </a:r>
          </a:p>
          <a:p>
            <a:pPr lvl="1"/>
            <a:r>
              <a:rPr lang="en-US" dirty="0"/>
              <a:t>Digestive diseases, including the alimentary tract, liver, and pancreas </a:t>
            </a:r>
          </a:p>
          <a:p>
            <a:pPr lvl="1"/>
            <a:r>
              <a:rPr lang="en-US" dirty="0"/>
              <a:t>Nutrition and nutrient metabolism</a:t>
            </a:r>
          </a:p>
          <a:p>
            <a:pPr lvl="1"/>
            <a:r>
              <a:rPr lang="en-US" dirty="0"/>
              <a:t>Obesity, including type 2 diabetes, energy balance, neurobiology</a:t>
            </a:r>
          </a:p>
          <a:p>
            <a:r>
              <a:rPr lang="en-US" dirty="0"/>
              <a:t>Example Technologies:</a:t>
            </a:r>
          </a:p>
          <a:p>
            <a:pPr lvl="1"/>
            <a:r>
              <a:rPr lang="en-US" dirty="0"/>
              <a:t>Technologies for visualization and automated analysis of gastrointestinal motility</a:t>
            </a:r>
          </a:p>
          <a:p>
            <a:pPr lvl="1"/>
            <a:r>
              <a:rPr lang="en-US" dirty="0"/>
              <a:t>Clinical assay for genetic causes of liver disease in children</a:t>
            </a:r>
          </a:p>
          <a:p>
            <a:pPr lvl="1"/>
            <a:r>
              <a:rPr lang="en-US" dirty="0"/>
              <a:t>Immunoassay for studying iron regulation and assessing it clinically</a:t>
            </a:r>
          </a:p>
          <a:p>
            <a:pPr lvl="1"/>
            <a:r>
              <a:rPr lang="en-US" dirty="0"/>
              <a:t>Wearable technologies (e.g., in earbuds or shoe-soles) for monitoring caloric expenditure</a:t>
            </a:r>
          </a:p>
          <a:p>
            <a:pPr lvl="1"/>
            <a:r>
              <a:rPr lang="en-US" dirty="0"/>
              <a:t>Animal models of metabolic syndrome and obesity that more accurately recapitulate aspects of these diseases in humans</a:t>
            </a:r>
          </a:p>
          <a:p>
            <a:pPr lvl="1"/>
            <a:endParaRPr lang="en-US" dirty="0"/>
          </a:p>
          <a:p>
            <a:endParaRPr lang="en-US" dirty="0"/>
          </a:p>
        </p:txBody>
      </p:sp>
      <p:sp>
        <p:nvSpPr>
          <p:cNvPr id="2" name="TextBox 1">
            <a:extLst>
              <a:ext uri="{FF2B5EF4-FFF2-40B4-BE49-F238E27FC236}">
                <a16:creationId xmlns:a16="http://schemas.microsoft.com/office/drawing/2014/main" id="{B3E42441-3FF1-9A5A-BEE2-16E19F9EF01E}"/>
              </a:ext>
            </a:extLst>
          </p:cNvPr>
          <p:cNvSpPr txBox="1"/>
          <p:nvPr/>
        </p:nvSpPr>
        <p:spPr>
          <a:xfrm>
            <a:off x="3048000" y="6488668"/>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hlinkClick r:id="rId3"/>
              </a:rPr>
              <a:t>https://seed.nih.gov/NIDDK/scientific_program_areas</a:t>
            </a:r>
            <a:r>
              <a:rPr kumimoji="0" lang="en-US" sz="1800" b="0" i="0" u="none" strike="noStrike" kern="1200" cap="none" spc="0" normalizeH="0" baseline="0" noProof="0" dirty="0">
                <a:ln>
                  <a:noFill/>
                </a:ln>
                <a:solidFill>
                  <a:srgbClr val="00B0F0"/>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Box 5">
            <a:extLst>
              <a:ext uri="{FF2B5EF4-FFF2-40B4-BE49-F238E27FC236}">
                <a16:creationId xmlns:a16="http://schemas.microsoft.com/office/drawing/2014/main" id="{3496134D-4B05-B8C6-FAC1-C71D5BDE28EC}"/>
              </a:ext>
            </a:extLst>
          </p:cNvPr>
          <p:cNvSpPr txBox="1">
            <a:spLocks noChangeArrowheads="1"/>
          </p:cNvSpPr>
          <p:nvPr/>
        </p:nvSpPr>
        <p:spPr bwMode="auto">
          <a:xfrm>
            <a:off x="152400" y="1263603"/>
            <a:ext cx="3657600"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ＭＳ Ｐゴシック" pitchFamily="-64" charset="-128"/>
                <a:cs typeface="+mn-cs"/>
              </a:rPr>
              <a:t>Division of Digestive Diseases and Nutrition </a:t>
            </a:r>
          </a:p>
        </p:txBody>
      </p:sp>
      <p:sp>
        <p:nvSpPr>
          <p:cNvPr id="6" name="Rectangle 5">
            <a:extLst>
              <a:ext uri="{FF2B5EF4-FFF2-40B4-BE49-F238E27FC236}">
                <a16:creationId xmlns:a16="http://schemas.microsoft.com/office/drawing/2014/main" id="{1CC60E53-DB65-B90A-5DF8-1CE28B678FA5}"/>
              </a:ext>
            </a:extLst>
          </p:cNvPr>
          <p:cNvSpPr/>
          <p:nvPr/>
        </p:nvSpPr>
        <p:spPr>
          <a:xfrm>
            <a:off x="152400" y="1935085"/>
            <a:ext cx="3657600"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rPr>
              <a:t>Christine Densmore, 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Liver, Pancreatic, and Neurobiological Disorders and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hlinkClick r:id="rId4"/>
              </a:rPr>
              <a:t>christine.densmore@nih.gov</a:t>
            </a:r>
            <a:endPar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rPr>
              <a:t>R. Dwayne Lunsford,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Gastrointestinal, Obesity, and Nutrition Disorders and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hlinkClick r:id="rId5"/>
              </a:rPr>
              <a:t>robert.lunsford@nih.gov</a:t>
            </a:r>
            <a:endPar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4924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DC9635-22AA-48B1-A3F1-A0D9B99E39D7}"/>
              </a:ext>
            </a:extLst>
          </p:cNvPr>
          <p:cNvSpPr>
            <a:spLocks noGrp="1"/>
          </p:cNvSpPr>
          <p:nvPr>
            <p:ph type="title"/>
          </p:nvPr>
        </p:nvSpPr>
        <p:spPr/>
        <p:txBody>
          <a:bodyPr>
            <a:normAutofit/>
          </a:bodyPr>
          <a:lstStyle/>
          <a:p>
            <a:r>
              <a:rPr lang="en-US" sz="2800" dirty="0"/>
              <a:t>Division of Kidney, Urologic, &amp; Hematologic Diseases</a:t>
            </a:r>
          </a:p>
        </p:txBody>
      </p:sp>
      <p:sp>
        <p:nvSpPr>
          <p:cNvPr id="6" name="Content Placeholder 5">
            <a:extLst>
              <a:ext uri="{FF2B5EF4-FFF2-40B4-BE49-F238E27FC236}">
                <a16:creationId xmlns:a16="http://schemas.microsoft.com/office/drawing/2014/main" id="{5AD34907-3B32-4A7D-AF44-82CC3B5E924E}"/>
              </a:ext>
            </a:extLst>
          </p:cNvPr>
          <p:cNvSpPr>
            <a:spLocks noGrp="1"/>
          </p:cNvSpPr>
          <p:nvPr>
            <p:ph idx="1"/>
          </p:nvPr>
        </p:nvSpPr>
        <p:spPr>
          <a:xfrm>
            <a:off x="4114800" y="1277393"/>
            <a:ext cx="7467600" cy="4525963"/>
          </a:xfrm>
        </p:spPr>
        <p:txBody>
          <a:bodyPr>
            <a:normAutofit fontScale="85000" lnSpcReduction="10000"/>
          </a:bodyPr>
          <a:lstStyle/>
          <a:p>
            <a:r>
              <a:rPr lang="en-US" dirty="0"/>
              <a:t>Mission Areas:</a:t>
            </a:r>
          </a:p>
          <a:p>
            <a:pPr lvl="1"/>
            <a:r>
              <a:rPr lang="en-US" dirty="0"/>
              <a:t>Kidney diseases</a:t>
            </a:r>
          </a:p>
          <a:p>
            <a:pPr lvl="1"/>
            <a:r>
              <a:rPr lang="en-US" dirty="0"/>
              <a:t>Urinary tract diseases</a:t>
            </a:r>
          </a:p>
          <a:p>
            <a:pPr lvl="1"/>
            <a:r>
              <a:rPr lang="en-US" dirty="0"/>
              <a:t>Disorders of the blood and blood-forming organs</a:t>
            </a:r>
          </a:p>
          <a:p>
            <a:r>
              <a:rPr lang="en-US" dirty="0"/>
              <a:t>Example Technologies:</a:t>
            </a:r>
          </a:p>
          <a:p>
            <a:pPr lvl="1"/>
            <a:r>
              <a:rPr lang="en-US" dirty="0"/>
              <a:t>Animal or 3D culture models of kidney diseases such as polycystic kidney disease</a:t>
            </a:r>
          </a:p>
          <a:p>
            <a:pPr lvl="1"/>
            <a:r>
              <a:rPr lang="en-US" dirty="0"/>
              <a:t>Improved measurements of kidney function</a:t>
            </a:r>
          </a:p>
          <a:p>
            <a:pPr lvl="1"/>
            <a:r>
              <a:rPr lang="en-US" dirty="0"/>
              <a:t>Hemodialysis vascular access technologies such as novel grafts or approaches to enhance fistula maturation</a:t>
            </a:r>
          </a:p>
          <a:p>
            <a:pPr lvl="1"/>
            <a:r>
              <a:rPr lang="en-US" dirty="0"/>
              <a:t>Materials for urinary and dialysis catheters which resist fouling</a:t>
            </a:r>
          </a:p>
          <a:p>
            <a:pPr lvl="1"/>
            <a:r>
              <a:rPr lang="en-US" dirty="0"/>
              <a:t>Assays for key iron-regulating hormones, to diagnose blood diseases</a:t>
            </a:r>
          </a:p>
          <a:p>
            <a:endParaRPr lang="en-US" dirty="0"/>
          </a:p>
        </p:txBody>
      </p:sp>
      <p:sp>
        <p:nvSpPr>
          <p:cNvPr id="2" name="TextBox 1">
            <a:extLst>
              <a:ext uri="{FF2B5EF4-FFF2-40B4-BE49-F238E27FC236}">
                <a16:creationId xmlns:a16="http://schemas.microsoft.com/office/drawing/2014/main" id="{9CD197C5-8412-79DF-409D-521C93048090}"/>
              </a:ext>
            </a:extLst>
          </p:cNvPr>
          <p:cNvSpPr txBox="1"/>
          <p:nvPr/>
        </p:nvSpPr>
        <p:spPr>
          <a:xfrm>
            <a:off x="3048000" y="6488668"/>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a:ea typeface="+mn-ea"/>
                <a:cs typeface="+mn-cs"/>
                <a:hlinkClick r:id="rId3"/>
              </a:rPr>
              <a:t>https://seed.nih.gov/NIDDK/scientific_program_areas</a:t>
            </a:r>
            <a:r>
              <a:rPr kumimoji="0" lang="en-US" sz="1800" b="0" i="0" u="none" strike="noStrike" kern="1200" cap="none" spc="0" normalizeH="0" baseline="0" noProof="0" dirty="0">
                <a:ln>
                  <a:noFill/>
                </a:ln>
                <a:solidFill>
                  <a:srgbClr val="00B0F0"/>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 Box 4">
            <a:extLst>
              <a:ext uri="{FF2B5EF4-FFF2-40B4-BE49-F238E27FC236}">
                <a16:creationId xmlns:a16="http://schemas.microsoft.com/office/drawing/2014/main" id="{45491FC1-A22F-A2F3-8E1E-64DD871B7D97}"/>
              </a:ext>
            </a:extLst>
          </p:cNvPr>
          <p:cNvSpPr txBox="1">
            <a:spLocks noChangeArrowheads="1"/>
          </p:cNvSpPr>
          <p:nvPr/>
        </p:nvSpPr>
        <p:spPr bwMode="auto">
          <a:xfrm>
            <a:off x="225459" y="1277393"/>
            <a:ext cx="3657600" cy="46166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nchor="ctr">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ＭＳ Ｐゴシック" pitchFamily="-64" charset="-128"/>
                <a:cs typeface="+mn-cs"/>
              </a:rPr>
              <a:t>Division of Kidney, Urologic, and Hematologic Diseases </a:t>
            </a:r>
          </a:p>
        </p:txBody>
      </p:sp>
      <p:sp>
        <p:nvSpPr>
          <p:cNvPr id="4" name="Rectangle 3">
            <a:extLst>
              <a:ext uri="{FF2B5EF4-FFF2-40B4-BE49-F238E27FC236}">
                <a16:creationId xmlns:a16="http://schemas.microsoft.com/office/drawing/2014/main" id="{C6714A50-019E-79AC-33F8-4A65D66CC072}"/>
              </a:ext>
            </a:extLst>
          </p:cNvPr>
          <p:cNvSpPr/>
          <p:nvPr/>
        </p:nvSpPr>
        <p:spPr>
          <a:xfrm>
            <a:off x="764886" y="1948875"/>
            <a:ext cx="25787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Arial" panose="020B0604020202020204" pitchFamily="34" charset="0"/>
              </a:rPr>
              <a:t>Danny Gossett,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daniel.gossett@nih.gov</a:t>
            </a:r>
            <a:endParaRPr kumimoji="0" lang="en-US" sz="1800" b="0" i="0" u="none" strike="noStrike" kern="1200" cap="none" spc="0" normalizeH="0" baseline="0" noProof="0" dirty="0">
              <a:ln>
                <a:noFill/>
              </a:ln>
              <a:solidFill>
                <a:srgbClr val="335E8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4704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umacyte logo">
            <a:extLst>
              <a:ext uri="{FF2B5EF4-FFF2-40B4-BE49-F238E27FC236}">
                <a16:creationId xmlns:a16="http://schemas.microsoft.com/office/drawing/2014/main" id="{C74464B2-3C41-4505-8AAD-A0AD80ECD6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594" b="27986"/>
          <a:stretch/>
        </p:blipFill>
        <p:spPr bwMode="auto">
          <a:xfrm>
            <a:off x="6401304" y="2933749"/>
            <a:ext cx="2381250" cy="9863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emoShear logo">
            <a:extLst>
              <a:ext uri="{FF2B5EF4-FFF2-40B4-BE49-F238E27FC236}">
                <a16:creationId xmlns:a16="http://schemas.microsoft.com/office/drawing/2014/main" id="{7898B4D2-FE50-4794-A170-79E8BD995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40" b="30907"/>
          <a:stretch/>
        </p:blipFill>
        <p:spPr bwMode="auto">
          <a:xfrm>
            <a:off x="6494097" y="1843094"/>
            <a:ext cx="2195665" cy="9233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alaris Therapeutics logo">
            <a:extLst>
              <a:ext uri="{FF2B5EF4-FFF2-40B4-BE49-F238E27FC236}">
                <a16:creationId xmlns:a16="http://schemas.microsoft.com/office/drawing/2014/main" id="{2E0880BA-6B24-4DFE-B6CD-1DD221B8C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4113" y="4096518"/>
            <a:ext cx="1458452" cy="14584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7392413A-AA37-4ED6-AC79-2A47E0599A77}"/>
              </a:ext>
            </a:extLst>
          </p:cNvPr>
          <p:cNvSpPr>
            <a:spLocks noGrp="1"/>
          </p:cNvSpPr>
          <p:nvPr>
            <p:ph type="title"/>
          </p:nvPr>
        </p:nvSpPr>
        <p:spPr/>
        <p:txBody>
          <a:bodyPr>
            <a:normAutofit/>
          </a:bodyPr>
          <a:lstStyle/>
          <a:p>
            <a:r>
              <a:rPr lang="en-US" dirty="0"/>
              <a:t>Small Business Success Stories</a:t>
            </a:r>
          </a:p>
        </p:txBody>
      </p:sp>
      <p:pic>
        <p:nvPicPr>
          <p:cNvPr id="4" name="Picture 3" descr="Image of the NIH Success Stories web page">
            <a:extLst>
              <a:ext uri="{FF2B5EF4-FFF2-40B4-BE49-F238E27FC236}">
                <a16:creationId xmlns:a16="http://schemas.microsoft.com/office/drawing/2014/main" id="{D3B70D0F-E63E-45C3-9634-C8394599BBAC}"/>
              </a:ext>
            </a:extLst>
          </p:cNvPr>
          <p:cNvPicPr>
            <a:picLocks noChangeAspect="1"/>
          </p:cNvPicPr>
          <p:nvPr/>
        </p:nvPicPr>
        <p:blipFill rotWithShape="1">
          <a:blip r:embed="rId6"/>
          <a:srcRect t="533" r="5575" b="6228"/>
          <a:stretch/>
        </p:blipFill>
        <p:spPr>
          <a:xfrm>
            <a:off x="119742" y="1241659"/>
            <a:ext cx="6035958" cy="5151492"/>
          </a:xfrm>
          <a:prstGeom prst="rect">
            <a:avLst/>
          </a:prstGeom>
        </p:spPr>
      </p:pic>
      <p:sp>
        <p:nvSpPr>
          <p:cNvPr id="19" name="TextBox 18">
            <a:extLst>
              <a:ext uri="{FF2B5EF4-FFF2-40B4-BE49-F238E27FC236}">
                <a16:creationId xmlns:a16="http://schemas.microsoft.com/office/drawing/2014/main" id="{750FF5ED-146A-4E12-BCFD-7CC9173C036D}"/>
              </a:ext>
            </a:extLst>
          </p:cNvPr>
          <p:cNvSpPr txBox="1"/>
          <p:nvPr/>
        </p:nvSpPr>
        <p:spPr>
          <a:xfrm>
            <a:off x="0" y="6490454"/>
            <a:ext cx="4284326"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7"/>
              </a:rPr>
              <a:t>https://seed.nih.gov/portfolio/stories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8" name="Rectangle 17">
            <a:extLst>
              <a:ext uri="{FF2B5EF4-FFF2-40B4-BE49-F238E27FC236}">
                <a16:creationId xmlns:a16="http://schemas.microsoft.com/office/drawing/2014/main" id="{F351C91C-20C3-4D65-915A-E44ECF510B64}"/>
              </a:ext>
            </a:extLst>
          </p:cNvPr>
          <p:cNvSpPr/>
          <p:nvPr/>
        </p:nvSpPr>
        <p:spPr>
          <a:xfrm>
            <a:off x="8454606" y="1843094"/>
            <a:ext cx="355513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Making Cells Feel at Home in the Lab Leads to Better Drugs for Rare Diseases</a:t>
            </a:r>
          </a:p>
        </p:txBody>
      </p:sp>
      <p:sp>
        <p:nvSpPr>
          <p:cNvPr id="12" name="Rectangle 11">
            <a:extLst>
              <a:ext uri="{FF2B5EF4-FFF2-40B4-BE49-F238E27FC236}">
                <a16:creationId xmlns:a16="http://schemas.microsoft.com/office/drawing/2014/main" id="{D5C3A456-CBFD-4927-9E1E-555AF9D744B5}"/>
              </a:ext>
            </a:extLst>
          </p:cNvPr>
          <p:cNvSpPr/>
          <p:nvPr/>
        </p:nvSpPr>
        <p:spPr>
          <a:xfrm>
            <a:off x="8671344" y="3103737"/>
            <a:ext cx="312166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Lab-Grown Blood Vessels Could Help Dialysis Patients</a:t>
            </a:r>
          </a:p>
        </p:txBody>
      </p:sp>
      <p:sp>
        <p:nvSpPr>
          <p:cNvPr id="21" name="Rectangle 20">
            <a:extLst>
              <a:ext uri="{FF2B5EF4-FFF2-40B4-BE49-F238E27FC236}">
                <a16:creationId xmlns:a16="http://schemas.microsoft.com/office/drawing/2014/main" id="{9C0DA754-C194-4479-871E-257A636BF500}"/>
              </a:ext>
            </a:extLst>
          </p:cNvPr>
          <p:cNvSpPr/>
          <p:nvPr/>
        </p:nvSpPr>
        <p:spPr>
          <a:xfrm>
            <a:off x="9104768" y="4096518"/>
            <a:ext cx="247763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Talaris</a:t>
            </a: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Uses “Nurse Cells” to Get Transplant Patients Off Immunosuppressants</a:t>
            </a:r>
          </a:p>
        </p:txBody>
      </p:sp>
    </p:spTree>
    <p:extLst>
      <p:ext uri="{BB962C8B-B14F-4D97-AF65-F5344CB8AC3E}">
        <p14:creationId xmlns:p14="http://schemas.microsoft.com/office/powerpoint/2010/main" val="714307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41355-F8B0-4785-59F4-9597783182CE}"/>
              </a:ext>
            </a:extLst>
          </p:cNvPr>
          <p:cNvSpPr>
            <a:spLocks noGrp="1"/>
          </p:cNvSpPr>
          <p:nvPr>
            <p:ph type="title"/>
          </p:nvPr>
        </p:nvSpPr>
        <p:spPr/>
        <p:txBody>
          <a:bodyPr/>
          <a:lstStyle/>
          <a:p>
            <a:r>
              <a:rPr lang="en-US" dirty="0"/>
              <a:t>More Information About NIDDK Programs</a:t>
            </a:r>
          </a:p>
        </p:txBody>
      </p:sp>
      <p:sp>
        <p:nvSpPr>
          <p:cNvPr id="4" name="Content Placeholder 3">
            <a:extLst>
              <a:ext uri="{FF2B5EF4-FFF2-40B4-BE49-F238E27FC236}">
                <a16:creationId xmlns:a16="http://schemas.microsoft.com/office/drawing/2014/main" id="{16792E1C-2696-8484-BF14-BD319536681F}"/>
              </a:ext>
            </a:extLst>
          </p:cNvPr>
          <p:cNvSpPr>
            <a:spLocks noGrp="1"/>
          </p:cNvSpPr>
          <p:nvPr>
            <p:ph idx="1"/>
          </p:nvPr>
        </p:nvSpPr>
        <p:spPr/>
        <p:txBody>
          <a:bodyPr>
            <a:normAutofit fontScale="92500" lnSpcReduction="20000"/>
          </a:bodyPr>
          <a:lstStyle/>
          <a:p>
            <a:r>
              <a:rPr lang="en-US" dirty="0"/>
              <a:t>Program Descriptions and Research Topics: </a:t>
            </a:r>
            <a:r>
              <a:rPr lang="en-US" dirty="0">
                <a:hlinkClick r:id="rId3"/>
              </a:rPr>
              <a:t>https://seed.nih.gov/sites/default/files/HHS_Program_Descriptions.pdf</a:t>
            </a:r>
            <a:r>
              <a:rPr lang="en-US" dirty="0"/>
              <a:t> </a:t>
            </a:r>
          </a:p>
          <a:p>
            <a:r>
              <a:rPr lang="en-US" dirty="0"/>
              <a:t>Strategic Plans &amp; Reports: </a:t>
            </a:r>
            <a:r>
              <a:rPr lang="en-US" dirty="0">
                <a:hlinkClick r:id="rId4"/>
              </a:rPr>
              <a:t>https://www.niddk.nih.gov/about-niddk/strategic-plans-reports</a:t>
            </a:r>
            <a:r>
              <a:rPr lang="en-US" dirty="0"/>
              <a:t> </a:t>
            </a:r>
          </a:p>
          <a:p>
            <a:r>
              <a:rPr lang="en-US" dirty="0"/>
              <a:t>Pathways to Health for All: Health Disparities &amp; Health Equity Research Recommendations &amp; Opportunities: </a:t>
            </a:r>
            <a:r>
              <a:rPr lang="en-US" dirty="0">
                <a:hlinkClick r:id="rId5"/>
              </a:rPr>
              <a:t>https://www.niddk.nih.gov/about-niddk/strategic-plans-reports/pathways-health-all</a:t>
            </a:r>
            <a:r>
              <a:rPr lang="en-US" dirty="0"/>
              <a:t> </a:t>
            </a:r>
          </a:p>
          <a:p>
            <a:pPr marL="0" indent="0">
              <a:buNone/>
            </a:pPr>
            <a:endParaRPr lang="en-US" b="1" i="1" dirty="0"/>
          </a:p>
          <a:p>
            <a:pPr marL="0" indent="0" algn="ctr">
              <a:buNone/>
            </a:pPr>
            <a:r>
              <a:rPr lang="en-US" b="1" i="1" dirty="0"/>
              <a:t>Contact Us!</a:t>
            </a:r>
            <a:br>
              <a:rPr lang="en-US" b="1" i="1" dirty="0"/>
            </a:br>
            <a:br>
              <a:rPr lang="en-US" b="1" i="1" dirty="0"/>
            </a:br>
            <a:r>
              <a:rPr lang="en-US" sz="2800" i="1" dirty="0"/>
              <a:t>Danny Gossett</a:t>
            </a:r>
            <a:br>
              <a:rPr lang="en-US" sz="2800" dirty="0"/>
            </a:br>
            <a:r>
              <a:rPr lang="en-US" sz="2800" dirty="0">
                <a:hlinkClick r:id="rId6"/>
              </a:rPr>
              <a:t>daniel.gossett@nih.gov</a:t>
            </a:r>
            <a:endParaRPr lang="en-US" dirty="0"/>
          </a:p>
        </p:txBody>
      </p:sp>
    </p:spTree>
    <p:extLst>
      <p:ext uri="{BB962C8B-B14F-4D97-AF65-F5344CB8AC3E}">
        <p14:creationId xmlns:p14="http://schemas.microsoft.com/office/powerpoint/2010/main" val="1038548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94835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53883F-2987-4BDF-843B-386D2E0AEA23}"/>
              </a:ext>
            </a:extLst>
          </p:cNvPr>
          <p:cNvSpPr/>
          <p:nvPr/>
        </p:nvSpPr>
        <p:spPr>
          <a:xfrm>
            <a:off x="1231228" y="1062505"/>
            <a:ext cx="9526205" cy="1485632"/>
          </a:xfrm>
          <a:prstGeom prst="roundRect">
            <a:avLst/>
          </a:prstGeom>
          <a:solidFill>
            <a:schemeClr val="bg1">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US" sz="2400" b="1" dirty="0">
                <a:solidFill>
                  <a:srgbClr val="337291"/>
                </a:solidFill>
                <a:latin typeface="Calibri"/>
                <a:ea typeface="ＭＳ Ｐゴシック"/>
                <a:sym typeface="Arial"/>
              </a:rPr>
              <a:t>Omnibus FOA</a:t>
            </a:r>
          </a:p>
          <a:p>
            <a:pPr algn="ctr" defTabSz="457189">
              <a:defRPr/>
            </a:pPr>
            <a:r>
              <a:rPr lang="en-US" sz="1400" b="1" dirty="0">
                <a:solidFill>
                  <a:srgbClr val="337291"/>
                </a:solidFill>
                <a:latin typeface="Calibri"/>
                <a:ea typeface="ＭＳ Ｐゴシック"/>
                <a:sym typeface="Arial"/>
              </a:rPr>
              <a:t>Investigator-Initiated projects within NINDS mission</a:t>
            </a:r>
          </a:p>
          <a:p>
            <a:pPr algn="ctr" defTabSz="457189">
              <a:defRPr/>
            </a:pPr>
            <a:r>
              <a:rPr lang="en-US" b="1" dirty="0">
                <a:solidFill>
                  <a:srgbClr val="CCFFFF"/>
                </a:solidFill>
                <a:latin typeface="Calibri"/>
                <a:ea typeface="ＭＳ Ｐゴシック"/>
                <a:sym typeface="Arial"/>
              </a:rPr>
              <a:t>PA-22-177 (SBIR), PA-21-262 (STTR)</a:t>
            </a:r>
          </a:p>
          <a:p>
            <a:pPr algn="ctr" defTabSz="457189">
              <a:defRPr/>
            </a:pPr>
            <a:endParaRPr lang="en-US" sz="600" b="1" dirty="0">
              <a:solidFill>
                <a:srgbClr val="00FFFF"/>
              </a:solidFill>
              <a:latin typeface="Calibri"/>
              <a:ea typeface="ＭＳ Ｐゴシック"/>
              <a:sym typeface="Arial"/>
            </a:endParaRPr>
          </a:p>
          <a:p>
            <a:pPr algn="ctr" defTabSz="457189">
              <a:defRPr/>
            </a:pPr>
            <a:r>
              <a:rPr lang="en-US" b="1" i="1" dirty="0">
                <a:solidFill>
                  <a:srgbClr val="337291"/>
                </a:solidFill>
                <a:latin typeface="Calibri"/>
                <a:ea typeface="ＭＳ Ｐゴシック"/>
                <a:sym typeface="Arial"/>
              </a:rPr>
              <a:t>NINDS accepts NON-CT Phase I, Phase II, D2PII, and Fast-Track apps to Omnibus</a:t>
            </a:r>
          </a:p>
        </p:txBody>
      </p:sp>
      <p:sp>
        <p:nvSpPr>
          <p:cNvPr id="6" name="Rectangle: Rounded Corners 5">
            <a:extLst>
              <a:ext uri="{FF2B5EF4-FFF2-40B4-BE49-F238E27FC236}">
                <a16:creationId xmlns:a16="http://schemas.microsoft.com/office/drawing/2014/main" id="{01C431AE-8A5C-4EAD-836E-8521CC84E78F}"/>
              </a:ext>
            </a:extLst>
          </p:cNvPr>
          <p:cNvSpPr/>
          <p:nvPr/>
        </p:nvSpPr>
        <p:spPr>
          <a:xfrm>
            <a:off x="1249883" y="3046864"/>
            <a:ext cx="3145872" cy="1392211"/>
          </a:xfrm>
          <a:prstGeom prst="roundRect">
            <a:avLst/>
          </a:prstGeom>
          <a:solidFill>
            <a:schemeClr val="bg1">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US" sz="2000" b="1" dirty="0">
                <a:solidFill>
                  <a:srgbClr val="337291"/>
                </a:solidFill>
                <a:latin typeface="Calibri"/>
                <a:ea typeface="ＭＳ Ｐゴシック"/>
                <a:sym typeface="Arial"/>
              </a:rPr>
              <a:t>Research Tools (BRAIN Initiative)</a:t>
            </a:r>
          </a:p>
          <a:p>
            <a:pPr algn="ctr" defTabSz="457189">
              <a:defRPr/>
            </a:pPr>
            <a:r>
              <a:rPr lang="en-US" sz="1600" b="1" kern="0" dirty="0">
                <a:solidFill>
                  <a:srgbClr val="CCFFFF"/>
                </a:solidFill>
                <a:latin typeface="Calibri"/>
                <a:ea typeface="ＭＳ Ｐゴシック"/>
                <a:cs typeface="Arial" panose="020B0604020202020204" pitchFamily="34" charset="0"/>
                <a:sym typeface="Arial"/>
              </a:rPr>
              <a:t>NOT-MH-21-125</a:t>
            </a:r>
            <a:endParaRPr lang="en-US" b="1" dirty="0">
              <a:solidFill>
                <a:srgbClr val="FFFFFF"/>
              </a:solidFill>
              <a:latin typeface="Calibri"/>
              <a:ea typeface="ＭＳ Ｐゴシック"/>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ED00252-73CD-4F29-88C9-DF586E827DD6}"/>
              </a:ext>
            </a:extLst>
          </p:cNvPr>
          <p:cNvSpPr/>
          <p:nvPr/>
        </p:nvSpPr>
        <p:spPr>
          <a:xfrm>
            <a:off x="4440052" y="3046861"/>
            <a:ext cx="3145872" cy="1385936"/>
          </a:xfrm>
          <a:prstGeom prst="roundRect">
            <a:avLst/>
          </a:prstGeom>
          <a:solidFill>
            <a:schemeClr val="bg1">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US" sz="2000" b="1" dirty="0">
                <a:solidFill>
                  <a:srgbClr val="337291"/>
                </a:solidFill>
                <a:latin typeface="Calibri"/>
                <a:ea typeface="ＭＳ Ｐゴシック"/>
                <a:sym typeface="Arial"/>
              </a:rPr>
              <a:t>Pain Management </a:t>
            </a:r>
          </a:p>
          <a:p>
            <a:pPr algn="ctr" defTabSz="457189">
              <a:defRPr/>
            </a:pPr>
            <a:r>
              <a:rPr lang="en-US" sz="2000" b="1" dirty="0">
                <a:solidFill>
                  <a:srgbClr val="337291"/>
                </a:solidFill>
                <a:latin typeface="Calibri"/>
                <a:ea typeface="ＭＳ Ｐゴシック"/>
                <a:sym typeface="Arial"/>
              </a:rPr>
              <a:t>(HEAL Initiative)</a:t>
            </a:r>
          </a:p>
          <a:p>
            <a:pPr algn="ctr" defTabSz="457189">
              <a:defRPr/>
            </a:pPr>
            <a:r>
              <a:rPr lang="en-US" sz="1200" b="1" dirty="0">
                <a:solidFill>
                  <a:srgbClr val="CCFFFF"/>
                </a:solidFill>
                <a:latin typeface="Calibri" panose="020F0502020204030204" pitchFamily="34" charset="0"/>
                <a:ea typeface="ＭＳ Ｐゴシック"/>
                <a:cs typeface="Calibri" panose="020F0502020204030204" pitchFamily="34" charset="0"/>
                <a:sym typeface="Arial"/>
              </a:rPr>
              <a:t>RFA-NS-23-007 (STTR, No CT)</a:t>
            </a:r>
          </a:p>
          <a:p>
            <a:pPr algn="ctr" defTabSz="914377" eaLnBrk="0" fontAlgn="base" hangingPunct="0">
              <a:spcBef>
                <a:spcPct val="0"/>
              </a:spcBef>
              <a:spcAft>
                <a:spcPct val="0"/>
              </a:spcAft>
              <a:defRPr/>
            </a:pPr>
            <a:r>
              <a:rPr lang="en-US" sz="1200" b="1" dirty="0">
                <a:solidFill>
                  <a:srgbClr val="CCFFFF"/>
                </a:solidFill>
                <a:latin typeface="Calibri" panose="020F0502020204030204" pitchFamily="34" charset="0"/>
                <a:ea typeface="ＭＳ Ｐゴシック"/>
                <a:cs typeface="Calibri" panose="020F0502020204030204" pitchFamily="34" charset="0"/>
                <a:sym typeface="Arial"/>
              </a:rPr>
              <a:t>RFA-NS-23-006 (SBIR, No CT)</a:t>
            </a:r>
          </a:p>
        </p:txBody>
      </p:sp>
      <p:sp>
        <p:nvSpPr>
          <p:cNvPr id="10" name="Rectangle: Rounded Corners 9">
            <a:extLst>
              <a:ext uri="{FF2B5EF4-FFF2-40B4-BE49-F238E27FC236}">
                <a16:creationId xmlns:a16="http://schemas.microsoft.com/office/drawing/2014/main" id="{4C6956D8-86A3-4F97-B951-765A2669ECAB}"/>
              </a:ext>
            </a:extLst>
          </p:cNvPr>
          <p:cNvSpPr/>
          <p:nvPr/>
        </p:nvSpPr>
        <p:spPr>
          <a:xfrm>
            <a:off x="7630220" y="3046862"/>
            <a:ext cx="3145872" cy="1385935"/>
          </a:xfrm>
          <a:prstGeom prst="roundRect">
            <a:avLst/>
          </a:prstGeom>
          <a:solidFill>
            <a:schemeClr val="bg1">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US" sz="2400" b="1" dirty="0">
                <a:solidFill>
                  <a:srgbClr val="337291"/>
                </a:solidFill>
                <a:latin typeface="Calibri"/>
                <a:ea typeface="ＭＳ Ｐゴシック"/>
                <a:sym typeface="Arial"/>
              </a:rPr>
              <a:t>AD/ADRD</a:t>
            </a:r>
          </a:p>
          <a:p>
            <a:pPr algn="ctr" defTabSz="457189">
              <a:defRPr/>
            </a:pPr>
            <a:endParaRPr lang="en-US" sz="1051" b="1" dirty="0">
              <a:solidFill>
                <a:srgbClr val="00FFFF"/>
              </a:solidFill>
              <a:latin typeface="Calibri" panose="020F0502020204030204" pitchFamily="34" charset="0"/>
              <a:ea typeface="ＭＳ Ｐゴシック"/>
              <a:cs typeface="Calibri" panose="020F0502020204030204" pitchFamily="34" charset="0"/>
              <a:sym typeface="Arial"/>
            </a:endParaRPr>
          </a:p>
          <a:p>
            <a:pPr algn="ctr" defTabSz="457189">
              <a:defRPr/>
            </a:pPr>
            <a:r>
              <a:rPr lang="en-US" sz="1600" b="1" dirty="0">
                <a:solidFill>
                  <a:srgbClr val="CCFFFF"/>
                </a:solidFill>
                <a:latin typeface="Calibri" panose="020F0502020204030204" pitchFamily="34" charset="0"/>
                <a:ea typeface="ＭＳ Ｐゴシック"/>
                <a:cs typeface="Calibri" panose="020F0502020204030204" pitchFamily="34" charset="0"/>
                <a:sym typeface="Arial"/>
              </a:rPr>
              <a:t>PAS-22-197 (STTR) </a:t>
            </a:r>
          </a:p>
          <a:p>
            <a:pPr algn="ctr" defTabSz="457189">
              <a:defRPr/>
            </a:pPr>
            <a:r>
              <a:rPr lang="en-US" sz="1600" b="1" dirty="0">
                <a:solidFill>
                  <a:srgbClr val="CCFFFF"/>
                </a:solidFill>
                <a:latin typeface="Calibri" panose="020F0502020204030204" pitchFamily="34" charset="0"/>
                <a:ea typeface="ＭＳ Ｐゴシック"/>
                <a:cs typeface="Calibri" panose="020F0502020204030204" pitchFamily="34" charset="0"/>
                <a:sym typeface="Arial"/>
              </a:rPr>
              <a:t>PAS-22-196 (SBIR)</a:t>
            </a:r>
          </a:p>
        </p:txBody>
      </p:sp>
      <p:sp>
        <p:nvSpPr>
          <p:cNvPr id="5" name="TextBox 4">
            <a:extLst>
              <a:ext uri="{FF2B5EF4-FFF2-40B4-BE49-F238E27FC236}">
                <a16:creationId xmlns:a16="http://schemas.microsoft.com/office/drawing/2014/main" id="{83E8B033-9365-491A-A96C-E0A75994CE1E}"/>
              </a:ext>
            </a:extLst>
          </p:cNvPr>
          <p:cNvSpPr txBox="1"/>
          <p:nvPr/>
        </p:nvSpPr>
        <p:spPr>
          <a:xfrm>
            <a:off x="4020202" y="2586973"/>
            <a:ext cx="3585149" cy="369332"/>
          </a:xfrm>
          <a:prstGeom prst="rect">
            <a:avLst/>
          </a:prstGeom>
          <a:noFill/>
        </p:spPr>
        <p:txBody>
          <a:bodyPr wrap="none" rtlCol="0">
            <a:spAutoFit/>
          </a:bodyPr>
          <a:lstStyle/>
          <a:p>
            <a:pPr defTabSz="914377" eaLnBrk="0" fontAlgn="base" hangingPunct="0">
              <a:spcBef>
                <a:spcPct val="0"/>
              </a:spcBef>
              <a:spcAft>
                <a:spcPct val="0"/>
              </a:spcAft>
              <a:defRPr/>
            </a:pPr>
            <a:r>
              <a:rPr lang="en-US" b="1" dirty="0">
                <a:solidFill>
                  <a:srgbClr val="337291"/>
                </a:solidFill>
                <a:latin typeface="Spartan"/>
                <a:ea typeface="ＭＳ Ｐゴシック" panose="020B0600070205080204" pitchFamily="34" charset="-128"/>
                <a:cs typeface="Arial"/>
                <a:sym typeface="Arial"/>
              </a:rPr>
              <a:t>Specific Technical Focus or Initiative</a:t>
            </a:r>
          </a:p>
        </p:txBody>
      </p:sp>
      <p:sp>
        <p:nvSpPr>
          <p:cNvPr id="11" name="TextBox 10">
            <a:extLst>
              <a:ext uri="{FF2B5EF4-FFF2-40B4-BE49-F238E27FC236}">
                <a16:creationId xmlns:a16="http://schemas.microsoft.com/office/drawing/2014/main" id="{0D4A8C12-F2C6-4783-95C7-0310C2A9C493}"/>
              </a:ext>
            </a:extLst>
          </p:cNvPr>
          <p:cNvSpPr txBox="1"/>
          <p:nvPr/>
        </p:nvSpPr>
        <p:spPr>
          <a:xfrm>
            <a:off x="4676611" y="4444027"/>
            <a:ext cx="2177134" cy="369332"/>
          </a:xfrm>
          <a:prstGeom prst="rect">
            <a:avLst/>
          </a:prstGeom>
          <a:noFill/>
        </p:spPr>
        <p:txBody>
          <a:bodyPr wrap="none" rtlCol="0">
            <a:spAutoFit/>
          </a:bodyPr>
          <a:lstStyle/>
          <a:p>
            <a:pPr defTabSz="914377" eaLnBrk="0" fontAlgn="base" hangingPunct="0">
              <a:spcBef>
                <a:spcPct val="0"/>
              </a:spcBef>
              <a:spcAft>
                <a:spcPct val="0"/>
              </a:spcAft>
              <a:defRPr/>
            </a:pPr>
            <a:r>
              <a:rPr lang="en-US" b="1" dirty="0">
                <a:solidFill>
                  <a:srgbClr val="337291"/>
                </a:solidFill>
                <a:latin typeface="Spartan"/>
                <a:ea typeface="ＭＳ Ｐゴシック" panose="020B0600070205080204" pitchFamily="34" charset="-128"/>
                <a:cs typeface="Arial"/>
                <a:sym typeface="Arial"/>
              </a:rPr>
              <a:t>Later Stage Activities</a:t>
            </a:r>
          </a:p>
        </p:txBody>
      </p:sp>
      <p:sp>
        <p:nvSpPr>
          <p:cNvPr id="12" name="Rectangle: Rounded Corners 11">
            <a:extLst>
              <a:ext uri="{FF2B5EF4-FFF2-40B4-BE49-F238E27FC236}">
                <a16:creationId xmlns:a16="http://schemas.microsoft.com/office/drawing/2014/main" id="{DC0ABFFC-47DD-4176-A8D3-79FC2B325411}"/>
              </a:ext>
            </a:extLst>
          </p:cNvPr>
          <p:cNvSpPr/>
          <p:nvPr/>
        </p:nvSpPr>
        <p:spPr>
          <a:xfrm>
            <a:off x="1800188" y="4818127"/>
            <a:ext cx="3145872" cy="1327607"/>
          </a:xfrm>
          <a:prstGeom prst="roundRect">
            <a:avLst/>
          </a:prstGeom>
          <a:solidFill>
            <a:schemeClr val="bg1">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US" sz="2000" b="1" dirty="0">
                <a:solidFill>
                  <a:srgbClr val="FFFFFF"/>
                </a:solidFill>
                <a:latin typeface="Calibri"/>
                <a:ea typeface="ＭＳ Ｐゴシック"/>
                <a:sym typeface="Arial"/>
              </a:rPr>
              <a:t> </a:t>
            </a:r>
            <a:r>
              <a:rPr lang="en-US" sz="2000" b="1" dirty="0">
                <a:solidFill>
                  <a:srgbClr val="337291"/>
                </a:solidFill>
                <a:latin typeface="Calibri"/>
                <a:ea typeface="ＭＳ Ｐゴシック"/>
                <a:sym typeface="Arial"/>
              </a:rPr>
              <a:t>Exploratory Clinical Trials</a:t>
            </a:r>
            <a:r>
              <a:rPr lang="en-US" sz="1100" b="1" dirty="0">
                <a:solidFill>
                  <a:srgbClr val="337291"/>
                </a:solidFill>
                <a:latin typeface="Calibri"/>
                <a:ea typeface="ＭＳ Ｐゴシック"/>
                <a:cs typeface="Arial" panose="020B0604020202020204" pitchFamily="34" charset="0"/>
                <a:sym typeface="Arial"/>
              </a:rPr>
              <a:t> </a:t>
            </a:r>
          </a:p>
          <a:p>
            <a:pPr algn="ctr" defTabSz="457189">
              <a:defRPr/>
            </a:pPr>
            <a:r>
              <a:rPr lang="en-US" sz="1600" b="1" dirty="0">
                <a:solidFill>
                  <a:srgbClr val="CCFFFF"/>
                </a:solidFill>
                <a:latin typeface="Calibri"/>
                <a:ea typeface="ＭＳ Ｐゴシック"/>
                <a:cs typeface="Arial" panose="020B0604020202020204" pitchFamily="34" charset="0"/>
                <a:sym typeface="Arial"/>
              </a:rPr>
              <a:t>PAR-21-267 (STTR)</a:t>
            </a:r>
          </a:p>
          <a:p>
            <a:pPr algn="ctr" defTabSz="457189">
              <a:defRPr/>
            </a:pPr>
            <a:r>
              <a:rPr lang="en-US" sz="1600" b="1" dirty="0">
                <a:solidFill>
                  <a:srgbClr val="CCFFFF"/>
                </a:solidFill>
                <a:latin typeface="Calibri"/>
                <a:ea typeface="ＭＳ Ｐゴシック"/>
                <a:cs typeface="Arial" panose="020B0604020202020204" pitchFamily="34" charset="0"/>
                <a:sym typeface="Arial"/>
              </a:rPr>
              <a:t>PAR-21-266 (SBIR)</a:t>
            </a:r>
          </a:p>
          <a:p>
            <a:pPr algn="ctr" defTabSz="457189">
              <a:defRPr/>
            </a:pPr>
            <a:endParaRPr lang="en-US" b="1" dirty="0">
              <a:solidFill>
                <a:srgbClr val="FFFFFF"/>
              </a:solidFill>
              <a:latin typeface="Calibri"/>
              <a:ea typeface="ＭＳ Ｐゴシック"/>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D57011FE-A996-4652-A899-5C5DB8EB2721}"/>
              </a:ext>
            </a:extLst>
          </p:cNvPr>
          <p:cNvSpPr/>
          <p:nvPr/>
        </p:nvSpPr>
        <p:spPr>
          <a:xfrm>
            <a:off x="6749501" y="4818129"/>
            <a:ext cx="3145872" cy="1327607"/>
          </a:xfrm>
          <a:prstGeom prst="roundRect">
            <a:avLst/>
          </a:prstGeom>
          <a:solidFill>
            <a:schemeClr val="bg1">
              <a:lumMod val="75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US" sz="2400" b="1" dirty="0">
                <a:solidFill>
                  <a:srgbClr val="337291"/>
                </a:solidFill>
                <a:latin typeface="Calibri"/>
                <a:ea typeface="ＭＳ Ｐゴシック"/>
                <a:sym typeface="Arial"/>
              </a:rPr>
              <a:t>Phase IIb SBIR</a:t>
            </a:r>
          </a:p>
          <a:p>
            <a:pPr algn="ctr" defTabSz="457189">
              <a:defRPr/>
            </a:pPr>
            <a:r>
              <a:rPr lang="en-US" sz="1600" b="1" dirty="0">
                <a:solidFill>
                  <a:srgbClr val="CCFFFF"/>
                </a:solidFill>
                <a:latin typeface="Calibri"/>
                <a:sym typeface="Arial"/>
              </a:rPr>
              <a:t>PAR-21-114 </a:t>
            </a:r>
            <a:r>
              <a:rPr lang="en-US" sz="1600" b="1" dirty="0">
                <a:solidFill>
                  <a:srgbClr val="CCFFFF"/>
                </a:solidFill>
                <a:latin typeface="Calibri"/>
                <a:ea typeface="ＭＳ Ｐゴシック"/>
                <a:sym typeface="Arial"/>
              </a:rPr>
              <a:t>(pre-clinical) </a:t>
            </a:r>
          </a:p>
          <a:p>
            <a:pPr algn="ctr" defTabSz="457189">
              <a:defRPr/>
            </a:pPr>
            <a:r>
              <a:rPr lang="en-US" sz="1600" b="1" dirty="0">
                <a:solidFill>
                  <a:srgbClr val="CCFFFF"/>
                </a:solidFill>
                <a:latin typeface="Calibri"/>
                <a:ea typeface="ＭＳ Ｐゴシック"/>
                <a:sym typeface="Arial"/>
              </a:rPr>
              <a:t>PAR-21-265 (clinical research and clinical trials</a:t>
            </a:r>
            <a:r>
              <a:rPr lang="en-US" sz="1200" b="1" dirty="0">
                <a:solidFill>
                  <a:srgbClr val="CCFFFF"/>
                </a:solidFill>
                <a:latin typeface="Calibri"/>
                <a:ea typeface="ＭＳ Ｐゴシック"/>
                <a:sym typeface="Arial"/>
              </a:rPr>
              <a:t>)</a:t>
            </a:r>
            <a:endParaRPr lang="en-US" sz="1200" b="1" dirty="0">
              <a:solidFill>
                <a:srgbClr val="CCFFFF"/>
              </a:solidFill>
              <a:latin typeface="Arial"/>
              <a:ea typeface="ＭＳ Ｐゴシック"/>
              <a:sym typeface="Arial"/>
            </a:endParaRPr>
          </a:p>
        </p:txBody>
      </p:sp>
      <p:sp>
        <p:nvSpPr>
          <p:cNvPr id="15" name="TextBox 14">
            <a:extLst>
              <a:ext uri="{FF2B5EF4-FFF2-40B4-BE49-F238E27FC236}">
                <a16:creationId xmlns:a16="http://schemas.microsoft.com/office/drawing/2014/main" id="{39B11BCD-B6F7-47EA-B1BD-A24DB9456164}"/>
              </a:ext>
            </a:extLst>
          </p:cNvPr>
          <p:cNvSpPr txBox="1"/>
          <p:nvPr/>
        </p:nvSpPr>
        <p:spPr>
          <a:xfrm>
            <a:off x="2168279" y="6336372"/>
            <a:ext cx="7417408" cy="307777"/>
          </a:xfrm>
          <a:prstGeom prst="rect">
            <a:avLst/>
          </a:prstGeom>
          <a:solidFill>
            <a:srgbClr val="CCFFFF"/>
          </a:solidFill>
        </p:spPr>
        <p:txBody>
          <a:bodyPr wrap="square" rtlCol="0">
            <a:spAutoFit/>
          </a:bodyPr>
          <a:lstStyle/>
          <a:p>
            <a:pPr defTabSz="914377" eaLnBrk="0" fontAlgn="base" hangingPunct="0">
              <a:spcBef>
                <a:spcPct val="0"/>
              </a:spcBef>
              <a:spcAft>
                <a:spcPct val="0"/>
              </a:spcAft>
              <a:defRPr/>
            </a:pPr>
            <a:r>
              <a:rPr lang="en-US" sz="1400" b="1" dirty="0">
                <a:solidFill>
                  <a:srgbClr val="000000"/>
                </a:solidFill>
                <a:latin typeface="Arial" panose="020B0604020202020204" pitchFamily="34" charset="0"/>
                <a:ea typeface="ＭＳ Ｐゴシック" panose="020B0600070205080204" pitchFamily="34" charset="-128"/>
                <a:cs typeface="Arial"/>
                <a:sym typeface="Arial"/>
              </a:rPr>
              <a:t>Most opportunities have standard SBIR/STTR due dates (Jan 5</a:t>
            </a:r>
            <a:r>
              <a:rPr lang="en-US" sz="1400" b="1" baseline="30000" dirty="0">
                <a:solidFill>
                  <a:srgbClr val="000000"/>
                </a:solidFill>
                <a:latin typeface="Arial" panose="020B0604020202020204" pitchFamily="34" charset="0"/>
                <a:ea typeface="ＭＳ Ｐゴシック" panose="020B0600070205080204" pitchFamily="34" charset="-128"/>
                <a:cs typeface="Arial"/>
                <a:sym typeface="Arial"/>
              </a:rPr>
              <a:t>th</a:t>
            </a:r>
            <a:r>
              <a:rPr lang="en-US" sz="1400" b="1" dirty="0">
                <a:solidFill>
                  <a:srgbClr val="000000"/>
                </a:solidFill>
                <a:latin typeface="Arial" panose="020B0604020202020204" pitchFamily="34" charset="0"/>
                <a:ea typeface="ＭＳ Ｐゴシック" panose="020B0600070205080204" pitchFamily="34" charset="-128"/>
                <a:cs typeface="Arial"/>
                <a:sym typeface="Arial"/>
              </a:rPr>
              <a:t>, April 5</a:t>
            </a:r>
            <a:r>
              <a:rPr lang="en-US" sz="1400" b="1" baseline="30000" dirty="0">
                <a:solidFill>
                  <a:srgbClr val="000000"/>
                </a:solidFill>
                <a:latin typeface="Arial" panose="020B0604020202020204" pitchFamily="34" charset="0"/>
                <a:ea typeface="ＭＳ Ｐゴシック" panose="020B0600070205080204" pitchFamily="34" charset="-128"/>
                <a:cs typeface="Arial"/>
                <a:sym typeface="Arial"/>
              </a:rPr>
              <a:t>th</a:t>
            </a:r>
            <a:r>
              <a:rPr lang="en-US" sz="1400" b="1" dirty="0">
                <a:solidFill>
                  <a:srgbClr val="000000"/>
                </a:solidFill>
                <a:latin typeface="Arial" panose="020B0604020202020204" pitchFamily="34" charset="0"/>
                <a:ea typeface="ＭＳ Ｐゴシック" panose="020B0600070205080204" pitchFamily="34" charset="-128"/>
                <a:cs typeface="Arial"/>
                <a:sym typeface="Arial"/>
              </a:rPr>
              <a:t>, Sept 5</a:t>
            </a:r>
            <a:r>
              <a:rPr lang="en-US" sz="1400" b="1" baseline="30000" dirty="0">
                <a:solidFill>
                  <a:srgbClr val="000000"/>
                </a:solidFill>
                <a:latin typeface="Arial" panose="020B0604020202020204" pitchFamily="34" charset="0"/>
                <a:ea typeface="ＭＳ Ｐゴシック" panose="020B0600070205080204" pitchFamily="34" charset="-128"/>
                <a:cs typeface="Arial"/>
                <a:sym typeface="Arial"/>
              </a:rPr>
              <a:t>th</a:t>
            </a:r>
            <a:r>
              <a:rPr lang="en-US" sz="1400" b="1" dirty="0">
                <a:solidFill>
                  <a:srgbClr val="000000"/>
                </a:solidFill>
                <a:latin typeface="Arial" panose="020B0604020202020204" pitchFamily="34" charset="0"/>
                <a:ea typeface="ＭＳ Ｐゴシック" panose="020B0600070205080204" pitchFamily="34" charset="-128"/>
                <a:cs typeface="Arial"/>
                <a:sym typeface="Arial"/>
              </a:rPr>
              <a:t> )</a:t>
            </a:r>
          </a:p>
        </p:txBody>
      </p:sp>
      <p:sp>
        <p:nvSpPr>
          <p:cNvPr id="16" name="Title 9">
            <a:extLst>
              <a:ext uri="{FF2B5EF4-FFF2-40B4-BE49-F238E27FC236}">
                <a16:creationId xmlns:a16="http://schemas.microsoft.com/office/drawing/2014/main" id="{C643A6FE-0668-48DA-AB19-8FB38D94F4C2}"/>
              </a:ext>
            </a:extLst>
          </p:cNvPr>
          <p:cNvSpPr txBox="1">
            <a:spLocks/>
          </p:cNvSpPr>
          <p:nvPr/>
        </p:nvSpPr>
        <p:spPr>
          <a:xfrm>
            <a:off x="1086039" y="543649"/>
            <a:ext cx="10507312" cy="637631"/>
          </a:xfrm>
          <a:prstGeom prst="rect">
            <a:avLst/>
          </a:prstGeom>
        </p:spPr>
        <p:txBody>
          <a:bodyPr>
            <a:normAutofit/>
          </a:bodyPr>
          <a:lst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defTabSz="1219170">
              <a:buClr>
                <a:srgbClr val="000000"/>
              </a:buClr>
            </a:pPr>
            <a:r>
              <a:rPr lang="en-US" sz="3200" dirty="0">
                <a:solidFill>
                  <a:srgbClr val="337291"/>
                </a:solidFill>
                <a:latin typeface="Spartan"/>
                <a:ea typeface="ＭＳ Ｐゴシック"/>
                <a:sym typeface="Arial"/>
              </a:rPr>
              <a:t>SBIR/STTR Funding Opportunities</a:t>
            </a:r>
            <a:endParaRPr lang="en-US" dirty="0">
              <a:solidFill>
                <a:srgbClr val="337291"/>
              </a:solidFill>
              <a:latin typeface="Spartan"/>
              <a:sym typeface="Arial"/>
            </a:endParaRPr>
          </a:p>
        </p:txBody>
      </p:sp>
    </p:spTree>
    <p:extLst>
      <p:ext uri="{BB962C8B-B14F-4D97-AF65-F5344CB8AC3E}">
        <p14:creationId xmlns:p14="http://schemas.microsoft.com/office/powerpoint/2010/main" val="4074806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124075" y="1339850"/>
            <a:ext cx="8229600" cy="1524000"/>
          </a:xfrm>
        </p:spPr>
        <p:txBody>
          <a:bodyPr>
            <a:normAutofit fontScale="90000"/>
          </a:bodyPr>
          <a:lstStyle/>
          <a:p>
            <a:pPr algn="ctr"/>
            <a:r>
              <a:rPr lang="en-US" b="1" dirty="0">
                <a:latin typeface="Arial Black" pitchFamily="34" charset="0"/>
              </a:rPr>
              <a:t>Introduction to the NIAMS SBIR and STTR Program</a:t>
            </a:r>
          </a:p>
        </p:txBody>
      </p:sp>
      <p:sp>
        <p:nvSpPr>
          <p:cNvPr id="11" name="Content Placeholder 10"/>
          <p:cNvSpPr>
            <a:spLocks noGrp="1"/>
          </p:cNvSpPr>
          <p:nvPr>
            <p:ph idx="1"/>
          </p:nvPr>
        </p:nvSpPr>
        <p:spPr>
          <a:xfrm>
            <a:off x="2133600" y="3810000"/>
            <a:ext cx="8382000" cy="1600200"/>
          </a:xfrm>
        </p:spPr>
        <p:txBody>
          <a:bodyPr/>
          <a:lstStyle/>
          <a:p>
            <a:pPr algn="ctr">
              <a:buNone/>
            </a:pPr>
            <a:r>
              <a:rPr lang="en-US" b="1" dirty="0">
                <a:solidFill>
                  <a:schemeClr val="accent2">
                    <a:lumMod val="50000"/>
                  </a:schemeClr>
                </a:solidFill>
                <a:latin typeface="Arial Black" pitchFamily="34" charset="0"/>
              </a:rPr>
              <a:t>Xibin Wang, Ph.D</a:t>
            </a:r>
          </a:p>
          <a:p>
            <a:pPr algn="ctr">
              <a:buNone/>
            </a:pPr>
            <a:r>
              <a:rPr lang="en-US" b="1" dirty="0">
                <a:solidFill>
                  <a:schemeClr val="accent2">
                    <a:lumMod val="50000"/>
                  </a:schemeClr>
                </a:solidFill>
                <a:latin typeface="Arial Black" pitchFamily="34" charset="0"/>
              </a:rPr>
              <a:t>Small Business Program Director</a:t>
            </a:r>
          </a:p>
          <a:p>
            <a:pPr algn="ctr">
              <a:buNone/>
            </a:pPr>
            <a:r>
              <a:rPr lang="en-US" b="1" dirty="0">
                <a:solidFill>
                  <a:schemeClr val="accent2">
                    <a:lumMod val="50000"/>
                  </a:schemeClr>
                </a:solidFill>
                <a:latin typeface="Arial Black" pitchFamily="34" charset="0"/>
              </a:rPr>
              <a:t>NIAMS</a:t>
            </a:r>
          </a:p>
          <a:p>
            <a:pPr algn="ctr">
              <a:buNone/>
            </a:pPr>
            <a:endParaRPr lang="en-US" b="1" dirty="0">
              <a:solidFill>
                <a:schemeClr val="accent2">
                  <a:lumMod val="50000"/>
                </a:schemeClr>
              </a:solidFill>
              <a:latin typeface="Arial Black" pitchFamily="34" charset="0"/>
            </a:endParaRPr>
          </a:p>
        </p:txBody>
      </p:sp>
      <p:sp>
        <p:nvSpPr>
          <p:cNvPr id="6" name="Date Placeholder 5"/>
          <p:cNvSpPr>
            <a:spLocks noGrp="1"/>
          </p:cNvSpPr>
          <p:nvPr>
            <p:ph type="dt" sz="half" idx="10"/>
          </p:nvPr>
        </p:nvSpPr>
        <p:spPr/>
        <p:txBody>
          <a:bodyPr/>
          <a:lstStyle/>
          <a:p>
            <a:pPr fontAlgn="base">
              <a:spcBef>
                <a:spcPct val="0"/>
              </a:spcBef>
              <a:spcAft>
                <a:spcPct val="0"/>
              </a:spcAft>
              <a:defRPr/>
            </a:pPr>
            <a:fld id="{66055F72-EF9D-4AA1-A431-37EDFF17BBB6}" type="datetime1">
              <a:rPr lang="en-US">
                <a:solidFill>
                  <a:srgbClr val="04617B">
                    <a:shade val="90000"/>
                  </a:srgbClr>
                </a:solidFill>
                <a:latin typeface="Arial" charset="0"/>
              </a:rPr>
              <a:pPr fontAlgn="base">
                <a:spcBef>
                  <a:spcPct val="0"/>
                </a:spcBef>
                <a:spcAft>
                  <a:spcPct val="0"/>
                </a:spcAft>
                <a:defRPr/>
              </a:pPr>
              <a:t>6/19/2023</a:t>
            </a:fld>
            <a:endParaRPr lang="en-US">
              <a:solidFill>
                <a:srgbClr val="04617B">
                  <a:shade val="90000"/>
                </a:srgbClr>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1BBF3F8-6EBF-451B-94CF-BE811354572A}" type="slidenum">
              <a:rPr lang="en-US">
                <a:solidFill>
                  <a:srgbClr val="04617B">
                    <a:shade val="90000"/>
                  </a:srgbClr>
                </a:solidFill>
                <a:latin typeface="Arial" charset="0"/>
              </a:rPr>
              <a:pPr fontAlgn="base">
                <a:spcBef>
                  <a:spcPct val="0"/>
                </a:spcBef>
                <a:spcAft>
                  <a:spcPct val="0"/>
                </a:spcAft>
                <a:defRPr/>
              </a:pPr>
              <a:t>50</a:t>
            </a:fld>
            <a:endParaRPr lang="en-US">
              <a:solidFill>
                <a:srgbClr val="04617B">
                  <a:shade val="90000"/>
                </a:srgbClr>
              </a:solidFill>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1905000" y="533400"/>
            <a:ext cx="8077200" cy="1828800"/>
          </a:xfrm>
        </p:spPr>
        <p:txBody>
          <a:bodyPr vert="horz" wrap="square" lIns="92075" tIns="46038" rIns="92075" bIns="46038" numCol="1" anchor="b" anchorCtr="0" compatLnSpc="1">
            <a:prstTxWarp prst="textNoShape">
              <a:avLst/>
            </a:prstTxWarp>
          </a:bodyPr>
          <a:lstStyle/>
          <a:p>
            <a:pPr algn="ctr" eaLnBrk="1" hangingPunct="1"/>
            <a:r>
              <a:rPr lang="en-US" sz="3200" b="1" dirty="0">
                <a:latin typeface="Arial Black" pitchFamily="34" charset="0"/>
              </a:rPr>
              <a:t>National Institute of Arthritis and Musculoskeletal and Skin Diseases (NIAMS)</a:t>
            </a:r>
          </a:p>
        </p:txBody>
      </p:sp>
      <p:sp>
        <p:nvSpPr>
          <p:cNvPr id="632837" name="Rectangle 5"/>
          <p:cNvSpPr>
            <a:spLocks noChangeArrowheads="1"/>
          </p:cNvSpPr>
          <p:nvPr/>
        </p:nvSpPr>
        <p:spPr bwMode="auto">
          <a:xfrm>
            <a:off x="1905000" y="2438400"/>
            <a:ext cx="8763000" cy="4191000"/>
          </a:xfrm>
          <a:prstGeom prst="rect">
            <a:avLst/>
          </a:prstGeom>
          <a:noFill/>
          <a:ln w="9525">
            <a:noFill/>
            <a:miter lim="800000"/>
            <a:headEnd/>
            <a:tailEnd/>
          </a:ln>
        </p:spPr>
        <p:txBody>
          <a:bodyPr lIns="92075" tIns="46038" rIns="92075" bIns="46038"/>
          <a:lstStyle/>
          <a:p>
            <a:pPr marL="342900" indent="-342900" fontAlgn="base">
              <a:spcBef>
                <a:spcPct val="20000"/>
              </a:spcBef>
              <a:spcAft>
                <a:spcPct val="0"/>
              </a:spcAft>
              <a:buClr>
                <a:srgbClr val="04617B"/>
              </a:buClr>
              <a:buFontTx/>
              <a:buChar char="•"/>
            </a:pPr>
            <a:r>
              <a:rPr lang="en-US" sz="2800" b="1" dirty="0">
                <a:solidFill>
                  <a:srgbClr val="009DD9">
                    <a:lumMod val="50000"/>
                  </a:srgbClr>
                </a:solidFill>
                <a:latin typeface="Arial" charset="0"/>
              </a:rPr>
              <a:t>Rheumatic Diseases</a:t>
            </a:r>
          </a:p>
          <a:p>
            <a:pPr lvl="1" fontAlgn="base">
              <a:spcBef>
                <a:spcPct val="20000"/>
              </a:spcBef>
              <a:spcAft>
                <a:spcPct val="0"/>
              </a:spcAft>
              <a:buClr>
                <a:srgbClr val="04617B"/>
              </a:buClr>
            </a:pPr>
            <a:r>
              <a:rPr lang="en-US" sz="2400" b="1" dirty="0">
                <a:solidFill>
                  <a:srgbClr val="009DD9"/>
                </a:solidFill>
                <a:latin typeface="Arial" charset="0"/>
              </a:rPr>
              <a:t>rheumatoid arthritis, juvenile idiopathic arthritis, Lyme arthritis, gout,  lupus, systemic scleroderma </a:t>
            </a:r>
          </a:p>
          <a:p>
            <a:pPr marL="342900" indent="-342900" fontAlgn="base">
              <a:spcBef>
                <a:spcPct val="20000"/>
              </a:spcBef>
              <a:spcAft>
                <a:spcPct val="0"/>
              </a:spcAft>
              <a:buClr>
                <a:srgbClr val="04617B"/>
              </a:buClr>
              <a:buFontTx/>
              <a:buChar char="•"/>
            </a:pPr>
            <a:r>
              <a:rPr lang="en-US" sz="2800" b="1" dirty="0">
                <a:solidFill>
                  <a:srgbClr val="009DD9">
                    <a:lumMod val="50000"/>
                  </a:srgbClr>
                </a:solidFill>
                <a:latin typeface="Arial" charset="0"/>
              </a:rPr>
              <a:t>Musculoskeletal Diseases</a:t>
            </a:r>
          </a:p>
          <a:p>
            <a:pPr lvl="1" fontAlgn="base">
              <a:spcBef>
                <a:spcPct val="20000"/>
              </a:spcBef>
              <a:spcAft>
                <a:spcPct val="0"/>
              </a:spcAft>
              <a:buClr>
                <a:srgbClr val="04617B"/>
              </a:buClr>
            </a:pPr>
            <a:r>
              <a:rPr lang="en-US" sz="2400" b="1" dirty="0">
                <a:solidFill>
                  <a:srgbClr val="009DD9"/>
                </a:solidFill>
                <a:latin typeface="Arial" charset="0"/>
              </a:rPr>
              <a:t>osteoporosis, osteoarthritis, muscular dystrophy, tissue engineered products, orthopedic devices</a:t>
            </a:r>
          </a:p>
          <a:p>
            <a:pPr marL="342900" indent="-342900" fontAlgn="base">
              <a:spcBef>
                <a:spcPct val="20000"/>
              </a:spcBef>
              <a:spcAft>
                <a:spcPct val="0"/>
              </a:spcAft>
              <a:buClr>
                <a:srgbClr val="04617B"/>
              </a:buClr>
              <a:buFontTx/>
              <a:buChar char="•"/>
            </a:pPr>
            <a:r>
              <a:rPr lang="en-US" sz="2800" b="1" dirty="0">
                <a:solidFill>
                  <a:srgbClr val="009DD9">
                    <a:lumMod val="50000"/>
                  </a:srgbClr>
                </a:solidFill>
                <a:latin typeface="Arial" charset="0"/>
              </a:rPr>
              <a:t>Skin Diseases</a:t>
            </a:r>
          </a:p>
          <a:p>
            <a:pPr lvl="1" fontAlgn="base">
              <a:spcBef>
                <a:spcPct val="20000"/>
              </a:spcBef>
              <a:spcAft>
                <a:spcPct val="0"/>
              </a:spcAft>
              <a:buClr>
                <a:srgbClr val="04617B"/>
              </a:buClr>
            </a:pPr>
            <a:r>
              <a:rPr lang="en-US" sz="2400" b="1" dirty="0">
                <a:solidFill>
                  <a:srgbClr val="009DD9"/>
                </a:solidFill>
                <a:latin typeface="Arial" charset="0"/>
              </a:rPr>
              <a:t>psoriasis, acne vulgaris, atopic dermatitis, wound healing</a:t>
            </a:r>
          </a:p>
          <a:p>
            <a:pPr lvl="1" fontAlgn="base">
              <a:spcBef>
                <a:spcPct val="20000"/>
              </a:spcBef>
              <a:spcAft>
                <a:spcPct val="0"/>
              </a:spcAft>
              <a:buClr>
                <a:srgbClr val="04617B"/>
              </a:buClr>
            </a:pPr>
            <a:endParaRPr lang="en-US" sz="2400" b="1" dirty="0">
              <a:solidFill>
                <a:srgbClr val="009DD9"/>
              </a:solidFill>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2438400" y="685800"/>
            <a:ext cx="7467600" cy="1143000"/>
          </a:xfrm>
        </p:spPr>
        <p:txBody>
          <a:bodyPr vert="horz" wrap="square" lIns="92075" tIns="46038" rIns="92075" bIns="46038" numCol="1" anchor="b" anchorCtr="0" compatLnSpc="1">
            <a:prstTxWarp prst="textNoShape">
              <a:avLst/>
            </a:prstTxWarp>
          </a:bodyPr>
          <a:lstStyle/>
          <a:p>
            <a:pPr algn="ctr" eaLnBrk="1" hangingPunct="1"/>
            <a:r>
              <a:rPr lang="en-US" sz="3200" b="1" dirty="0">
                <a:latin typeface="Arial Black" pitchFamily="34" charset="0"/>
              </a:rPr>
              <a:t>Major Overlaps with Other Institutes or Centers</a:t>
            </a:r>
          </a:p>
        </p:txBody>
      </p:sp>
      <p:sp>
        <p:nvSpPr>
          <p:cNvPr id="632837" name="Rectangle 5"/>
          <p:cNvSpPr>
            <a:spLocks noChangeArrowheads="1"/>
          </p:cNvSpPr>
          <p:nvPr/>
        </p:nvSpPr>
        <p:spPr bwMode="auto">
          <a:xfrm>
            <a:off x="1873898" y="1850571"/>
            <a:ext cx="8763000" cy="4191000"/>
          </a:xfrm>
          <a:prstGeom prst="rect">
            <a:avLst/>
          </a:prstGeom>
          <a:noFill/>
          <a:ln w="9525">
            <a:noFill/>
            <a:miter lim="800000"/>
            <a:headEnd/>
            <a:tailEnd/>
          </a:ln>
        </p:spPr>
        <p:txBody>
          <a:bodyPr lIns="92075" tIns="46038" rIns="92075" bIns="46038"/>
          <a:lstStyle/>
          <a:p>
            <a:pPr marL="342900" indent="-342900" fontAlgn="base">
              <a:spcBef>
                <a:spcPct val="20000"/>
              </a:spcBef>
              <a:spcAft>
                <a:spcPct val="0"/>
              </a:spcAft>
              <a:buClr>
                <a:srgbClr val="04617B"/>
              </a:buClr>
              <a:buFontTx/>
              <a:buChar char="•"/>
            </a:pPr>
            <a:r>
              <a:rPr lang="en-US" sz="2800" b="1" dirty="0">
                <a:solidFill>
                  <a:srgbClr val="009DD9">
                    <a:lumMod val="50000"/>
                  </a:srgbClr>
                </a:solidFill>
                <a:latin typeface="Arial" charset="0"/>
              </a:rPr>
              <a:t>Rheumatic Diseases</a:t>
            </a:r>
          </a:p>
          <a:p>
            <a:pPr lvl="1" fontAlgn="base">
              <a:spcBef>
                <a:spcPct val="20000"/>
              </a:spcBef>
              <a:spcAft>
                <a:spcPct val="0"/>
              </a:spcAft>
              <a:buClr>
                <a:srgbClr val="04617B"/>
              </a:buClr>
            </a:pPr>
            <a:r>
              <a:rPr lang="en-US" sz="2400" b="1" dirty="0">
                <a:solidFill>
                  <a:srgbClr val="009DD9"/>
                </a:solidFill>
                <a:latin typeface="Arial" charset="0"/>
              </a:rPr>
              <a:t>NIAID: Immunology </a:t>
            </a:r>
          </a:p>
          <a:p>
            <a:pPr marL="342900" indent="-342900" fontAlgn="base">
              <a:spcBef>
                <a:spcPct val="20000"/>
              </a:spcBef>
              <a:spcAft>
                <a:spcPct val="0"/>
              </a:spcAft>
              <a:buClr>
                <a:srgbClr val="04617B"/>
              </a:buClr>
              <a:buFontTx/>
              <a:buChar char="•"/>
            </a:pPr>
            <a:r>
              <a:rPr lang="en-US" sz="2800" b="1" dirty="0">
                <a:solidFill>
                  <a:srgbClr val="009DD9">
                    <a:lumMod val="50000"/>
                  </a:srgbClr>
                </a:solidFill>
                <a:latin typeface="Arial" charset="0"/>
              </a:rPr>
              <a:t>Musculoskeletal Diseases</a:t>
            </a:r>
          </a:p>
          <a:p>
            <a:pPr lvl="1" fontAlgn="base">
              <a:spcBef>
                <a:spcPct val="20000"/>
              </a:spcBef>
              <a:spcAft>
                <a:spcPct val="0"/>
              </a:spcAft>
              <a:buClr>
                <a:srgbClr val="04617B"/>
              </a:buClr>
            </a:pPr>
            <a:r>
              <a:rPr lang="en-US" sz="2400" b="1" dirty="0">
                <a:solidFill>
                  <a:srgbClr val="009DD9"/>
                </a:solidFill>
                <a:latin typeface="Arial" charset="0"/>
              </a:rPr>
              <a:t>NIA: Osteoporosis, Osteoarthritis, Injury in elderly</a:t>
            </a:r>
          </a:p>
          <a:p>
            <a:pPr marL="342900" indent="-342900" fontAlgn="base">
              <a:spcBef>
                <a:spcPct val="20000"/>
              </a:spcBef>
              <a:spcAft>
                <a:spcPct val="0"/>
              </a:spcAft>
              <a:buClr>
                <a:srgbClr val="04617B"/>
              </a:buClr>
              <a:buFontTx/>
              <a:buChar char="•"/>
            </a:pPr>
            <a:r>
              <a:rPr lang="en-US" sz="2800" b="1" dirty="0">
                <a:solidFill>
                  <a:srgbClr val="009DD9">
                    <a:lumMod val="50000"/>
                  </a:srgbClr>
                </a:solidFill>
                <a:latin typeface="Arial" charset="0"/>
              </a:rPr>
              <a:t>Skin Diseases</a:t>
            </a:r>
          </a:p>
          <a:p>
            <a:pPr lvl="1" fontAlgn="base">
              <a:spcBef>
                <a:spcPct val="20000"/>
              </a:spcBef>
              <a:spcAft>
                <a:spcPct val="0"/>
              </a:spcAft>
              <a:buClr>
                <a:srgbClr val="04617B"/>
              </a:buClr>
            </a:pPr>
            <a:r>
              <a:rPr lang="en-US" sz="2400" b="1" dirty="0">
                <a:solidFill>
                  <a:srgbClr val="009DD9"/>
                </a:solidFill>
                <a:latin typeface="Arial" charset="0"/>
              </a:rPr>
              <a:t>NIDDK: Diabetic wounds</a:t>
            </a:r>
          </a:p>
          <a:p>
            <a:pPr lvl="1" fontAlgn="base">
              <a:spcBef>
                <a:spcPct val="20000"/>
              </a:spcBef>
              <a:spcAft>
                <a:spcPct val="0"/>
              </a:spcAft>
              <a:buClr>
                <a:srgbClr val="04617B"/>
              </a:buClr>
            </a:pPr>
            <a:r>
              <a:rPr lang="en-US" sz="2400" b="1" dirty="0">
                <a:solidFill>
                  <a:srgbClr val="009DD9"/>
                </a:solidFill>
                <a:latin typeface="Arial" charset="0"/>
              </a:rPr>
              <a:t>NIGMS: Burn wounds</a:t>
            </a:r>
          </a:p>
          <a:p>
            <a:pPr lvl="1" fontAlgn="base">
              <a:spcBef>
                <a:spcPct val="20000"/>
              </a:spcBef>
              <a:spcAft>
                <a:spcPct val="0"/>
              </a:spcAft>
              <a:buClr>
                <a:srgbClr val="04617B"/>
              </a:buClr>
            </a:pPr>
            <a:r>
              <a:rPr lang="en-US" sz="2400" b="1" dirty="0">
                <a:solidFill>
                  <a:srgbClr val="009DD9"/>
                </a:solidFill>
                <a:latin typeface="Arial" charset="0"/>
              </a:rPr>
              <a:t>NIAID: Infection and Immunology in inflammation</a:t>
            </a:r>
          </a:p>
          <a:p>
            <a:pPr lvl="1" fontAlgn="base">
              <a:spcBef>
                <a:spcPct val="20000"/>
              </a:spcBef>
              <a:spcAft>
                <a:spcPct val="0"/>
              </a:spcAft>
              <a:buClr>
                <a:srgbClr val="04617B"/>
              </a:buClr>
            </a:pPr>
            <a:r>
              <a:rPr lang="en-US" sz="2400" b="1" dirty="0">
                <a:solidFill>
                  <a:srgbClr val="009DD9"/>
                </a:solidFill>
                <a:latin typeface="Arial" charset="0"/>
              </a:rPr>
              <a:t>NCI: Skin cancer</a:t>
            </a:r>
          </a:p>
        </p:txBody>
      </p:sp>
    </p:spTree>
    <p:extLst>
      <p:ext uri="{BB962C8B-B14F-4D97-AF65-F5344CB8AC3E}">
        <p14:creationId xmlns:p14="http://schemas.microsoft.com/office/powerpoint/2010/main" val="3067876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762000"/>
          </a:xfrm>
        </p:spPr>
        <p:txBody>
          <a:bodyPr/>
          <a:lstStyle/>
          <a:p>
            <a:pPr algn="ctr"/>
            <a:r>
              <a:rPr lang="en-US" sz="3600" b="1" dirty="0">
                <a:latin typeface="Arial Black" pitchFamily="34" charset="0"/>
              </a:rPr>
              <a:t>SBIR/STTR Budget</a:t>
            </a:r>
            <a:endParaRPr lang="en-US" sz="2400" b="1" dirty="0">
              <a:latin typeface="Arial Black" pitchFamily="34" charset="0"/>
            </a:endParaRPr>
          </a:p>
        </p:txBody>
      </p:sp>
      <p:sp>
        <p:nvSpPr>
          <p:cNvPr id="6" name="Text Placeholder 5"/>
          <p:cNvSpPr>
            <a:spLocks noGrp="1"/>
          </p:cNvSpPr>
          <p:nvPr>
            <p:ph type="body" idx="1"/>
          </p:nvPr>
        </p:nvSpPr>
        <p:spPr/>
        <p:txBody>
          <a:bodyPr/>
          <a:lstStyle/>
          <a:p>
            <a:pPr algn="ctr"/>
            <a:r>
              <a:rPr lang="en-US" dirty="0">
                <a:latin typeface="Arial Black" pitchFamily="34" charset="0"/>
              </a:rPr>
              <a:t>SBIR set-aside</a:t>
            </a:r>
          </a:p>
        </p:txBody>
      </p:sp>
      <p:sp>
        <p:nvSpPr>
          <p:cNvPr id="7" name="Text Placeholder 6"/>
          <p:cNvSpPr>
            <a:spLocks noGrp="1"/>
          </p:cNvSpPr>
          <p:nvPr>
            <p:ph type="body" sz="half" idx="3"/>
          </p:nvPr>
        </p:nvSpPr>
        <p:spPr/>
        <p:txBody>
          <a:bodyPr/>
          <a:lstStyle/>
          <a:p>
            <a:pPr algn="ctr"/>
            <a:r>
              <a:rPr lang="en-US" dirty="0">
                <a:latin typeface="Arial Black" pitchFamily="34" charset="0"/>
              </a:rPr>
              <a:t>STTR set-aside</a:t>
            </a:r>
          </a:p>
        </p:txBody>
      </p:sp>
      <p:sp>
        <p:nvSpPr>
          <p:cNvPr id="3" name="Content Placeholder 2"/>
          <p:cNvSpPr>
            <a:spLocks noGrp="1"/>
          </p:cNvSpPr>
          <p:nvPr>
            <p:ph sz="quarter" idx="2"/>
          </p:nvPr>
        </p:nvSpPr>
        <p:spPr>
          <a:xfrm>
            <a:off x="2743200" y="2705101"/>
            <a:ext cx="3048000" cy="3276600"/>
          </a:xfrm>
        </p:spPr>
        <p:txBody>
          <a:bodyPr/>
          <a:lstStyle/>
          <a:p>
            <a:pPr marL="0" indent="0">
              <a:buNone/>
            </a:pPr>
            <a:r>
              <a:rPr lang="en-US" dirty="0">
                <a:latin typeface="Arial" pitchFamily="34" charset="0"/>
                <a:cs typeface="Arial" pitchFamily="34" charset="0"/>
              </a:rPr>
              <a:t>3.2% of Extramural Budget for R&amp;D</a:t>
            </a:r>
          </a:p>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NIAMS SBIR</a:t>
            </a:r>
          </a:p>
          <a:p>
            <a:pPr marL="0" indent="0">
              <a:buNone/>
            </a:pPr>
            <a:r>
              <a:rPr lang="en-US" dirty="0">
                <a:latin typeface="Arial" pitchFamily="34" charset="0"/>
                <a:cs typeface="Arial" pitchFamily="34" charset="0"/>
              </a:rPr>
              <a:t>FY2022: $17.38M</a:t>
            </a:r>
          </a:p>
        </p:txBody>
      </p:sp>
      <p:sp>
        <p:nvSpPr>
          <p:cNvPr id="8" name="Content Placeholder 7"/>
          <p:cNvSpPr>
            <a:spLocks noGrp="1"/>
          </p:cNvSpPr>
          <p:nvPr>
            <p:ph sz="quarter" idx="4"/>
          </p:nvPr>
        </p:nvSpPr>
        <p:spPr>
          <a:xfrm>
            <a:off x="6858000" y="2667000"/>
            <a:ext cx="2819401" cy="1828800"/>
          </a:xfrm>
        </p:spPr>
        <p:txBody>
          <a:bodyPr/>
          <a:lstStyle/>
          <a:p>
            <a:pPr marL="0" indent="0">
              <a:buNone/>
            </a:pPr>
            <a:r>
              <a:rPr lang="en-US" dirty="0">
                <a:latin typeface="Arial" panose="020B0604020202020204" pitchFamily="34" charset="0"/>
                <a:cs typeface="Arial" panose="020B0604020202020204" pitchFamily="34" charset="0"/>
              </a:rPr>
              <a:t>0.45% of Extramural Budget for R&amp;D</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NIAMS STTR</a:t>
            </a:r>
          </a:p>
          <a:p>
            <a:pPr marL="0" indent="0">
              <a:buNone/>
            </a:pPr>
            <a:r>
              <a:rPr lang="en-US" dirty="0">
                <a:latin typeface="Arial" panose="020B0604020202020204" pitchFamily="34" charset="0"/>
                <a:cs typeface="Arial" panose="020B0604020202020204" pitchFamily="34" charset="0"/>
              </a:rPr>
              <a:t>FY2022: $2.44M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4" name="Rectangle 14"/>
          <p:cNvSpPr>
            <a:spLocks noChangeArrowheads="1"/>
          </p:cNvSpPr>
          <p:nvPr/>
        </p:nvSpPr>
        <p:spPr bwMode="auto">
          <a:xfrm>
            <a:off x="2438400" y="1219200"/>
            <a:ext cx="7467600" cy="5257800"/>
          </a:xfrm>
          <a:prstGeom prst="rect">
            <a:avLst/>
          </a:prstGeom>
          <a:noFill/>
          <a:ln w="9525" algn="ctr">
            <a:noFill/>
            <a:miter lim="800000"/>
            <a:headEnd/>
            <a:tailEnd/>
          </a:ln>
        </p:spPr>
        <p:txBody>
          <a:bodyPr tIns="91440"/>
          <a:lstStyle/>
          <a:p>
            <a:pPr fontAlgn="base">
              <a:lnSpc>
                <a:spcPct val="90000"/>
              </a:lnSpc>
              <a:spcBef>
                <a:spcPct val="25000"/>
              </a:spcBef>
              <a:spcAft>
                <a:spcPct val="0"/>
              </a:spcAft>
              <a:buFontTx/>
              <a:buChar char="•"/>
              <a:tabLst>
                <a:tab pos="2286000" algn="l"/>
              </a:tabLst>
              <a:defRPr/>
            </a:pPr>
            <a:r>
              <a:rPr lang="en-US" sz="2400" b="1" dirty="0">
                <a:solidFill>
                  <a:srgbClr val="0B5395"/>
                </a:solidFill>
                <a:latin typeface="Arial" panose="020B0604020202020204" pitchFamily="34" charset="0"/>
                <a:cs typeface="Arial" panose="020B0604020202020204" pitchFamily="34" charset="0"/>
              </a:rPr>
              <a:t>  </a:t>
            </a:r>
            <a:r>
              <a:rPr lang="en-US" sz="2400" b="1" dirty="0">
                <a:solidFill>
                  <a:srgbClr val="0B5395"/>
                </a:solidFill>
                <a:latin typeface="Arial Black" panose="020B0A04020102020204" pitchFamily="34" charset="0"/>
                <a:cs typeface="Arial" panose="020B0604020202020204" pitchFamily="34" charset="0"/>
              </a:rPr>
              <a:t>Phase I</a:t>
            </a:r>
          </a:p>
          <a:p>
            <a:pPr marL="800100" lvl="2" indent="-228600" fontAlgn="base">
              <a:lnSpc>
                <a:spcPct val="90000"/>
              </a:lnSpc>
              <a:spcBef>
                <a:spcPct val="25000"/>
              </a:spcBef>
              <a:spcAft>
                <a:spcPct val="0"/>
              </a:spcAft>
              <a:buFont typeface="Wingdings"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Feasibility Study, 6 to 12-month Award</a:t>
            </a:r>
          </a:p>
          <a:p>
            <a:pPr marL="800100" lvl="2" indent="-228600" fontAlgn="base">
              <a:lnSpc>
                <a:spcPct val="90000"/>
              </a:lnSpc>
              <a:spcBef>
                <a:spcPct val="25000"/>
              </a:spcBef>
              <a:spcAft>
                <a:spcPct val="0"/>
              </a:spcAft>
              <a:buFont typeface="Wingdings"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Guideline $150 K, Hard Cap $295K* </a:t>
            </a:r>
          </a:p>
          <a:p>
            <a:pPr marL="342900" lvl="1" indent="-342900" fontAlgn="base">
              <a:spcBef>
                <a:spcPts val="1200"/>
              </a:spcBef>
              <a:spcAft>
                <a:spcPct val="0"/>
              </a:spcAft>
              <a:buFont typeface="Arial" panose="020B0604020202020204" pitchFamily="34" charset="0"/>
              <a:buChar char="•"/>
              <a:tabLst>
                <a:tab pos="2286000" algn="l"/>
              </a:tabLst>
              <a:defRPr/>
            </a:pPr>
            <a:r>
              <a:rPr lang="en-US" sz="2400" b="1" dirty="0">
                <a:solidFill>
                  <a:srgbClr val="0B5395"/>
                </a:solidFill>
                <a:latin typeface="Arial Black" panose="020B0A04020102020204" pitchFamily="34" charset="0"/>
                <a:cs typeface="Arial" panose="020B0604020202020204" pitchFamily="34" charset="0"/>
              </a:rPr>
              <a:t>Phase II</a:t>
            </a:r>
            <a:endParaRPr lang="en-US" sz="2400" b="1" cap="all" dirty="0">
              <a:solidFill>
                <a:srgbClr val="0B5395"/>
              </a:solidFill>
              <a:latin typeface="Arial Black" panose="020B0A04020102020204" pitchFamily="34" charset="0"/>
              <a:cs typeface="Arial" panose="020B0604020202020204" pitchFamily="34" charset="0"/>
            </a:endParaRPr>
          </a:p>
          <a:p>
            <a:pPr marL="800100" lvl="2" indent="-228600" fontAlgn="base">
              <a:spcBef>
                <a:spcPct val="25000"/>
              </a:spcBef>
              <a:spcAft>
                <a:spcPct val="0"/>
              </a:spcAft>
              <a:buFont typeface="Wingdings"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Full Research/R&amp;D, 2-year Award</a:t>
            </a:r>
          </a:p>
          <a:p>
            <a:pPr marL="800100" lvl="2" indent="-228600" fontAlgn="base">
              <a:spcBef>
                <a:spcPct val="25000"/>
              </a:spcBef>
              <a:spcAft>
                <a:spcPct val="0"/>
              </a:spcAft>
              <a:buFont typeface="Wingdings"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Guideline $1 M, Hard Cap $1.97 M*</a:t>
            </a:r>
          </a:p>
          <a:p>
            <a:pPr lvl="1" indent="-342900" fontAlgn="base">
              <a:spcBef>
                <a:spcPts val="1200"/>
              </a:spcBef>
              <a:spcAft>
                <a:spcPct val="0"/>
              </a:spcAft>
              <a:buFont typeface="Arial" panose="020B0604020202020204" pitchFamily="34" charset="0"/>
              <a:buChar char="•"/>
              <a:tabLst>
                <a:tab pos="2286000" algn="l"/>
              </a:tabLst>
              <a:defRPr/>
            </a:pPr>
            <a:r>
              <a:rPr lang="en-US" sz="2400" b="1" dirty="0">
                <a:solidFill>
                  <a:srgbClr val="0B5395"/>
                </a:solidFill>
                <a:latin typeface="Arial Black" panose="020B0A04020102020204" pitchFamily="34" charset="0"/>
                <a:cs typeface="Arial" panose="020B0604020202020204" pitchFamily="34" charset="0"/>
              </a:rPr>
              <a:t>Post-phase II</a:t>
            </a:r>
          </a:p>
          <a:p>
            <a:pPr lvl="2" indent="-342900" fontAlgn="base">
              <a:spcBef>
                <a:spcPct val="25000"/>
              </a:spcBef>
              <a:spcAft>
                <a:spcPct val="0"/>
              </a:spcAft>
              <a:buFont typeface="Wingdings" panose="05000000000000000000"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Commercialization Readiness Program (CRP)</a:t>
            </a:r>
          </a:p>
          <a:p>
            <a:pPr lvl="2" indent="-342900" fontAlgn="base">
              <a:spcBef>
                <a:spcPct val="25000"/>
              </a:spcBef>
              <a:spcAft>
                <a:spcPct val="0"/>
              </a:spcAft>
              <a:buFont typeface="Wingdings" panose="05000000000000000000"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Phase IIb (NIAMS not participating)</a:t>
            </a:r>
          </a:p>
          <a:p>
            <a:pPr lvl="1" indent="-342900" fontAlgn="base">
              <a:spcBef>
                <a:spcPts val="1200"/>
              </a:spcBef>
              <a:spcAft>
                <a:spcPct val="0"/>
              </a:spcAft>
              <a:buFont typeface="Arial" panose="020B0604020202020204" pitchFamily="34" charset="0"/>
              <a:buChar char="•"/>
              <a:tabLst>
                <a:tab pos="2286000" algn="l"/>
              </a:tabLst>
              <a:defRPr/>
            </a:pPr>
            <a:r>
              <a:rPr lang="en-US" sz="2400" b="1" dirty="0">
                <a:solidFill>
                  <a:srgbClr val="0B5395"/>
                </a:solidFill>
                <a:latin typeface="Arial Black" panose="020B0A04020102020204" pitchFamily="34" charset="0"/>
                <a:cs typeface="Arial" panose="020B0604020202020204" pitchFamily="34" charset="0"/>
              </a:rPr>
              <a:t>Technical and Business Assistance (TABA)</a:t>
            </a:r>
          </a:p>
          <a:p>
            <a:pPr lvl="2" indent="-342900" fontAlgn="base">
              <a:spcBef>
                <a:spcPts val="1200"/>
              </a:spcBef>
              <a:spcAft>
                <a:spcPct val="0"/>
              </a:spcAft>
              <a:buFont typeface="Wingdings" panose="05000000000000000000" pitchFamily="2" charset="2"/>
              <a:buChar char="§"/>
              <a:tabLst>
                <a:tab pos="2286000" algn="l"/>
              </a:tabLst>
              <a:defRPr/>
            </a:pPr>
            <a:r>
              <a:rPr lang="en-US" sz="2000" b="1" dirty="0">
                <a:solidFill>
                  <a:srgbClr val="0000FF"/>
                </a:solidFill>
                <a:latin typeface="Arial" panose="020B0604020202020204" pitchFamily="34" charset="0"/>
                <a:cs typeface="Arial" panose="020B0604020202020204" pitchFamily="34" charset="0"/>
              </a:rPr>
              <a:t>Phase I: $6,500 and Phase II: $50,000</a:t>
            </a:r>
          </a:p>
          <a:p>
            <a:pPr lvl="2" indent="-342900" fontAlgn="base">
              <a:spcBef>
                <a:spcPct val="25000"/>
              </a:spcBef>
              <a:spcAft>
                <a:spcPct val="0"/>
              </a:spcAft>
              <a:buFont typeface="Wingdings" panose="05000000000000000000" pitchFamily="2" charset="2"/>
              <a:buChar char="§"/>
              <a:tabLst>
                <a:tab pos="2286000" algn="l"/>
              </a:tabLst>
              <a:defRPr/>
            </a:pPr>
            <a:endParaRPr lang="en-US" sz="2000" b="1" dirty="0">
              <a:solidFill>
                <a:srgbClr val="0000FF"/>
              </a:solidFill>
              <a:latin typeface="Arial" panose="020B0604020202020204" pitchFamily="34" charset="0"/>
              <a:cs typeface="Arial" panose="020B0604020202020204" pitchFamily="34" charset="0"/>
            </a:endParaRPr>
          </a:p>
          <a:p>
            <a:pPr marL="342900" lvl="1" indent="-228600" fontAlgn="base">
              <a:lnSpc>
                <a:spcPct val="90000"/>
              </a:lnSpc>
              <a:spcBef>
                <a:spcPct val="25000"/>
              </a:spcBef>
              <a:spcAft>
                <a:spcPct val="0"/>
              </a:spcAft>
              <a:buFont typeface="Wingdings" pitchFamily="2" charset="2"/>
              <a:buChar char="§"/>
              <a:tabLst>
                <a:tab pos="2286000" algn="l"/>
              </a:tabLst>
              <a:defRPr/>
            </a:pPr>
            <a:endParaRPr lang="en-US" sz="2000" b="1" dirty="0">
              <a:solidFill>
                <a:srgbClr val="0000FF"/>
              </a:solidFill>
              <a:latin typeface="Arial" panose="020B0604020202020204" pitchFamily="34" charset="0"/>
              <a:cs typeface="Arial" panose="020B0604020202020204" pitchFamily="34" charset="0"/>
            </a:endParaRPr>
          </a:p>
        </p:txBody>
      </p:sp>
      <p:sp>
        <p:nvSpPr>
          <p:cNvPr id="628740" name="Rectangle 15"/>
          <p:cNvSpPr>
            <a:spLocks noChangeArrowheads="1"/>
          </p:cNvSpPr>
          <p:nvPr/>
        </p:nvSpPr>
        <p:spPr bwMode="auto">
          <a:xfrm>
            <a:off x="2438400" y="533400"/>
            <a:ext cx="7543800" cy="609600"/>
          </a:xfrm>
          <a:prstGeom prst="rect">
            <a:avLst/>
          </a:prstGeom>
          <a:noFill/>
          <a:ln w="9525">
            <a:noFill/>
            <a:miter lim="800000"/>
            <a:headEnd/>
            <a:tailEnd/>
          </a:ln>
        </p:spPr>
        <p:txBody>
          <a:bodyPr lIns="92075" tIns="46038" rIns="92075" bIns="46038" anchor="ctr"/>
          <a:lstStyle/>
          <a:p>
            <a:pPr algn="r" fontAlgn="base">
              <a:spcBef>
                <a:spcPct val="0"/>
              </a:spcBef>
              <a:spcAft>
                <a:spcPct val="0"/>
              </a:spcAft>
              <a:defRPr/>
            </a:pPr>
            <a:r>
              <a:rPr lang="en-US" sz="3200" b="1" dirty="0">
                <a:solidFill>
                  <a:srgbClr val="0070C0"/>
                </a:solidFill>
                <a:latin typeface="Arial Black" panose="020B0A04020102020204" pitchFamily="34" charset="0"/>
              </a:rPr>
              <a:t>SBIR/STTR: 3-Phase Program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BF72-35F3-4AB5-8CD9-D085AD89FE3E}"/>
              </a:ext>
            </a:extLst>
          </p:cNvPr>
          <p:cNvSpPr>
            <a:spLocks noGrp="1"/>
          </p:cNvSpPr>
          <p:nvPr>
            <p:ph type="title"/>
          </p:nvPr>
        </p:nvSpPr>
        <p:spPr>
          <a:xfrm>
            <a:off x="2362200" y="762000"/>
            <a:ext cx="6629400" cy="1085088"/>
          </a:xfrm>
        </p:spPr>
        <p:txBody>
          <a:bodyPr/>
          <a:lstStyle/>
          <a:p>
            <a:pPr algn="ctr"/>
            <a:r>
              <a:rPr lang="en-US" sz="3200" dirty="0">
                <a:latin typeface="Arial Black" panose="020B0A04020102020204" pitchFamily="34" charset="0"/>
              </a:rPr>
              <a:t>NIAMS Small Business Funding Opportunities</a:t>
            </a:r>
          </a:p>
        </p:txBody>
      </p:sp>
      <p:sp>
        <p:nvSpPr>
          <p:cNvPr id="3" name="Content Placeholder 2">
            <a:extLst>
              <a:ext uri="{FF2B5EF4-FFF2-40B4-BE49-F238E27FC236}">
                <a16:creationId xmlns:a16="http://schemas.microsoft.com/office/drawing/2014/main" id="{184781FC-524F-4696-8266-9962A4856873}"/>
              </a:ext>
            </a:extLst>
          </p:cNvPr>
          <p:cNvSpPr>
            <a:spLocks noGrp="1"/>
          </p:cNvSpPr>
          <p:nvPr>
            <p:ph sz="half" idx="1"/>
          </p:nvPr>
        </p:nvSpPr>
        <p:spPr>
          <a:xfrm>
            <a:off x="1981200" y="1846971"/>
            <a:ext cx="7848600" cy="4509499"/>
          </a:xfrm>
        </p:spPr>
        <p:txBody>
          <a:bodyPr/>
          <a:lstStyle/>
          <a:p>
            <a:r>
              <a:rPr lang="en-US" sz="2800" b="1" dirty="0">
                <a:latin typeface="Calibri" panose="020F0502020204030204" pitchFamily="34" charset="0"/>
                <a:ea typeface="Times New Roman" panose="02020603050405020304" pitchFamily="18" charset="0"/>
              </a:rPr>
              <a:t>NIH Parent SBIR PA (Clinical Trial Not Allowed)</a:t>
            </a:r>
          </a:p>
          <a:p>
            <a:pPr lvl="1"/>
            <a:r>
              <a:rPr lang="en-US" sz="2600" b="1" dirty="0">
                <a:latin typeface="Calibri" panose="020F0502020204030204" pitchFamily="34" charset="0"/>
                <a:ea typeface="Times New Roman" panose="02020603050405020304" pitchFamily="18" charset="0"/>
              </a:rPr>
              <a:t>Reissue in July</a:t>
            </a:r>
          </a:p>
          <a:p>
            <a:r>
              <a:rPr lang="en-US" sz="2800" b="1" dirty="0">
                <a:latin typeface="Calibri" panose="020F0502020204030204" pitchFamily="34" charset="0"/>
                <a:ea typeface="Times New Roman" panose="02020603050405020304" pitchFamily="18" charset="0"/>
              </a:rPr>
              <a:t> </a:t>
            </a:r>
            <a:r>
              <a:rPr lang="en-US" sz="2800" b="1" dirty="0">
                <a:latin typeface="Calibri" panose="020F0502020204030204" pitchFamily="34" charset="0"/>
                <a:ea typeface="Times New Roman" panose="02020603050405020304" pitchFamily="18" charset="0"/>
                <a:cs typeface="Times New Roman" panose="02020603050405020304" pitchFamily="18" charset="0"/>
              </a:rPr>
              <a:t>NIH Parent STTR PA (Clinical Trial Not Allowed)</a:t>
            </a:r>
          </a:p>
          <a:p>
            <a:pPr lvl="1"/>
            <a:r>
              <a:rPr lang="en-US" sz="2600" b="1" dirty="0">
                <a:latin typeface="Calibri" panose="020F0502020204030204" pitchFamily="34" charset="0"/>
                <a:ea typeface="Times New Roman" panose="02020603050405020304" pitchFamily="18" charset="0"/>
                <a:cs typeface="Times New Roman" panose="02020603050405020304" pitchFamily="18" charset="0"/>
              </a:rPr>
              <a:t>Reissue in July</a:t>
            </a:r>
          </a:p>
          <a:p>
            <a:pPr marL="393700" lvl="1" indent="0">
              <a:buNone/>
            </a:pPr>
            <a:endParaRPr lang="en-US" sz="2600" b="1"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latin typeface="+mj-lt"/>
              </a:rPr>
              <a:t>NIAMS does not support clinical trials with the small business program.</a:t>
            </a:r>
          </a:p>
        </p:txBody>
      </p:sp>
      <p:sp>
        <p:nvSpPr>
          <p:cNvPr id="5" name="Date Placeholder 4">
            <a:extLst>
              <a:ext uri="{FF2B5EF4-FFF2-40B4-BE49-F238E27FC236}">
                <a16:creationId xmlns:a16="http://schemas.microsoft.com/office/drawing/2014/main" id="{66E627C5-5562-4E3D-831E-F01380E3B5D1}"/>
              </a:ext>
            </a:extLst>
          </p:cNvPr>
          <p:cNvSpPr>
            <a:spLocks noGrp="1"/>
          </p:cNvSpPr>
          <p:nvPr>
            <p:ph type="dt" sz="half" idx="10"/>
          </p:nvPr>
        </p:nvSpPr>
        <p:spPr/>
        <p:txBody>
          <a:bodyPr/>
          <a:lstStyle/>
          <a:p>
            <a:pPr fontAlgn="base">
              <a:spcBef>
                <a:spcPct val="0"/>
              </a:spcBef>
              <a:spcAft>
                <a:spcPct val="0"/>
              </a:spcAft>
              <a:defRPr/>
            </a:pPr>
            <a:fld id="{CDE8CD88-2211-462F-A4E5-58044514F9B7}" type="datetime1">
              <a:rPr lang="en-US">
                <a:solidFill>
                  <a:srgbClr val="04617B">
                    <a:shade val="90000"/>
                  </a:srgbClr>
                </a:solidFill>
                <a:latin typeface="Arial" charset="0"/>
              </a:rPr>
              <a:pPr fontAlgn="base">
                <a:spcBef>
                  <a:spcPct val="0"/>
                </a:spcBef>
                <a:spcAft>
                  <a:spcPct val="0"/>
                </a:spcAft>
                <a:defRPr/>
              </a:pPr>
              <a:t>6/19/2023</a:t>
            </a:fld>
            <a:endParaRPr lang="en-US">
              <a:solidFill>
                <a:srgbClr val="04617B">
                  <a:shade val="90000"/>
                </a:srgbClr>
              </a:solidFill>
              <a:latin typeface="Arial" charset="0"/>
            </a:endParaRPr>
          </a:p>
        </p:txBody>
      </p:sp>
      <p:sp>
        <p:nvSpPr>
          <p:cNvPr id="6" name="Slide Number Placeholder 5">
            <a:extLst>
              <a:ext uri="{FF2B5EF4-FFF2-40B4-BE49-F238E27FC236}">
                <a16:creationId xmlns:a16="http://schemas.microsoft.com/office/drawing/2014/main" id="{A2111EF3-7647-4A5C-8E2B-9251B7CABADE}"/>
              </a:ext>
            </a:extLst>
          </p:cNvPr>
          <p:cNvSpPr>
            <a:spLocks noGrp="1"/>
          </p:cNvSpPr>
          <p:nvPr>
            <p:ph type="sldNum" sz="quarter" idx="12"/>
          </p:nvPr>
        </p:nvSpPr>
        <p:spPr/>
        <p:txBody>
          <a:bodyPr/>
          <a:lstStyle/>
          <a:p>
            <a:pPr fontAlgn="base">
              <a:spcBef>
                <a:spcPct val="0"/>
              </a:spcBef>
              <a:spcAft>
                <a:spcPct val="0"/>
              </a:spcAft>
              <a:defRPr/>
            </a:pPr>
            <a:fld id="{274A21D3-E0A1-46D1-97B2-D3E1111EE9F2}" type="slidenum">
              <a:rPr lang="en-US">
                <a:solidFill>
                  <a:srgbClr val="04617B">
                    <a:shade val="90000"/>
                  </a:srgbClr>
                </a:solidFill>
                <a:latin typeface="Arial" charset="0"/>
              </a:rPr>
              <a:pPr fontAlgn="base">
                <a:spcBef>
                  <a:spcPct val="0"/>
                </a:spcBef>
                <a:spcAft>
                  <a:spcPct val="0"/>
                </a:spcAft>
                <a:defRPr/>
              </a:pPr>
              <a:t>55</a:t>
            </a:fld>
            <a:endParaRPr lang="en-US">
              <a:solidFill>
                <a:srgbClr val="04617B">
                  <a:shade val="90000"/>
                </a:srgbClr>
              </a:solidFill>
              <a:latin typeface="Arial" charset="0"/>
            </a:endParaRPr>
          </a:p>
        </p:txBody>
      </p:sp>
    </p:spTree>
    <p:extLst>
      <p:ext uri="{BB962C8B-B14F-4D97-AF65-F5344CB8AC3E}">
        <p14:creationId xmlns:p14="http://schemas.microsoft.com/office/powerpoint/2010/main" val="144944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BF72-35F3-4AB5-8CD9-D085AD89FE3E}"/>
              </a:ext>
            </a:extLst>
          </p:cNvPr>
          <p:cNvSpPr>
            <a:spLocks noGrp="1"/>
          </p:cNvSpPr>
          <p:nvPr>
            <p:ph type="title"/>
          </p:nvPr>
        </p:nvSpPr>
        <p:spPr>
          <a:xfrm>
            <a:off x="2362200" y="762000"/>
            <a:ext cx="6629400" cy="1085088"/>
          </a:xfrm>
        </p:spPr>
        <p:txBody>
          <a:bodyPr/>
          <a:lstStyle/>
          <a:p>
            <a:pPr algn="ctr"/>
            <a:r>
              <a:rPr lang="en-US" sz="3200" dirty="0">
                <a:latin typeface="Arial Black" panose="020B0A04020102020204" pitchFamily="34" charset="0"/>
              </a:rPr>
              <a:t>NIAMS Small Business Funding Opportunities</a:t>
            </a:r>
          </a:p>
        </p:txBody>
      </p:sp>
      <p:sp>
        <p:nvSpPr>
          <p:cNvPr id="3" name="Content Placeholder 2">
            <a:extLst>
              <a:ext uri="{FF2B5EF4-FFF2-40B4-BE49-F238E27FC236}">
                <a16:creationId xmlns:a16="http://schemas.microsoft.com/office/drawing/2014/main" id="{184781FC-524F-4696-8266-9962A4856873}"/>
              </a:ext>
            </a:extLst>
          </p:cNvPr>
          <p:cNvSpPr>
            <a:spLocks noGrp="1"/>
          </p:cNvSpPr>
          <p:nvPr>
            <p:ph sz="half" idx="1"/>
          </p:nvPr>
        </p:nvSpPr>
        <p:spPr>
          <a:xfrm>
            <a:off x="1981200" y="1846971"/>
            <a:ext cx="7848600" cy="4509499"/>
          </a:xfrm>
        </p:spPr>
        <p:txBody>
          <a:bodyPr/>
          <a:lstStyle/>
          <a:p>
            <a:r>
              <a:rPr lang="en-US" sz="2400" u="sng" dirty="0">
                <a:solidFill>
                  <a:srgbClr val="014C8C"/>
                </a:solidFill>
                <a:latin typeface="Arial" panose="020B0604020202020204" pitchFamily="34" charset="0"/>
                <a:ea typeface="Calibri" panose="020F0502020204030204" pitchFamily="34" charset="0"/>
                <a:cs typeface="Arial" panose="020B0604020202020204" pitchFamily="34" charset="0"/>
                <a:hlinkClick r:id="rId2"/>
              </a:rPr>
              <a:t>PAR-23-032</a:t>
            </a: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Late-Stage Translation of Biomedical and Behavioral Research Results in Arthritis and Musculoskeletal and Skin Diseases from Academic/Non-profit Lab to Marketplace (SBIR)</a:t>
            </a:r>
          </a:p>
          <a:p>
            <a:pPr marL="0" indent="0">
              <a:buNone/>
            </a:pPr>
            <a:r>
              <a:rPr lang="en-US" sz="1800" dirty="0">
                <a:solidFill>
                  <a:srgbClr val="0000FF"/>
                </a:solidFill>
                <a:latin typeface="Arial" panose="020B0604020202020204" pitchFamily="34" charset="0"/>
                <a:ea typeface="Calibri" panose="020F0502020204030204" pitchFamily="34" charset="0"/>
                <a:cs typeface="Arial" panose="020B0604020202020204" pitchFamily="34" charset="0"/>
              </a:rPr>
              <a:t>	Phase I $300K, Phase II $2M</a:t>
            </a:r>
          </a:p>
          <a:p>
            <a:r>
              <a:rPr lang="en-US" sz="2400" u="sng" dirty="0">
                <a:solidFill>
                  <a:srgbClr val="428BCA"/>
                </a:solidFill>
                <a:latin typeface="Helvetica Neue"/>
                <a:ea typeface="Calibri" panose="020F0502020204030204" pitchFamily="34" charset="0"/>
                <a:cs typeface="Times New Roman" panose="02020603050405020304" pitchFamily="18" charset="0"/>
                <a:hlinkClick r:id="rId3"/>
              </a:rPr>
              <a:t>RFA-NS-23-006</a:t>
            </a:r>
            <a:r>
              <a:rPr lang="en-US" sz="2400" dirty="0">
                <a:solidFill>
                  <a:srgbClr val="002767"/>
                </a:solidFill>
                <a:latin typeface="Arial" panose="020B0604020202020204" pitchFamily="34" charset="0"/>
                <a:cs typeface="Arial" panose="020B0604020202020204" pitchFamily="34" charset="0"/>
              </a:rPr>
              <a:t> </a:t>
            </a:r>
            <a:r>
              <a:rPr lang="en-US" sz="1800" dirty="0">
                <a:solidFill>
                  <a:srgbClr val="002767"/>
                </a:solidFill>
                <a:latin typeface="Arial" panose="020B0604020202020204" pitchFamily="34" charset="0"/>
                <a:cs typeface="Arial" panose="020B0604020202020204" pitchFamily="34" charset="0"/>
              </a:rPr>
              <a:t>HEAL INITIATIVE SBIR Preclinical Pain Management</a:t>
            </a:r>
            <a:endParaRPr lang="en-US" sz="1800" b="1" dirty="0">
              <a:solidFill>
                <a:srgbClr val="0000FF"/>
              </a:solidFill>
              <a:latin typeface="Arial" panose="020B0604020202020204" pitchFamily="34" charset="0"/>
              <a:cs typeface="Arial" panose="020B0604020202020204" pitchFamily="34" charset="0"/>
            </a:endParaRPr>
          </a:p>
          <a:p>
            <a:r>
              <a:rPr lang="en-US" sz="2400" u="sng" dirty="0">
                <a:solidFill>
                  <a:srgbClr val="428BCA"/>
                </a:solidFill>
                <a:latin typeface="Helvetica Neue"/>
                <a:ea typeface="Calibri" panose="020F0502020204030204" pitchFamily="34" charset="0"/>
                <a:cs typeface="Times New Roman" panose="02020603050405020304" pitchFamily="18" charset="0"/>
                <a:hlinkClick r:id="rId4"/>
              </a:rPr>
              <a:t>RFA-NS-23-007</a:t>
            </a:r>
            <a:r>
              <a:rPr lang="en-US" sz="2400" dirty="0">
                <a:solidFill>
                  <a:srgbClr val="002767"/>
                </a:solidFill>
                <a:latin typeface="Arial" panose="020B0604020202020204" pitchFamily="34" charset="0"/>
                <a:cs typeface="Arial" panose="020B0604020202020204" pitchFamily="34" charset="0"/>
              </a:rPr>
              <a:t> </a:t>
            </a:r>
            <a:r>
              <a:rPr lang="en-US" sz="1800" dirty="0">
                <a:solidFill>
                  <a:srgbClr val="002767"/>
                </a:solidFill>
                <a:latin typeface="Arial" panose="020B0604020202020204" pitchFamily="34" charset="0"/>
                <a:cs typeface="Arial" panose="020B0604020202020204" pitchFamily="34" charset="0"/>
              </a:rPr>
              <a:t>HEAL INITIATIVE STTR Preclinical Pain Management</a:t>
            </a:r>
          </a:p>
          <a:p>
            <a:r>
              <a:rPr lang="en-US" sz="2400" dirty="0">
                <a:solidFill>
                  <a:srgbClr val="002767"/>
                </a:solidFill>
                <a:latin typeface="Arial" panose="020B0604020202020204" pitchFamily="34" charset="0"/>
                <a:cs typeface="Arial" panose="020B0604020202020204" pitchFamily="34" charset="0"/>
                <a:hlinkClick r:id="rId5"/>
              </a:rPr>
              <a:t>PA-21-345</a:t>
            </a:r>
            <a:r>
              <a:rPr lang="en-US" sz="2400" dirty="0">
                <a:solidFill>
                  <a:srgbClr val="002767"/>
                </a:solidFill>
                <a:latin typeface="Arial" panose="020B0604020202020204" pitchFamily="34" charset="0"/>
                <a:cs typeface="Arial" panose="020B0604020202020204" pitchFamily="34" charset="0"/>
              </a:rPr>
              <a:t> </a:t>
            </a:r>
            <a:r>
              <a:rPr lang="en-US" sz="1800" dirty="0">
                <a:solidFill>
                  <a:srgbClr val="7030A0"/>
                </a:solidFill>
                <a:latin typeface="Arial" panose="020B0604020202020204" pitchFamily="34" charset="0"/>
                <a:cs typeface="Arial" panose="020B0604020202020204" pitchFamily="34" charset="0"/>
              </a:rPr>
              <a:t>Administrative Supplements to Promote Diversity SBIR/STTR (Phase II for NIAMS)</a:t>
            </a:r>
          </a:p>
          <a:p>
            <a:r>
              <a:rPr lang="en-US" sz="2400" u="sng" dirty="0">
                <a:solidFill>
                  <a:srgbClr val="0000FF"/>
                </a:solidFill>
                <a:latin typeface="Arial" panose="020B0604020202020204" pitchFamily="34" charset="0"/>
                <a:cs typeface="Arial" panose="020B0604020202020204" pitchFamily="34" charset="0"/>
                <a:hlinkClick r:id="rId6"/>
              </a:rPr>
              <a:t>NOT-EB-21-001</a:t>
            </a:r>
            <a:r>
              <a:rPr lang="en-US" sz="2400" u="sng" dirty="0">
                <a:solidFill>
                  <a:srgbClr val="0000FF"/>
                </a:solidFill>
                <a:latin typeface="Arial" panose="020B0604020202020204" pitchFamily="34" charset="0"/>
                <a:cs typeface="Arial" panose="020B0604020202020204" pitchFamily="34" charset="0"/>
              </a:rPr>
              <a:t> </a:t>
            </a:r>
            <a:r>
              <a:rPr lang="en-US" sz="1800" dirty="0">
                <a:solidFill>
                  <a:srgbClr val="138D30"/>
                </a:solidFill>
                <a:latin typeface="Arial" panose="020B0604020202020204" pitchFamily="34" charset="0"/>
                <a:cs typeface="Arial" panose="020B0604020202020204" pitchFamily="34" charset="0"/>
              </a:rPr>
              <a:t>Small Business Initiatives for Innovative Diagnostic Technology for Improving Outcomes for Maternal Health</a:t>
            </a:r>
          </a:p>
          <a:p>
            <a:endParaRPr lang="en-US" dirty="0"/>
          </a:p>
        </p:txBody>
      </p:sp>
      <p:sp>
        <p:nvSpPr>
          <p:cNvPr id="5" name="Date Placeholder 4">
            <a:extLst>
              <a:ext uri="{FF2B5EF4-FFF2-40B4-BE49-F238E27FC236}">
                <a16:creationId xmlns:a16="http://schemas.microsoft.com/office/drawing/2014/main" id="{66E627C5-5562-4E3D-831E-F01380E3B5D1}"/>
              </a:ext>
            </a:extLst>
          </p:cNvPr>
          <p:cNvSpPr>
            <a:spLocks noGrp="1"/>
          </p:cNvSpPr>
          <p:nvPr>
            <p:ph type="dt" sz="half" idx="10"/>
          </p:nvPr>
        </p:nvSpPr>
        <p:spPr/>
        <p:txBody>
          <a:bodyPr/>
          <a:lstStyle/>
          <a:p>
            <a:pPr fontAlgn="base">
              <a:spcBef>
                <a:spcPct val="0"/>
              </a:spcBef>
              <a:spcAft>
                <a:spcPct val="0"/>
              </a:spcAft>
              <a:defRPr/>
            </a:pPr>
            <a:fld id="{CDE8CD88-2211-462F-A4E5-58044514F9B7}" type="datetime1">
              <a:rPr lang="en-US">
                <a:solidFill>
                  <a:srgbClr val="04617B">
                    <a:shade val="90000"/>
                  </a:srgbClr>
                </a:solidFill>
                <a:latin typeface="Arial" charset="0"/>
              </a:rPr>
              <a:pPr fontAlgn="base">
                <a:spcBef>
                  <a:spcPct val="0"/>
                </a:spcBef>
                <a:spcAft>
                  <a:spcPct val="0"/>
                </a:spcAft>
                <a:defRPr/>
              </a:pPr>
              <a:t>6/19/2023</a:t>
            </a:fld>
            <a:endParaRPr lang="en-US">
              <a:solidFill>
                <a:srgbClr val="04617B">
                  <a:shade val="90000"/>
                </a:srgbClr>
              </a:solidFill>
              <a:latin typeface="Arial" charset="0"/>
            </a:endParaRPr>
          </a:p>
        </p:txBody>
      </p:sp>
      <p:sp>
        <p:nvSpPr>
          <p:cNvPr id="6" name="Slide Number Placeholder 5">
            <a:extLst>
              <a:ext uri="{FF2B5EF4-FFF2-40B4-BE49-F238E27FC236}">
                <a16:creationId xmlns:a16="http://schemas.microsoft.com/office/drawing/2014/main" id="{A2111EF3-7647-4A5C-8E2B-9251B7CABADE}"/>
              </a:ext>
            </a:extLst>
          </p:cNvPr>
          <p:cNvSpPr>
            <a:spLocks noGrp="1"/>
          </p:cNvSpPr>
          <p:nvPr>
            <p:ph type="sldNum" sz="quarter" idx="12"/>
          </p:nvPr>
        </p:nvSpPr>
        <p:spPr/>
        <p:txBody>
          <a:bodyPr/>
          <a:lstStyle/>
          <a:p>
            <a:pPr fontAlgn="base">
              <a:spcBef>
                <a:spcPct val="0"/>
              </a:spcBef>
              <a:spcAft>
                <a:spcPct val="0"/>
              </a:spcAft>
              <a:defRPr/>
            </a:pPr>
            <a:fld id="{274A21D3-E0A1-46D1-97B2-D3E1111EE9F2}" type="slidenum">
              <a:rPr lang="en-US">
                <a:solidFill>
                  <a:srgbClr val="04617B">
                    <a:shade val="90000"/>
                  </a:srgbClr>
                </a:solidFill>
                <a:latin typeface="Arial" charset="0"/>
              </a:rPr>
              <a:pPr fontAlgn="base">
                <a:spcBef>
                  <a:spcPct val="0"/>
                </a:spcBef>
                <a:spcAft>
                  <a:spcPct val="0"/>
                </a:spcAft>
                <a:defRPr/>
              </a:pPr>
              <a:t>56</a:t>
            </a:fld>
            <a:endParaRPr lang="en-US">
              <a:solidFill>
                <a:srgbClr val="04617B">
                  <a:shade val="90000"/>
                </a:srgbClr>
              </a:solidFill>
              <a:latin typeface="Arial" charset="0"/>
            </a:endParaRPr>
          </a:p>
        </p:txBody>
      </p:sp>
    </p:spTree>
    <p:extLst>
      <p:ext uri="{BB962C8B-B14F-4D97-AF65-F5344CB8AC3E}">
        <p14:creationId xmlns:p14="http://schemas.microsoft.com/office/powerpoint/2010/main" val="22071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6A09D4-C7EB-4349-A56B-BF05D2086DC9}"/>
              </a:ext>
            </a:extLst>
          </p:cNvPr>
          <p:cNvSpPr>
            <a:spLocks noGrp="1"/>
          </p:cNvSpPr>
          <p:nvPr>
            <p:ph type="dt" sz="half" idx="10"/>
          </p:nvPr>
        </p:nvSpPr>
        <p:spPr/>
        <p:txBody>
          <a:bodyPr/>
          <a:lstStyle/>
          <a:p>
            <a:pPr fontAlgn="base">
              <a:spcBef>
                <a:spcPct val="0"/>
              </a:spcBef>
              <a:spcAft>
                <a:spcPct val="0"/>
              </a:spcAft>
              <a:defRPr/>
            </a:pPr>
            <a:fld id="{AEEC3B3A-D11E-41E8-AF8E-87722E908533}" type="datetime1">
              <a:rPr lang="en-US">
                <a:solidFill>
                  <a:srgbClr val="04617B">
                    <a:shade val="90000"/>
                  </a:srgbClr>
                </a:solidFill>
                <a:latin typeface="Arial" charset="0"/>
              </a:rPr>
              <a:pPr fontAlgn="base">
                <a:spcBef>
                  <a:spcPct val="0"/>
                </a:spcBef>
                <a:spcAft>
                  <a:spcPct val="0"/>
                </a:spcAft>
                <a:defRPr/>
              </a:pPr>
              <a:t>6/19/2023</a:t>
            </a:fld>
            <a:endParaRPr lang="en-US">
              <a:solidFill>
                <a:srgbClr val="04617B">
                  <a:shade val="90000"/>
                </a:srgbClr>
              </a:solidFill>
              <a:latin typeface="Arial" charset="0"/>
            </a:endParaRPr>
          </a:p>
        </p:txBody>
      </p:sp>
      <p:sp>
        <p:nvSpPr>
          <p:cNvPr id="5" name="Slide Number Placeholder 4">
            <a:extLst>
              <a:ext uri="{FF2B5EF4-FFF2-40B4-BE49-F238E27FC236}">
                <a16:creationId xmlns:a16="http://schemas.microsoft.com/office/drawing/2014/main" id="{49359AD9-6F6C-4D6B-9598-732B261B3637}"/>
              </a:ext>
            </a:extLst>
          </p:cNvPr>
          <p:cNvSpPr>
            <a:spLocks noGrp="1"/>
          </p:cNvSpPr>
          <p:nvPr>
            <p:ph type="sldNum" sz="quarter" idx="12"/>
          </p:nvPr>
        </p:nvSpPr>
        <p:spPr/>
        <p:txBody>
          <a:bodyPr/>
          <a:lstStyle/>
          <a:p>
            <a:pPr fontAlgn="base">
              <a:spcBef>
                <a:spcPct val="0"/>
              </a:spcBef>
              <a:spcAft>
                <a:spcPct val="0"/>
              </a:spcAft>
              <a:defRPr/>
            </a:pPr>
            <a:fld id="{CBB6774F-F5A1-45E4-AC50-DAB1D7D09A7F}" type="slidenum">
              <a:rPr lang="en-US">
                <a:solidFill>
                  <a:srgbClr val="04617B">
                    <a:shade val="90000"/>
                  </a:srgbClr>
                </a:solidFill>
                <a:latin typeface="Arial" charset="0"/>
              </a:rPr>
              <a:pPr fontAlgn="base">
                <a:spcBef>
                  <a:spcPct val="0"/>
                </a:spcBef>
                <a:spcAft>
                  <a:spcPct val="0"/>
                </a:spcAft>
                <a:defRPr/>
              </a:pPr>
              <a:t>57</a:t>
            </a:fld>
            <a:endParaRPr lang="en-US">
              <a:solidFill>
                <a:srgbClr val="04617B">
                  <a:shade val="90000"/>
                </a:srgbClr>
              </a:solidFill>
              <a:latin typeface="Arial" charset="0"/>
            </a:endParaRPr>
          </a:p>
        </p:txBody>
      </p:sp>
      <p:sp>
        <p:nvSpPr>
          <p:cNvPr id="6" name="Title 5">
            <a:extLst>
              <a:ext uri="{FF2B5EF4-FFF2-40B4-BE49-F238E27FC236}">
                <a16:creationId xmlns:a16="http://schemas.microsoft.com/office/drawing/2014/main" id="{B17574AA-6ABC-4A48-911F-A217A9A1E49F}"/>
              </a:ext>
            </a:extLst>
          </p:cNvPr>
          <p:cNvSpPr>
            <a:spLocks noGrp="1"/>
          </p:cNvSpPr>
          <p:nvPr>
            <p:ph type="title"/>
          </p:nvPr>
        </p:nvSpPr>
        <p:spPr>
          <a:xfrm>
            <a:off x="1981200" y="762000"/>
            <a:ext cx="8229600" cy="666750"/>
          </a:xfrm>
        </p:spPr>
        <p:txBody>
          <a:bodyPr/>
          <a:lstStyle/>
          <a:p>
            <a:pPr algn="ctr"/>
            <a:r>
              <a:rPr lang="en-US" sz="3600" dirty="0">
                <a:latin typeface="Arial Black" panose="020B0A04020102020204" pitchFamily="34" charset="0"/>
              </a:rPr>
              <a:t>Product Categories</a:t>
            </a:r>
          </a:p>
        </p:txBody>
      </p:sp>
      <p:sp>
        <p:nvSpPr>
          <p:cNvPr id="3" name="Content Placeholder 2">
            <a:extLst>
              <a:ext uri="{FF2B5EF4-FFF2-40B4-BE49-F238E27FC236}">
                <a16:creationId xmlns:a16="http://schemas.microsoft.com/office/drawing/2014/main" id="{5AEBBEBB-C590-C61A-DDB6-A47334F796B6}"/>
              </a:ext>
            </a:extLst>
          </p:cNvPr>
          <p:cNvSpPr>
            <a:spLocks noGrp="1"/>
          </p:cNvSpPr>
          <p:nvPr>
            <p:ph idx="1"/>
          </p:nvPr>
        </p:nvSpPr>
        <p:spPr>
          <a:xfrm>
            <a:off x="1981200" y="1935164"/>
            <a:ext cx="8229600" cy="3627437"/>
          </a:xfrm>
        </p:spPr>
        <p:txBody>
          <a:bodyPr/>
          <a:lstStyle/>
          <a:p>
            <a:r>
              <a:rPr lang="en-US" dirty="0">
                <a:latin typeface="Arial" panose="020B0604020202020204" pitchFamily="34" charset="0"/>
                <a:cs typeface="Arial" panose="020B0604020202020204" pitchFamily="34" charset="0"/>
              </a:rPr>
              <a:t>Diagnostic Tools</a:t>
            </a:r>
          </a:p>
          <a:p>
            <a:r>
              <a:rPr lang="en-US" dirty="0">
                <a:latin typeface="Arial" panose="020B0604020202020204" pitchFamily="34" charset="0"/>
                <a:cs typeface="Arial" panose="020B0604020202020204" pitchFamily="34" charset="0"/>
              </a:rPr>
              <a:t>Therapeutic devices</a:t>
            </a:r>
          </a:p>
          <a:p>
            <a:r>
              <a:rPr lang="en-US" dirty="0">
                <a:latin typeface="Arial" panose="020B0604020202020204" pitchFamily="34" charset="0"/>
                <a:cs typeface="Arial" panose="020B0604020202020204" pitchFamily="34" charset="0"/>
              </a:rPr>
              <a:t>Tissue engineering products</a:t>
            </a:r>
          </a:p>
          <a:p>
            <a:r>
              <a:rPr lang="en-US" dirty="0">
                <a:latin typeface="Arial" panose="020B0604020202020204" pitchFamily="34" charset="0"/>
                <a:cs typeface="Arial" panose="020B0604020202020204" pitchFamily="34" charset="0"/>
              </a:rPr>
              <a:t>Biologics (antibodies, RNA, DNA)</a:t>
            </a:r>
          </a:p>
          <a:p>
            <a:r>
              <a:rPr lang="en-US" dirty="0">
                <a:latin typeface="Arial" panose="020B0604020202020204" pitchFamily="34" charset="0"/>
                <a:cs typeface="Arial" panose="020B0604020202020204" pitchFamily="34" charset="0"/>
              </a:rPr>
              <a:t>Small molecules</a:t>
            </a:r>
          </a:p>
        </p:txBody>
      </p:sp>
    </p:spTree>
    <p:extLst>
      <p:ext uri="{BB962C8B-B14F-4D97-AF65-F5344CB8AC3E}">
        <p14:creationId xmlns:p14="http://schemas.microsoft.com/office/powerpoint/2010/main" val="1109968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34E5-ACAC-4B7E-825F-7607C5F19453}"/>
              </a:ext>
            </a:extLst>
          </p:cNvPr>
          <p:cNvSpPr>
            <a:spLocks noGrp="1"/>
          </p:cNvSpPr>
          <p:nvPr>
            <p:ph type="title"/>
          </p:nvPr>
        </p:nvSpPr>
        <p:spPr>
          <a:xfrm>
            <a:off x="2743200" y="2027238"/>
            <a:ext cx="4648200" cy="2803525"/>
          </a:xfrm>
        </p:spPr>
        <p:txBody>
          <a:bodyPr anchor="t"/>
          <a:lstStyle/>
          <a:p>
            <a:r>
              <a:rPr lang="en-US" sz="3200" dirty="0"/>
              <a:t>Contact</a:t>
            </a:r>
            <a:r>
              <a:rPr lang="en-US" sz="3200"/>
              <a:t>: </a:t>
            </a:r>
            <a:br>
              <a:rPr lang="en-US" dirty="0"/>
            </a:br>
            <a:r>
              <a:rPr lang="en-US" sz="2400" dirty="0"/>
              <a:t>Xibin Wang, Ph.D</a:t>
            </a:r>
            <a:br>
              <a:rPr lang="en-US" sz="2400" dirty="0"/>
            </a:br>
            <a:r>
              <a:rPr lang="en-US" sz="2400" dirty="0"/>
              <a:t>Email: wangx1@mail.nih.gov </a:t>
            </a:r>
            <a:br>
              <a:rPr lang="en-US" sz="2400" dirty="0"/>
            </a:br>
            <a:r>
              <a:rPr lang="en-US" sz="2400" dirty="0"/>
              <a:t>Phone: 301-451-3884</a:t>
            </a:r>
            <a:br>
              <a:rPr lang="en-US" sz="2400" dirty="0"/>
            </a:br>
            <a:r>
              <a:rPr lang="en-US" sz="2400" dirty="0"/>
              <a:t>Cell phone: 301-792-5718</a:t>
            </a:r>
            <a:endParaRPr lang="en-US" dirty="0"/>
          </a:p>
        </p:txBody>
      </p:sp>
      <p:sp>
        <p:nvSpPr>
          <p:cNvPr id="4" name="Date Placeholder 3">
            <a:extLst>
              <a:ext uri="{FF2B5EF4-FFF2-40B4-BE49-F238E27FC236}">
                <a16:creationId xmlns:a16="http://schemas.microsoft.com/office/drawing/2014/main" id="{D92BA329-039C-4E3C-8858-B07563F257FD}"/>
              </a:ext>
            </a:extLst>
          </p:cNvPr>
          <p:cNvSpPr>
            <a:spLocks noGrp="1"/>
          </p:cNvSpPr>
          <p:nvPr>
            <p:ph type="dt" sz="half" idx="10"/>
          </p:nvPr>
        </p:nvSpPr>
        <p:spPr/>
        <p:txBody>
          <a:bodyPr/>
          <a:lstStyle/>
          <a:p>
            <a:pPr fontAlgn="base">
              <a:spcBef>
                <a:spcPct val="0"/>
              </a:spcBef>
              <a:spcAft>
                <a:spcPct val="0"/>
              </a:spcAft>
              <a:defRPr/>
            </a:pPr>
            <a:fld id="{AEEC3B3A-D11E-41E8-AF8E-87722E908533}" type="datetime1">
              <a:rPr lang="en-US">
                <a:solidFill>
                  <a:srgbClr val="04617B">
                    <a:shade val="90000"/>
                  </a:srgbClr>
                </a:solidFill>
                <a:latin typeface="Arial" charset="0"/>
              </a:rPr>
              <a:pPr fontAlgn="base">
                <a:spcBef>
                  <a:spcPct val="0"/>
                </a:spcBef>
                <a:spcAft>
                  <a:spcPct val="0"/>
                </a:spcAft>
                <a:defRPr/>
              </a:pPr>
              <a:t>6/19/2023</a:t>
            </a:fld>
            <a:endParaRPr lang="en-US">
              <a:solidFill>
                <a:srgbClr val="04617B">
                  <a:shade val="90000"/>
                </a:srgbClr>
              </a:solidFill>
              <a:latin typeface="Arial" charset="0"/>
            </a:endParaRPr>
          </a:p>
        </p:txBody>
      </p:sp>
      <p:sp>
        <p:nvSpPr>
          <p:cNvPr id="5" name="Slide Number Placeholder 4">
            <a:extLst>
              <a:ext uri="{FF2B5EF4-FFF2-40B4-BE49-F238E27FC236}">
                <a16:creationId xmlns:a16="http://schemas.microsoft.com/office/drawing/2014/main" id="{281FD748-A17B-48F7-9A9C-D503D017FF3D}"/>
              </a:ext>
            </a:extLst>
          </p:cNvPr>
          <p:cNvSpPr>
            <a:spLocks noGrp="1"/>
          </p:cNvSpPr>
          <p:nvPr>
            <p:ph type="sldNum" sz="quarter" idx="12"/>
          </p:nvPr>
        </p:nvSpPr>
        <p:spPr/>
        <p:txBody>
          <a:bodyPr/>
          <a:lstStyle/>
          <a:p>
            <a:pPr fontAlgn="base">
              <a:spcBef>
                <a:spcPct val="0"/>
              </a:spcBef>
              <a:spcAft>
                <a:spcPct val="0"/>
              </a:spcAft>
              <a:defRPr/>
            </a:pPr>
            <a:fld id="{CBB6774F-F5A1-45E4-AC50-DAB1D7D09A7F}" type="slidenum">
              <a:rPr lang="en-US">
                <a:solidFill>
                  <a:srgbClr val="04617B">
                    <a:shade val="90000"/>
                  </a:srgbClr>
                </a:solidFill>
                <a:latin typeface="Arial" charset="0"/>
              </a:rPr>
              <a:pPr fontAlgn="base">
                <a:spcBef>
                  <a:spcPct val="0"/>
                </a:spcBef>
                <a:spcAft>
                  <a:spcPct val="0"/>
                </a:spcAft>
                <a:defRPr/>
              </a:pPr>
              <a:t>58</a:t>
            </a:fld>
            <a:endParaRPr lang="en-US">
              <a:solidFill>
                <a:srgbClr val="04617B">
                  <a:shade val="90000"/>
                </a:srgbClr>
              </a:solidFill>
              <a:latin typeface="Arial" charset="0"/>
            </a:endParaRPr>
          </a:p>
        </p:txBody>
      </p:sp>
    </p:spTree>
    <p:extLst>
      <p:ext uri="{BB962C8B-B14F-4D97-AF65-F5344CB8AC3E}">
        <p14:creationId xmlns:p14="http://schemas.microsoft.com/office/powerpoint/2010/main" val="752703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F4BA9-A4DE-124B-9DF5-FCE45F8AE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sp>
        <p:nvSpPr>
          <p:cNvPr id="5" name="object 5"/>
          <p:cNvSpPr txBox="1">
            <a:spLocks noGrp="1"/>
          </p:cNvSpPr>
          <p:nvPr>
            <p:ph type="subTitle" idx="1"/>
          </p:nvPr>
        </p:nvSpPr>
        <p:spPr>
          <a:xfrm>
            <a:off x="609600" y="685800"/>
            <a:ext cx="4165600" cy="341055"/>
          </a:xfrm>
          <a:prstGeom prst="rect">
            <a:avLst/>
          </a:prstGeom>
        </p:spPr>
        <p:txBody>
          <a:bodyPr vert="horz" wrap="square" lIns="0" tIns="12700" rIns="0" bIns="0" rtlCol="0">
            <a:spAutoFit/>
          </a:bodyPr>
          <a:lstStyle/>
          <a:p>
            <a:pPr algn="l">
              <a:spcBef>
                <a:spcPts val="100"/>
              </a:spcBef>
            </a:pPr>
            <a:r>
              <a:rPr lang="en-US" sz="2133" spc="-5" dirty="0">
                <a:solidFill>
                  <a:schemeClr val="bg1"/>
                </a:solidFill>
              </a:rPr>
              <a:t>NIA Small Business SEED Fund:</a:t>
            </a:r>
          </a:p>
        </p:txBody>
      </p:sp>
      <p:sp>
        <p:nvSpPr>
          <p:cNvPr id="8" name="Rectangle 7">
            <a:extLst>
              <a:ext uri="{FF2B5EF4-FFF2-40B4-BE49-F238E27FC236}">
                <a16:creationId xmlns:a16="http://schemas.microsoft.com/office/drawing/2014/main" id="{482AE442-15F4-E94F-B5A3-D48A6B99727F}"/>
              </a:ext>
            </a:extLst>
          </p:cNvPr>
          <p:cNvSpPr/>
          <p:nvPr/>
        </p:nvSpPr>
        <p:spPr>
          <a:xfrm>
            <a:off x="508000" y="1092201"/>
            <a:ext cx="6096000" cy="1024255"/>
          </a:xfrm>
          <a:prstGeom prst="rect">
            <a:avLst/>
          </a:prstGeom>
        </p:spPr>
        <p:txBody>
          <a:bodyPr>
            <a:spAutoFit/>
          </a:bodyPr>
          <a:lstStyle/>
          <a:p>
            <a:pPr marL="0" marR="0" lvl="0" indent="0" algn="l" defTabSz="1219170" rtl="0" eaLnBrk="1" fontAlgn="auto" latinLnBrk="0" hangingPunct="1">
              <a:lnSpc>
                <a:spcPct val="80000"/>
              </a:lnSpc>
              <a:spcBef>
                <a:spcPts val="100"/>
              </a:spcBef>
              <a:spcAft>
                <a:spcPts val="0"/>
              </a:spcAft>
              <a:buClrTx/>
              <a:buSzTx/>
              <a:buFontTx/>
              <a:buNone/>
              <a:tabLst/>
              <a:defRPr/>
            </a:pPr>
            <a:r>
              <a:rPr kumimoji="0" lang="en-US" sz="3733"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Accelerating Alzheimer’s</a:t>
            </a:r>
          </a:p>
          <a:p>
            <a:pPr marL="0" marR="0" lvl="0" indent="0" algn="l" defTabSz="1219170" rtl="0" eaLnBrk="1" fontAlgn="auto" latinLnBrk="0" hangingPunct="1">
              <a:lnSpc>
                <a:spcPct val="80000"/>
              </a:lnSpc>
              <a:spcBef>
                <a:spcPts val="100"/>
              </a:spcBef>
              <a:spcAft>
                <a:spcPts val="0"/>
              </a:spcAft>
              <a:buClrTx/>
              <a:buSzTx/>
              <a:buFontTx/>
              <a:buNone/>
              <a:tabLst/>
              <a:defRPr/>
            </a:pPr>
            <a:r>
              <a:rPr kumimoji="0" lang="en-US" sz="3733"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Aging Research</a:t>
            </a:r>
            <a:endParaRPr kumimoji="0" lang="en-US" sz="3733"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 name="Group 5" descr="Seal of the U.S. Department of Health and Human Services and log of the National Institute on Aging.">
            <a:extLst>
              <a:ext uri="{FF2B5EF4-FFF2-40B4-BE49-F238E27FC236}">
                <a16:creationId xmlns:a16="http://schemas.microsoft.com/office/drawing/2014/main" id="{8405EB2A-A837-DE47-B954-436BF870ECC5}"/>
              </a:ext>
            </a:extLst>
          </p:cNvPr>
          <p:cNvGrpSpPr/>
          <p:nvPr/>
        </p:nvGrpSpPr>
        <p:grpSpPr>
          <a:xfrm>
            <a:off x="711200" y="5969000"/>
            <a:ext cx="2133472" cy="548640"/>
            <a:chOff x="533400" y="4400550"/>
            <a:chExt cx="1600104" cy="411480"/>
          </a:xfrm>
        </p:grpSpPr>
        <p:sp>
          <p:nvSpPr>
            <p:cNvPr id="17" name="object 2">
              <a:extLst>
                <a:ext uri="{FF2B5EF4-FFF2-40B4-BE49-F238E27FC236}">
                  <a16:creationId xmlns:a16="http://schemas.microsoft.com/office/drawing/2014/main" id="{EF9D5190-1CD6-4B42-9C66-B6FAFF75B310}"/>
                </a:ext>
              </a:extLst>
            </p:cNvPr>
            <p:cNvSpPr/>
            <p:nvPr/>
          </p:nvSpPr>
          <p:spPr>
            <a:xfrm>
              <a:off x="1219200" y="4476750"/>
              <a:ext cx="914304" cy="241046"/>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945E271B-0641-1B4B-9DAE-0689051FA9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400550"/>
              <a:ext cx="411480" cy="411480"/>
            </a:xfrm>
            <a:prstGeom prst="rect">
              <a:avLst/>
            </a:prstGeom>
          </p:spPr>
        </p:pic>
      </p:grpSp>
      <p:sp>
        <p:nvSpPr>
          <p:cNvPr id="12" name="Rectangle 11">
            <a:extLst>
              <a:ext uri="{FF2B5EF4-FFF2-40B4-BE49-F238E27FC236}">
                <a16:creationId xmlns:a16="http://schemas.microsoft.com/office/drawing/2014/main" id="{4D504CE8-1189-6E48-A111-96461D6BFDB5}"/>
              </a:ext>
            </a:extLst>
          </p:cNvPr>
          <p:cNvSpPr/>
          <p:nvPr/>
        </p:nvSpPr>
        <p:spPr>
          <a:xfrm rot="16200000">
            <a:off x="11046412" y="5791087"/>
            <a:ext cx="1597553" cy="256545"/>
          </a:xfrm>
          <a:prstGeom prst="rect">
            <a:avLst/>
          </a:prstGeom>
        </p:spPr>
        <p:txBody>
          <a:bodyPr wrap="none">
            <a:spAutoFit/>
          </a:bodyPr>
          <a:lstStyle/>
          <a:p>
            <a:pPr marL="0" marR="0" lvl="0" indent="0" algn="l" defTabSz="1219170" rtl="0" eaLnBrk="1" fontAlgn="auto" latinLnBrk="0" hangingPunct="1">
              <a:lnSpc>
                <a:spcPct val="100000"/>
              </a:lnSpc>
              <a:spcBef>
                <a:spcPts val="100"/>
              </a:spcBef>
              <a:spcAft>
                <a:spcPts val="0"/>
              </a:spcAft>
              <a:buClrTx/>
              <a:buSzTx/>
              <a:buFontTx/>
              <a:buNone/>
              <a:tabLst/>
              <a:defRPr/>
            </a:pPr>
            <a:r>
              <a:rPr kumimoji="0" lang="en-US" sz="1067" b="0"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JLABS December 2022</a:t>
            </a:r>
          </a:p>
        </p:txBody>
      </p:sp>
    </p:spTree>
    <p:extLst>
      <p:ext uri="{BB962C8B-B14F-4D97-AF65-F5344CB8AC3E}">
        <p14:creationId xmlns:p14="http://schemas.microsoft.com/office/powerpoint/2010/main" val="290096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F731-D8A0-44F4-AB46-8F95DDA693D1}"/>
              </a:ext>
            </a:extLst>
          </p:cNvPr>
          <p:cNvSpPr>
            <a:spLocks noGrp="1"/>
          </p:cNvSpPr>
          <p:nvPr>
            <p:ph type="title"/>
          </p:nvPr>
        </p:nvSpPr>
        <p:spPr>
          <a:xfrm>
            <a:off x="3298083" y="65873"/>
            <a:ext cx="6999896" cy="1325563"/>
          </a:xfrm>
        </p:spPr>
        <p:txBody>
          <a:bodyPr>
            <a:normAutofit/>
          </a:bodyPr>
          <a:lstStyle/>
          <a:p>
            <a:r>
              <a:rPr lang="en-US" sz="3200" dirty="0">
                <a:solidFill>
                  <a:schemeClr val="bg2"/>
                </a:solidFill>
              </a:rPr>
              <a:t>SBIR/STTR Cooperative Agreement </a:t>
            </a:r>
            <a:br>
              <a:rPr lang="en-US" sz="3200" dirty="0">
                <a:solidFill>
                  <a:schemeClr val="bg2"/>
                </a:solidFill>
              </a:rPr>
            </a:br>
            <a:r>
              <a:rPr lang="en-US" sz="3200" dirty="0">
                <a:solidFill>
                  <a:schemeClr val="bg2"/>
                </a:solidFill>
              </a:rPr>
              <a:t>Funding Opportunities (U44)</a:t>
            </a:r>
            <a:endParaRPr lang="en-US" dirty="0">
              <a:solidFill>
                <a:schemeClr val="bg2"/>
              </a:solidFill>
            </a:endParaRPr>
          </a:p>
        </p:txBody>
      </p:sp>
      <p:sp>
        <p:nvSpPr>
          <p:cNvPr id="60" name="Rectangle: Rounded Corners 59">
            <a:extLst>
              <a:ext uri="{FF2B5EF4-FFF2-40B4-BE49-F238E27FC236}">
                <a16:creationId xmlns:a16="http://schemas.microsoft.com/office/drawing/2014/main" id="{634AEB6F-B0FD-4191-9315-2A7F2122F911}"/>
              </a:ext>
            </a:extLst>
          </p:cNvPr>
          <p:cNvSpPr/>
          <p:nvPr/>
        </p:nvSpPr>
        <p:spPr>
          <a:xfrm>
            <a:off x="6078937" y="1358282"/>
            <a:ext cx="5957849" cy="1705431"/>
          </a:xfrm>
          <a:prstGeom prst="roundRect">
            <a:avLst/>
          </a:prstGeom>
          <a:solidFill>
            <a:schemeClr val="bg2"/>
          </a:solidFill>
          <a:ln w="9525" cap="flat" cmpd="sng" algn="ctr">
            <a:noFill/>
            <a:prstDash val="solid"/>
          </a:ln>
          <a:effectLst>
            <a:outerShdw blurRad="40000" dist="23000" dir="5400000" rotWithShape="0">
              <a:srgbClr val="000000">
                <a:alpha val="35000"/>
              </a:srgbClr>
            </a:outerShdw>
          </a:effectLst>
        </p:spPr>
        <p:txBody>
          <a:bodyPr rtlCol="0" anchor="t"/>
          <a:lstStyle/>
          <a:p>
            <a:pPr defTabSz="457189">
              <a:defRPr/>
            </a:pPr>
            <a:r>
              <a:rPr lang="en-US" b="1" kern="0" dirty="0">
                <a:solidFill>
                  <a:srgbClr val="EFEFEF"/>
                </a:solidFill>
                <a:latin typeface="Arial"/>
                <a:ea typeface="ＭＳ Ｐゴシック"/>
                <a:cs typeface="Arial"/>
                <a:sym typeface="Arial"/>
              </a:rPr>
              <a:t>Small Molecules:</a:t>
            </a:r>
          </a:p>
          <a:p>
            <a:pPr marL="285744" indent="-285744"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Blueprint Neurotherapeutics: </a:t>
            </a:r>
          </a:p>
          <a:p>
            <a:pPr defTabSz="457189">
              <a:defRPr/>
            </a:pPr>
            <a:r>
              <a:rPr lang="en-US" sz="1600" b="1" kern="0" dirty="0">
                <a:solidFill>
                  <a:srgbClr val="EFEFEF"/>
                </a:solidFill>
                <a:latin typeface="Arial"/>
                <a:ea typeface="ＭＳ Ｐゴシック"/>
                <a:cs typeface="Arial"/>
                <a:sym typeface="Arial"/>
              </a:rPr>
              <a:t>     PAR-20-111</a:t>
            </a:r>
          </a:p>
          <a:p>
            <a:pPr marL="285744" indent="-285744"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Contact: Chuck Cywin,</a:t>
            </a:r>
          </a:p>
          <a:p>
            <a:pPr defTabSz="457189">
              <a:defRPr/>
            </a:pPr>
            <a:r>
              <a:rPr lang="en-US" sz="1600" b="1" kern="0" dirty="0">
                <a:solidFill>
                  <a:srgbClr val="EFEFEF"/>
                </a:solidFill>
                <a:latin typeface="Arial"/>
                <a:ea typeface="ＭＳ Ｐゴシック"/>
                <a:cs typeface="Arial"/>
                <a:sym typeface="Arial"/>
              </a:rPr>
              <a:t>     </a:t>
            </a:r>
            <a:r>
              <a:rPr lang="en-US" sz="1600" b="1" kern="0" dirty="0">
                <a:solidFill>
                  <a:srgbClr val="EFEFEF"/>
                </a:solidFill>
                <a:latin typeface="Arial"/>
                <a:ea typeface="ＭＳ Ｐゴシック"/>
                <a:cs typeface="Arial"/>
                <a:sym typeface="Arial"/>
                <a:hlinkClick r:id="rId2">
                  <a:extLst>
                    <a:ext uri="{A12FA001-AC4F-418D-AE19-62706E023703}">
                      <ahyp:hlinkClr xmlns:ahyp="http://schemas.microsoft.com/office/drawing/2018/hyperlinkcolor" val="tx"/>
                    </a:ext>
                  </a:extLst>
                </a:hlinkClick>
              </a:rPr>
              <a:t>charles.cywin@nih.gov</a:t>
            </a:r>
            <a:r>
              <a:rPr lang="en-US" sz="1600" b="1" kern="0" dirty="0">
                <a:solidFill>
                  <a:srgbClr val="EFEFEF"/>
                </a:solidFill>
                <a:latin typeface="Arial"/>
                <a:ea typeface="ＭＳ Ｐゴシック"/>
                <a:cs typeface="Arial"/>
                <a:sym typeface="Arial"/>
              </a:rPr>
              <a:t> </a:t>
            </a:r>
          </a:p>
        </p:txBody>
      </p:sp>
      <p:sp>
        <p:nvSpPr>
          <p:cNvPr id="62" name="Rectangle: Rounded Corners 61">
            <a:extLst>
              <a:ext uri="{FF2B5EF4-FFF2-40B4-BE49-F238E27FC236}">
                <a16:creationId xmlns:a16="http://schemas.microsoft.com/office/drawing/2014/main" id="{BD177087-AEBB-40C2-9E17-9E84DC975FBE}"/>
              </a:ext>
            </a:extLst>
          </p:cNvPr>
          <p:cNvSpPr/>
          <p:nvPr/>
        </p:nvSpPr>
        <p:spPr>
          <a:xfrm>
            <a:off x="6197912" y="3263253"/>
            <a:ext cx="4402485" cy="2599295"/>
          </a:xfrm>
          <a:prstGeom prst="roundRect">
            <a:avLst/>
          </a:prstGeom>
          <a:solidFill>
            <a:schemeClr val="bg2"/>
          </a:solidFill>
          <a:ln w="9525" cap="flat" cmpd="sng" algn="ctr">
            <a:noFill/>
            <a:prstDash val="solid"/>
          </a:ln>
          <a:effectLst>
            <a:outerShdw blurRad="40000" dist="23000" dir="5400000" rotWithShape="0">
              <a:srgbClr val="000000">
                <a:alpha val="35000"/>
              </a:srgbClr>
            </a:outerShdw>
          </a:effectLst>
        </p:spPr>
        <p:txBody>
          <a:bodyPr rtlCol="0" anchor="t"/>
          <a:lstStyle/>
          <a:p>
            <a:pPr defTabSz="457189">
              <a:defRPr/>
            </a:pPr>
            <a:r>
              <a:rPr lang="en-US" b="1" kern="0" dirty="0">
                <a:solidFill>
                  <a:srgbClr val="EFEFEF"/>
                </a:solidFill>
                <a:latin typeface="Arial"/>
                <a:ea typeface="ＭＳ Ｐゴシック"/>
                <a:cs typeface="Arial"/>
                <a:sym typeface="Arial"/>
              </a:rPr>
              <a:t>Clinical Trial Networks:</a:t>
            </a:r>
          </a:p>
          <a:p>
            <a:pPr marL="342891" indent="-342891" defTabSz="457189">
              <a:buFont typeface="Arial" panose="020B0604020202020204" pitchFamily="34" charset="0"/>
              <a:buChar char="•"/>
              <a:defRPr/>
            </a:pPr>
            <a:r>
              <a:rPr lang="en-US" sz="1600" b="1" kern="0" dirty="0" err="1">
                <a:solidFill>
                  <a:srgbClr val="EFEFEF"/>
                </a:solidFill>
                <a:latin typeface="Arial"/>
                <a:ea typeface="ＭＳ Ｐゴシック"/>
                <a:cs typeface="Arial"/>
                <a:sym typeface="Arial"/>
              </a:rPr>
              <a:t>NeuroNEXT</a:t>
            </a:r>
            <a:r>
              <a:rPr lang="en-US" sz="1600" b="1" kern="0" dirty="0">
                <a:solidFill>
                  <a:srgbClr val="EFEFEF"/>
                </a:solidFill>
                <a:latin typeface="Arial"/>
                <a:ea typeface="ＭＳ Ｐゴシック"/>
                <a:cs typeface="Arial"/>
                <a:sym typeface="Arial"/>
              </a:rPr>
              <a:t>: PAR-21-224, </a:t>
            </a:r>
          </a:p>
          <a:p>
            <a:pPr marL="342891" indent="-342891" defTabSz="457189">
              <a:buFont typeface="Arial" panose="020B0604020202020204" pitchFamily="34" charset="0"/>
              <a:buChar char="•"/>
              <a:defRPr/>
            </a:pPr>
            <a:endParaRPr lang="en-US" sz="1600" b="1" kern="0" dirty="0">
              <a:solidFill>
                <a:srgbClr val="EFEFEF"/>
              </a:solidFill>
              <a:latin typeface="Arial"/>
              <a:ea typeface="ＭＳ Ｐゴシック"/>
              <a:cs typeface="Arial"/>
              <a:sym typeface="Arial"/>
            </a:endParaRPr>
          </a:p>
          <a:p>
            <a:pPr marL="342891" indent="-342891"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Contact Codrin Lungu </a:t>
            </a:r>
          </a:p>
          <a:p>
            <a:pPr defTabSz="457189">
              <a:defRPr/>
            </a:pPr>
            <a:r>
              <a:rPr lang="en-US" sz="1600" b="1" kern="0" dirty="0">
                <a:solidFill>
                  <a:srgbClr val="EFEFEF"/>
                </a:solidFill>
                <a:latin typeface="Arial"/>
                <a:ea typeface="ＭＳ Ｐゴシック"/>
                <a:cs typeface="Arial"/>
                <a:sym typeface="Arial"/>
              </a:rPr>
              <a:t>      </a:t>
            </a:r>
            <a:r>
              <a:rPr lang="en-US" sz="1600" b="1" kern="0" dirty="0">
                <a:solidFill>
                  <a:srgbClr val="EFEFEF"/>
                </a:solidFill>
                <a:latin typeface="Arial"/>
                <a:ea typeface="ＭＳ Ｐゴシック"/>
                <a:cs typeface="Arial"/>
                <a:sym typeface="Arial"/>
                <a:hlinkClick r:id="rId3">
                  <a:extLst>
                    <a:ext uri="{A12FA001-AC4F-418D-AE19-62706E023703}">
                      <ahyp:hlinkClr xmlns:ahyp="http://schemas.microsoft.com/office/drawing/2018/hyperlinkcolor" val="tx"/>
                    </a:ext>
                  </a:extLst>
                </a:hlinkClick>
              </a:rPr>
              <a:t>lunguci@ninds.nih.gov</a:t>
            </a:r>
            <a:r>
              <a:rPr lang="en-US" sz="1600" b="1" kern="0" dirty="0">
                <a:solidFill>
                  <a:srgbClr val="EFEFEF"/>
                </a:solidFill>
                <a:latin typeface="Arial"/>
                <a:ea typeface="ＭＳ Ｐゴシック"/>
                <a:cs typeface="Arial"/>
                <a:sym typeface="Arial"/>
              </a:rPr>
              <a:t>   </a:t>
            </a:r>
          </a:p>
          <a:p>
            <a:pPr defTabSz="457189">
              <a:defRPr/>
            </a:pPr>
            <a:endParaRPr lang="en-US" sz="1600" b="1" kern="0" dirty="0">
              <a:solidFill>
                <a:srgbClr val="000000"/>
              </a:solidFill>
              <a:latin typeface="Arial"/>
              <a:ea typeface="ＭＳ Ｐゴシック"/>
              <a:cs typeface="Calibri" panose="020F0502020204030204" pitchFamily="34" charset="0"/>
              <a:sym typeface="Arial"/>
            </a:endParaRPr>
          </a:p>
        </p:txBody>
      </p:sp>
      <p:sp>
        <p:nvSpPr>
          <p:cNvPr id="63" name="Rectangle: Rounded Corners 62">
            <a:extLst>
              <a:ext uri="{FF2B5EF4-FFF2-40B4-BE49-F238E27FC236}">
                <a16:creationId xmlns:a16="http://schemas.microsoft.com/office/drawing/2014/main" id="{89259D60-BA84-40D5-ABFE-CE3C8B97E622}"/>
              </a:ext>
            </a:extLst>
          </p:cNvPr>
          <p:cNvSpPr/>
          <p:nvPr/>
        </p:nvSpPr>
        <p:spPr>
          <a:xfrm>
            <a:off x="144239" y="1358282"/>
            <a:ext cx="5611412" cy="1705431"/>
          </a:xfrm>
          <a:prstGeom prst="roundRect">
            <a:avLst/>
          </a:prstGeom>
          <a:solidFill>
            <a:schemeClr val="bg2"/>
          </a:solidFill>
          <a:ln w="9525" cap="flat" cmpd="sng" algn="ctr">
            <a:noFill/>
            <a:prstDash val="solid"/>
          </a:ln>
          <a:effectLst>
            <a:outerShdw blurRad="40000" dist="23000" dir="5400000" rotWithShape="0">
              <a:srgbClr val="000000">
                <a:alpha val="35000"/>
              </a:srgbClr>
            </a:outerShdw>
          </a:effectLst>
        </p:spPr>
        <p:txBody>
          <a:bodyPr rtlCol="0" anchor="t"/>
          <a:lstStyle/>
          <a:p>
            <a:pPr defTabSz="457189">
              <a:defRPr/>
            </a:pPr>
            <a:r>
              <a:rPr lang="en-US" b="1" kern="0" dirty="0">
                <a:solidFill>
                  <a:srgbClr val="000000"/>
                </a:solidFill>
                <a:latin typeface="Arial"/>
                <a:ea typeface="ＭＳ Ｐゴシック"/>
                <a:cs typeface="Arial"/>
                <a:sym typeface="Arial"/>
              </a:rPr>
              <a:t> </a:t>
            </a:r>
            <a:r>
              <a:rPr lang="en-US" b="1" kern="0" dirty="0">
                <a:solidFill>
                  <a:srgbClr val="EFEFEF"/>
                </a:solidFill>
                <a:latin typeface="Arial"/>
                <a:ea typeface="ＭＳ Ｐゴシック"/>
                <a:cs typeface="Arial"/>
                <a:sym typeface="Arial"/>
              </a:rPr>
              <a:t>Devices:</a:t>
            </a:r>
          </a:p>
          <a:p>
            <a:pPr marL="342891" indent="-342891"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Translational Neural Devices: </a:t>
            </a:r>
          </a:p>
          <a:p>
            <a:pPr defTabSz="457189">
              <a:defRPr/>
            </a:pPr>
            <a:r>
              <a:rPr lang="en-US" sz="1600" b="1" kern="0" dirty="0">
                <a:solidFill>
                  <a:srgbClr val="EFEFEF"/>
                </a:solidFill>
                <a:latin typeface="Arial"/>
                <a:ea typeface="ＭＳ Ｐゴシック"/>
                <a:cs typeface="Arial"/>
                <a:sym typeface="Arial"/>
              </a:rPr>
              <a:t>      RFA-NS-21-022</a:t>
            </a:r>
          </a:p>
          <a:p>
            <a:pPr marL="342891" indent="-342891"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Contact: Nick Langhals, </a:t>
            </a:r>
          </a:p>
          <a:p>
            <a:pPr defTabSz="457189">
              <a:defRPr/>
            </a:pPr>
            <a:r>
              <a:rPr lang="en-US" sz="1600" b="1" kern="0" dirty="0">
                <a:solidFill>
                  <a:srgbClr val="EFEFEF"/>
                </a:solidFill>
                <a:latin typeface="Arial"/>
                <a:ea typeface="ＭＳ Ｐゴシック"/>
                <a:cs typeface="Arial"/>
                <a:sym typeface="Arial"/>
              </a:rPr>
              <a:t>      </a:t>
            </a:r>
            <a:r>
              <a:rPr lang="en-US" sz="1600" b="1" kern="0" dirty="0">
                <a:solidFill>
                  <a:srgbClr val="EFEFEF"/>
                </a:solidFill>
                <a:latin typeface="Arial"/>
                <a:ea typeface="ＭＳ Ｐゴシック"/>
                <a:cs typeface="Arial"/>
                <a:sym typeface="Arial"/>
                <a:hlinkClick r:id="rId4">
                  <a:extLst>
                    <a:ext uri="{A12FA001-AC4F-418D-AE19-62706E023703}">
                      <ahyp:hlinkClr xmlns:ahyp="http://schemas.microsoft.com/office/drawing/2018/hyperlinkcolor" val="tx"/>
                    </a:ext>
                  </a:extLst>
                </a:hlinkClick>
              </a:rPr>
              <a:t>nick.langhals@nih.gov</a:t>
            </a:r>
            <a:r>
              <a:rPr lang="en-US" sz="1600" b="1" kern="0" dirty="0">
                <a:solidFill>
                  <a:srgbClr val="EFEFEF"/>
                </a:solidFill>
                <a:latin typeface="Arial"/>
                <a:ea typeface="ＭＳ Ｐゴシック"/>
                <a:cs typeface="Arial"/>
                <a:sym typeface="Arial"/>
              </a:rPr>
              <a:t>  </a:t>
            </a:r>
          </a:p>
          <a:p>
            <a:pPr defTabSz="457189">
              <a:defRPr/>
            </a:pPr>
            <a:endParaRPr lang="en-US" b="1" kern="0" dirty="0">
              <a:solidFill>
                <a:srgbClr val="000000"/>
              </a:solidFill>
              <a:latin typeface="Arial"/>
              <a:ea typeface="ＭＳ Ｐゴシック"/>
              <a:cs typeface="Arial"/>
              <a:sym typeface="Arial"/>
            </a:endParaRPr>
          </a:p>
        </p:txBody>
      </p:sp>
      <p:pic>
        <p:nvPicPr>
          <p:cNvPr id="64" name="Picture 9">
            <a:extLst>
              <a:ext uri="{FF2B5EF4-FFF2-40B4-BE49-F238E27FC236}">
                <a16:creationId xmlns:a16="http://schemas.microsoft.com/office/drawing/2014/main" id="{6FEA0F69-97B3-4B67-B7CA-304D389B08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7997" y="1474774"/>
            <a:ext cx="1081097"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0">
            <a:extLst>
              <a:ext uri="{FF2B5EF4-FFF2-40B4-BE49-F238E27FC236}">
                <a16:creationId xmlns:a16="http://schemas.microsoft.com/office/drawing/2014/main" id="{901172DD-5F11-41BA-9AAA-54D3BAE0E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121" y="1500003"/>
            <a:ext cx="1142692" cy="125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
            <a:extLst>
              <a:ext uri="{FF2B5EF4-FFF2-40B4-BE49-F238E27FC236}">
                <a16:creationId xmlns:a16="http://schemas.microsoft.com/office/drawing/2014/main" id="{7613B7F3-8E52-41C8-8FC3-7EF9D91F74E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1907" y="4678296"/>
            <a:ext cx="1675955" cy="84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69">
            <a:extLst>
              <a:ext uri="{FF2B5EF4-FFF2-40B4-BE49-F238E27FC236}">
                <a16:creationId xmlns:a16="http://schemas.microsoft.com/office/drawing/2014/main" id="{36E7F88D-D009-4D6D-8FAE-516FE3F954E8}"/>
              </a:ext>
            </a:extLst>
          </p:cNvPr>
          <p:cNvSpPr txBox="1"/>
          <p:nvPr/>
        </p:nvSpPr>
        <p:spPr>
          <a:xfrm>
            <a:off x="1978456" y="6079681"/>
            <a:ext cx="7838691" cy="584775"/>
          </a:xfrm>
          <a:prstGeom prst="rect">
            <a:avLst/>
          </a:prstGeom>
          <a:noFill/>
        </p:spPr>
        <p:txBody>
          <a:bodyPr wrap="square" rtlCol="0">
            <a:spAutoFit/>
          </a:bodyPr>
          <a:lstStyle/>
          <a:p>
            <a:pPr algn="ctr" defTabSz="914377" eaLnBrk="0" fontAlgn="base" hangingPunct="0">
              <a:spcBef>
                <a:spcPct val="0"/>
              </a:spcBef>
              <a:spcAft>
                <a:spcPct val="0"/>
              </a:spcAft>
              <a:defRPr/>
            </a:pPr>
            <a:r>
              <a:rPr lang="en-US" sz="1600" b="1" dirty="0">
                <a:solidFill>
                  <a:srgbClr val="337291"/>
                </a:solidFill>
                <a:latin typeface="Arial" panose="020B0604020202020204" pitchFamily="34" charset="0"/>
                <a:ea typeface="ＭＳ Ｐゴシック" panose="020B0600070205080204" pitchFamily="34" charset="-128"/>
                <a:cs typeface="Arial"/>
                <a:sym typeface="Arial"/>
              </a:rPr>
              <a:t>Many of these opportunities have </a:t>
            </a:r>
            <a:r>
              <a:rPr lang="en-US" sz="1600" b="1" u="sng" dirty="0">
                <a:solidFill>
                  <a:srgbClr val="337291"/>
                </a:solidFill>
                <a:latin typeface="Arial" panose="020B0604020202020204" pitchFamily="34" charset="0"/>
                <a:ea typeface="ＭＳ Ｐゴシック" panose="020B0600070205080204" pitchFamily="34" charset="-128"/>
                <a:cs typeface="Arial"/>
                <a:sym typeface="Arial"/>
              </a:rPr>
              <a:t>NON-STANDARD </a:t>
            </a:r>
            <a:r>
              <a:rPr lang="en-US" sz="1600" b="1" dirty="0">
                <a:solidFill>
                  <a:srgbClr val="337291"/>
                </a:solidFill>
                <a:latin typeface="Arial" panose="020B0604020202020204" pitchFamily="34" charset="0"/>
                <a:ea typeface="ＭＳ Ｐゴシック" panose="020B0600070205080204" pitchFamily="34" charset="-128"/>
                <a:cs typeface="Arial"/>
                <a:sym typeface="Arial"/>
              </a:rPr>
              <a:t>SBIR/STTR due dates CONTACT PROGRAM STAFF</a:t>
            </a:r>
          </a:p>
        </p:txBody>
      </p:sp>
      <p:sp>
        <p:nvSpPr>
          <p:cNvPr id="71" name="Rectangle: Rounded Corners 70">
            <a:extLst>
              <a:ext uri="{FF2B5EF4-FFF2-40B4-BE49-F238E27FC236}">
                <a16:creationId xmlns:a16="http://schemas.microsoft.com/office/drawing/2014/main" id="{E0216515-BD09-40BA-803C-EE2CE9DB45FE}"/>
              </a:ext>
            </a:extLst>
          </p:cNvPr>
          <p:cNvSpPr/>
          <p:nvPr/>
        </p:nvSpPr>
        <p:spPr>
          <a:xfrm>
            <a:off x="1005181" y="3263253"/>
            <a:ext cx="3918616" cy="2599295"/>
          </a:xfrm>
          <a:prstGeom prst="roundRect">
            <a:avLst/>
          </a:prstGeom>
          <a:solidFill>
            <a:schemeClr val="bg2"/>
          </a:solidFill>
          <a:ln w="9525" cap="flat" cmpd="sng" algn="ctr">
            <a:noFill/>
            <a:prstDash val="solid"/>
          </a:ln>
          <a:effectLst>
            <a:outerShdw blurRad="40000" dist="23000" dir="5400000" rotWithShape="0">
              <a:srgbClr val="000000">
                <a:alpha val="35000"/>
              </a:srgbClr>
            </a:outerShdw>
          </a:effectLst>
        </p:spPr>
        <p:txBody>
          <a:bodyPr rtlCol="0" anchor="t"/>
          <a:lstStyle/>
          <a:p>
            <a:pPr defTabSz="457189">
              <a:defRPr/>
            </a:pPr>
            <a:r>
              <a:rPr lang="en-US" b="1" kern="0" dirty="0">
                <a:solidFill>
                  <a:srgbClr val="EFEFEF"/>
                </a:solidFill>
                <a:latin typeface="Arial"/>
                <a:ea typeface="ＭＳ Ｐゴシック"/>
                <a:cs typeface="Arial"/>
                <a:sym typeface="Arial"/>
              </a:rPr>
              <a:t>Biomarkers:</a:t>
            </a:r>
          </a:p>
          <a:p>
            <a:pPr marL="342891" indent="-342891"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Biomarkers: PAR-21-059 and PAR-21-057 </a:t>
            </a:r>
          </a:p>
          <a:p>
            <a:pPr marL="342891" indent="-342891" defTabSz="457189">
              <a:buFont typeface="Arial" panose="020B0604020202020204" pitchFamily="34" charset="0"/>
              <a:buChar char="•"/>
              <a:defRPr/>
            </a:pPr>
            <a:r>
              <a:rPr lang="en-US" sz="1600" b="1" kern="0" dirty="0">
                <a:solidFill>
                  <a:srgbClr val="EFEFEF"/>
                </a:solidFill>
                <a:latin typeface="Arial"/>
                <a:ea typeface="ＭＳ Ｐゴシック"/>
                <a:cs typeface="Arial"/>
                <a:sym typeface="Arial"/>
              </a:rPr>
              <a:t>Contact Carol Taylor-Burds, </a:t>
            </a:r>
            <a:r>
              <a:rPr lang="en-US" sz="1600" b="1" kern="0" dirty="0">
                <a:solidFill>
                  <a:srgbClr val="EFEFEF"/>
                </a:solidFill>
                <a:latin typeface="Arial"/>
                <a:ea typeface="ＭＳ Ｐゴシック"/>
                <a:cs typeface="Arial"/>
                <a:sym typeface="Arial"/>
                <a:hlinkClick r:id="rId8">
                  <a:extLst>
                    <a:ext uri="{A12FA001-AC4F-418D-AE19-62706E023703}">
                      <ahyp:hlinkClr xmlns:ahyp="http://schemas.microsoft.com/office/drawing/2018/hyperlinkcolor" val="tx"/>
                    </a:ext>
                  </a:extLst>
                </a:hlinkClick>
              </a:rPr>
              <a:t>carol.taylor-burds@nih.gov</a:t>
            </a:r>
            <a:r>
              <a:rPr lang="en-US" sz="1600" b="1" kern="0" dirty="0">
                <a:solidFill>
                  <a:srgbClr val="EFEFEF"/>
                </a:solidFill>
                <a:latin typeface="Arial"/>
                <a:ea typeface="ＭＳ Ｐゴシック"/>
                <a:cs typeface="Arial"/>
                <a:sym typeface="Arial"/>
              </a:rPr>
              <a:t> </a:t>
            </a:r>
          </a:p>
        </p:txBody>
      </p:sp>
      <p:pic>
        <p:nvPicPr>
          <p:cNvPr id="74" name="Picture 73">
            <a:extLst>
              <a:ext uri="{FF2B5EF4-FFF2-40B4-BE49-F238E27FC236}">
                <a16:creationId xmlns:a16="http://schemas.microsoft.com/office/drawing/2014/main" id="{7C7DB3D9-4062-4B11-8CC4-089F0891D621}"/>
              </a:ext>
            </a:extLst>
          </p:cNvPr>
          <p:cNvPicPr>
            <a:picLocks noChangeAspect="1"/>
          </p:cNvPicPr>
          <p:nvPr/>
        </p:nvPicPr>
        <p:blipFill>
          <a:blip r:embed="rId9"/>
          <a:stretch>
            <a:fillRect/>
          </a:stretch>
        </p:blipFill>
        <p:spPr>
          <a:xfrm>
            <a:off x="2279297" y="4679491"/>
            <a:ext cx="1599908" cy="844896"/>
          </a:xfrm>
          <a:prstGeom prst="rect">
            <a:avLst/>
          </a:prstGeom>
        </p:spPr>
      </p:pic>
    </p:spTree>
    <p:extLst>
      <p:ext uri="{BB962C8B-B14F-4D97-AF65-F5344CB8AC3E}">
        <p14:creationId xmlns:p14="http://schemas.microsoft.com/office/powerpoint/2010/main" val="3057316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2FB2-6971-E64E-A1DA-9AF3E2121EF0}"/>
              </a:ext>
            </a:extLst>
          </p:cNvPr>
          <p:cNvSpPr>
            <a:spLocks noGrp="1"/>
          </p:cNvSpPr>
          <p:nvPr>
            <p:ph type="title"/>
          </p:nvPr>
        </p:nvSpPr>
        <p:spPr/>
        <p:txBody>
          <a:bodyPr/>
          <a:lstStyle/>
          <a:p>
            <a:r>
              <a:rPr lang="en-US" dirty="0">
                <a:latin typeface="Arial"/>
                <a:cs typeface="Arial"/>
              </a:rPr>
              <a:t>NIH SBIR/STTR Budget Allocation FY23</a:t>
            </a:r>
            <a:endParaRPr lang="en-US" dirty="0"/>
          </a:p>
        </p:txBody>
      </p:sp>
      <p:graphicFrame>
        <p:nvGraphicFramePr>
          <p:cNvPr id="14" name="Chart 13" descr="A pie chart showing SBIR/STTR budget shares for various NIH institutes and centers. Dollar amounts are not included, but the largest allocations are for the National Cancer Institute (NCI); the National Institute of Allergy and Infectious Diseases (NIAID); the National Heart, Lung, and Blood Institute (NHLBI); the National Institute of General Medical Sciences (NIGMS); and the National Institute on Aging (NIA). Together, these five institutes account for nearly two-thirds of SBIR-STTR funding at NIH. The remainder is divided another 18 institutes and centers.">
            <a:extLst>
              <a:ext uri="{FF2B5EF4-FFF2-40B4-BE49-F238E27FC236}">
                <a16:creationId xmlns:a16="http://schemas.microsoft.com/office/drawing/2014/main" id="{42F64679-BE72-417F-B36E-9BEF929E8A1D}"/>
              </a:ext>
            </a:extLst>
          </p:cNvPr>
          <p:cNvGraphicFramePr>
            <a:graphicFrameLocks/>
          </p:cNvGraphicFramePr>
          <p:nvPr/>
        </p:nvGraphicFramePr>
        <p:xfrm>
          <a:off x="-1256880" y="1310216"/>
          <a:ext cx="11234499" cy="5492040"/>
        </p:xfrm>
        <a:graphic>
          <a:graphicData uri="http://schemas.openxmlformats.org/drawingml/2006/chart">
            <c:chart xmlns:c="http://schemas.openxmlformats.org/drawingml/2006/chart" xmlns:r="http://schemas.openxmlformats.org/officeDocument/2006/relationships" r:id="rId2"/>
          </a:graphicData>
        </a:graphic>
      </p:graphicFrame>
      <p:sp>
        <p:nvSpPr>
          <p:cNvPr id="8" name="Trapezoid 7">
            <a:extLst>
              <a:ext uri="{FF2B5EF4-FFF2-40B4-BE49-F238E27FC236}">
                <a16:creationId xmlns:a16="http://schemas.microsoft.com/office/drawing/2014/main" id="{32911A35-5D65-CD4E-B53A-5954A85A078E}"/>
              </a:ext>
            </a:extLst>
          </p:cNvPr>
          <p:cNvSpPr/>
          <p:nvPr/>
        </p:nvSpPr>
        <p:spPr>
          <a:xfrm>
            <a:off x="8331200" y="1397000"/>
            <a:ext cx="5283200" cy="4572000"/>
          </a:xfrm>
          <a:prstGeom prst="trapezoid">
            <a:avLst>
              <a:gd name="adj" fmla="val 9958"/>
            </a:avLst>
          </a:prstGeom>
          <a:solidFill>
            <a:schemeClr val="bg1"/>
          </a:solidFill>
          <a:ln>
            <a:noFill/>
          </a:ln>
          <a:effectLst>
            <a:outerShdw blurRad="127000" dist="38100" dir="13500000" algn="b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riangle 8">
            <a:extLst>
              <a:ext uri="{FF2B5EF4-FFF2-40B4-BE49-F238E27FC236}">
                <a16:creationId xmlns:a16="http://schemas.microsoft.com/office/drawing/2014/main" id="{94736B4E-0332-C847-A98B-9F54A86F7018}"/>
              </a:ext>
            </a:extLst>
          </p:cNvPr>
          <p:cNvSpPr/>
          <p:nvPr/>
        </p:nvSpPr>
        <p:spPr>
          <a:xfrm rot="5400000" flipV="1">
            <a:off x="10320637" y="-177800"/>
            <a:ext cx="304800" cy="34544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794692-068C-3340-9A3C-4EA048659748}"/>
              </a:ext>
            </a:extLst>
          </p:cNvPr>
          <p:cNvSpPr/>
          <p:nvPr/>
        </p:nvSpPr>
        <p:spPr>
          <a:xfrm>
            <a:off x="9054145" y="2717801"/>
            <a:ext cx="3121977" cy="2339102"/>
          </a:xfrm>
          <a:prstGeom prst="rect">
            <a:avLst/>
          </a:prstGeom>
          <a:noFill/>
        </p:spPr>
        <p:txBody>
          <a:bodyPr wrap="square" lIns="121920" tIns="60960" rIns="121920" bIns="6096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E71AD"/>
                </a:solidFill>
                <a:effectLst/>
                <a:uLnTx/>
                <a:uFillTx/>
                <a:latin typeface="Arial"/>
                <a:ea typeface="+mn-ea"/>
                <a:cs typeface="Arial"/>
              </a:rPr>
              <a:t>FY23 NIH SBIR/STTR </a:t>
            </a:r>
            <a:br>
              <a:rPr kumimoji="0" lang="en-US" sz="1600" b="1" i="0" u="none" strike="noStrike" kern="120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w="0"/>
                <a:solidFill>
                  <a:srgbClr val="0E71AD"/>
                </a:solidFill>
                <a:effectLst/>
                <a:uLnTx/>
                <a:uFillTx/>
                <a:latin typeface="Arial"/>
                <a:ea typeface="+mn-ea"/>
                <a:cs typeface="Arial"/>
              </a:rPr>
              <a:t>Budget ~ $1.3 billion</a:t>
            </a:r>
            <a:endParaRPr kumimoji="0" lang="en-US" sz="16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endParaRPr>
          </a:p>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E71AD"/>
                </a:solidFill>
                <a:effectLst/>
                <a:uLnTx/>
                <a:uFillTx/>
                <a:latin typeface="Arial"/>
                <a:ea typeface="+mn-ea"/>
                <a:cs typeface="Arial"/>
              </a:rPr>
              <a:t>FY23 NIA SBIR/STTR </a:t>
            </a:r>
            <a:br>
              <a:rPr kumimoji="0" lang="en-US" sz="1600" b="1" i="0" u="none" strike="noStrike" kern="1200" cap="none" spc="0" normalizeH="0" baseline="0" noProof="0" dirty="0">
                <a:ln w="0"/>
                <a:solidFill>
                  <a:srgbClr val="000000"/>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w="0"/>
                <a:solidFill>
                  <a:srgbClr val="0E71AD"/>
                </a:solidFill>
                <a:effectLst/>
                <a:uLnTx/>
                <a:uFillTx/>
                <a:latin typeface="Arial"/>
                <a:ea typeface="+mn-ea"/>
                <a:cs typeface="Arial"/>
              </a:rPr>
              <a:t>Budget </a:t>
            </a:r>
            <a:r>
              <a:rPr kumimoji="0" lang="en-US" sz="16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rPr>
              <a:t>~ $150 million*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rPr>
              <a:t>Represents</a:t>
            </a:r>
            <a:r>
              <a:rPr kumimoji="0" lang="en-US" sz="16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rPr>
              <a:t> significant growth </a:t>
            </a:r>
            <a:r>
              <a:rPr kumimoji="0" lang="en-US" sz="1600" b="0"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rPr>
              <a:t>from the </a:t>
            </a:r>
            <a:r>
              <a:rPr kumimoji="0" lang="en-US" sz="16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rPr>
              <a:t>FY15 NIA SBIR/STTR budget of ~$34 million</a:t>
            </a:r>
            <a:endParaRPr kumimoji="0" lang="en-US" sz="1333" b="0" i="0" u="none" strike="noStrike" kern="1200" cap="none" spc="0" normalizeH="0" baseline="0" noProof="0" dirty="0">
              <a:ln w="0"/>
              <a:solidFill>
                <a:srgbClr val="646569">
                  <a:lumMod val="75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F955DDC-CF05-481B-BED6-79D5296574D3}"/>
              </a:ext>
            </a:extLst>
          </p:cNvPr>
          <p:cNvSpPr txBox="1"/>
          <p:nvPr/>
        </p:nvSpPr>
        <p:spPr>
          <a:xfrm>
            <a:off x="10392496" y="5967513"/>
            <a:ext cx="121920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*estimate</a:t>
            </a:r>
          </a:p>
        </p:txBody>
      </p:sp>
      <p:sp>
        <p:nvSpPr>
          <p:cNvPr id="4" name="Footer Placeholder 3">
            <a:extLst>
              <a:ext uri="{FF2B5EF4-FFF2-40B4-BE49-F238E27FC236}">
                <a16:creationId xmlns:a16="http://schemas.microsoft.com/office/drawing/2014/main" id="{80CE3D9A-461A-AF4A-88E7-A2EA88005DC8}"/>
              </a:ext>
            </a:extLst>
          </p:cNvPr>
          <p:cNvSpPr>
            <a:spLocks noGrp="1"/>
          </p:cNvSpPr>
          <p:nvPr>
            <p:ph type="ftr"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nia.nih.gov/sbir</a:t>
            </a:r>
          </a:p>
        </p:txBody>
      </p:sp>
      <p:sp>
        <p:nvSpPr>
          <p:cNvPr id="5" name="Slide Number Placeholder 4">
            <a:extLst>
              <a:ext uri="{FF2B5EF4-FFF2-40B4-BE49-F238E27FC236}">
                <a16:creationId xmlns:a16="http://schemas.microsoft.com/office/drawing/2014/main" id="{AA96BDA5-FB12-2541-B8F4-0F034A9363B9}"/>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2B0AD1-0EF7-9D40-8A01-BB783B2218F0}" type="slidenum">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60</a:t>
            </a:fld>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6398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AE3E-5E8F-4D3B-A02B-3D37054BC8E4}"/>
              </a:ext>
            </a:extLst>
          </p:cNvPr>
          <p:cNvSpPr>
            <a:spLocks noGrp="1"/>
          </p:cNvSpPr>
          <p:nvPr>
            <p:ph type="title"/>
          </p:nvPr>
        </p:nvSpPr>
        <p:spPr/>
        <p:txBody>
          <a:bodyPr/>
          <a:lstStyle/>
          <a:p>
            <a:r>
              <a:rPr lang="en-US" dirty="0"/>
              <a:t>We </a:t>
            </a:r>
            <a:r>
              <a:rPr lang="en-US" i="1" dirty="0"/>
              <a:t>Strategically</a:t>
            </a:r>
            <a:r>
              <a:rPr lang="en-US" dirty="0"/>
              <a:t> Fund Innovations for:</a:t>
            </a:r>
          </a:p>
        </p:txBody>
      </p:sp>
      <p:sp>
        <p:nvSpPr>
          <p:cNvPr id="9" name="TextBox 8">
            <a:extLst>
              <a:ext uri="{FF2B5EF4-FFF2-40B4-BE49-F238E27FC236}">
                <a16:creationId xmlns:a16="http://schemas.microsoft.com/office/drawing/2014/main" id="{066F43F7-4F9F-4473-90D3-11C53F7B6FF7}"/>
              </a:ext>
            </a:extLst>
          </p:cNvPr>
          <p:cNvSpPr txBox="1"/>
          <p:nvPr/>
        </p:nvSpPr>
        <p:spPr>
          <a:xfrm>
            <a:off x="198438" y="1130723"/>
            <a:ext cx="8442325" cy="2748957"/>
          </a:xfrm>
          <a:prstGeom prst="rect">
            <a:avLst/>
          </a:prstGeom>
          <a:noFill/>
        </p:spPr>
        <p:txBody>
          <a:bodyPr wrap="square" numCol="2" spcCol="182880" rtlCol="0">
            <a:spAutoFit/>
          </a:bodyPr>
          <a:lstStyle/>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Alzheimer’s disease (AD), AD-related dementias (ADRD), and age-related change in brain function</a:t>
            </a:r>
          </a:p>
          <a:p>
            <a:pPr marL="380990" marR="0" lvl="0" indent="-380990" algn="l" defTabSz="1219170" rtl="0" eaLnBrk="1" fontAlgn="auto" latinLnBrk="0" hangingPunct="1">
              <a:lnSpc>
                <a:spcPct val="100000"/>
              </a:lnSpc>
              <a:spcBef>
                <a:spcPts val="0"/>
              </a:spcBef>
              <a:spcAft>
                <a:spcPts val="0"/>
              </a:spcAft>
              <a:buClr>
                <a:srgbClr val="FDB630"/>
              </a:buClr>
              <a:buSzTx/>
              <a:buFont typeface="Wingdings" panose="05000000000000000000" pitchFamily="2" charset="2"/>
              <a:buChar char="q"/>
              <a:tabLst/>
              <a:defRPr/>
            </a:pPr>
            <a:endPar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380990" marR="0" lvl="0" indent="-380990" algn="l" defTabSz="1219170" rtl="0" eaLnBrk="1" fontAlgn="auto" latinLnBrk="0" hangingPunct="1">
              <a:lnSpc>
                <a:spcPct val="100000"/>
              </a:lnSpc>
              <a:spcBef>
                <a:spcPts val="0"/>
              </a:spcBef>
              <a:spcAft>
                <a:spcPts val="0"/>
              </a:spcAft>
              <a:buClr>
                <a:srgbClr val="FDB630"/>
              </a:buClr>
              <a:buSzTx/>
              <a:buFont typeface="Wingdings" panose="05000000000000000000" pitchFamily="2" charset="2"/>
              <a:buChar char="q"/>
              <a:tabLst/>
              <a:defRPr/>
            </a:pPr>
            <a:endPar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380990" marR="0" lvl="0" indent="-380990" algn="l" defTabSz="1219170" rtl="0" eaLnBrk="1" fontAlgn="auto" latinLnBrk="0" hangingPunct="1">
              <a:lnSpc>
                <a:spcPct val="100000"/>
              </a:lnSpc>
              <a:spcBef>
                <a:spcPts val="0"/>
              </a:spcBef>
              <a:spcAft>
                <a:spcPts val="0"/>
              </a:spcAft>
              <a:buClr>
                <a:srgbClr val="FDB630"/>
              </a:buClr>
              <a:buSzTx/>
              <a:buFont typeface="Wingdings" panose="05000000000000000000" pitchFamily="2" charset="2"/>
              <a:buChar char="q"/>
              <a:tabLst/>
              <a:defRPr/>
            </a:pPr>
            <a:endPar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380990" marR="0" lvl="0" indent="-380990" algn="l" defTabSz="1219170" rtl="0" eaLnBrk="1" fontAlgn="auto" latinLnBrk="0" hangingPunct="1">
              <a:lnSpc>
                <a:spcPct val="100000"/>
              </a:lnSpc>
              <a:spcBef>
                <a:spcPts val="0"/>
              </a:spcBef>
              <a:spcAft>
                <a:spcPts val="0"/>
              </a:spcAft>
              <a:buClr>
                <a:srgbClr val="FDB630"/>
              </a:buClr>
              <a:buSzTx/>
              <a:buFont typeface="Wingdings" panose="05000000000000000000" pitchFamily="2" charset="2"/>
              <a:buChar char="q"/>
              <a:tabLst/>
              <a:defRPr/>
            </a:pPr>
            <a:endPar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Aging in place</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Age-related diseases </a:t>
            </a:r>
            <a:br>
              <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and conditions</a:t>
            </a:r>
          </a:p>
          <a:p>
            <a:pPr marL="380990" marR="0" lvl="0" indent="-380990" algn="l"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133"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Research tools</a:t>
            </a:r>
            <a:endParaRPr kumimoji="0" lang="en-US" sz="2133"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F23B0F57-680A-4724-84C5-49F015A8D4DD}"/>
              </a:ext>
            </a:extLst>
          </p:cNvPr>
          <p:cNvSpPr>
            <a:spLocks noGrp="1"/>
          </p:cNvSpPr>
          <p:nvPr>
            <p:ph idx="1"/>
          </p:nvPr>
        </p:nvSpPr>
        <p:spPr>
          <a:xfrm>
            <a:off x="203200" y="2873910"/>
            <a:ext cx="8630834" cy="3352800"/>
          </a:xfrm>
        </p:spPr>
        <p:txBody>
          <a:bodyPr>
            <a:normAutofit fontScale="85000" lnSpcReduction="10000"/>
          </a:bodyPr>
          <a:lstStyle/>
          <a:p>
            <a:pPr marL="0" indent="0">
              <a:buNone/>
            </a:pPr>
            <a:r>
              <a:rPr lang="en-US" sz="1867" b="1" dirty="0">
                <a:solidFill>
                  <a:schemeClr val="accent1"/>
                </a:solidFill>
              </a:rPr>
              <a:t>Additional Areas of Interest</a:t>
            </a:r>
          </a:p>
          <a:p>
            <a:pPr lvl="0">
              <a:buClrTx/>
            </a:pPr>
            <a:r>
              <a:rPr lang="en-US" sz="1867" dirty="0">
                <a:solidFill>
                  <a:schemeClr val="tx1">
                    <a:lumMod val="75000"/>
                    <a:lumOff val="25000"/>
                  </a:schemeClr>
                </a:solidFill>
              </a:rPr>
              <a:t>Companion diagnostics and other forms of personalized medicine </a:t>
            </a:r>
          </a:p>
          <a:p>
            <a:pPr lvl="0">
              <a:buClrTx/>
            </a:pPr>
            <a:r>
              <a:rPr lang="en-US" sz="1867" dirty="0">
                <a:solidFill>
                  <a:schemeClr val="tx1">
                    <a:lumMod val="75000"/>
                    <a:lumOff val="25000"/>
                  </a:schemeClr>
                </a:solidFill>
              </a:rPr>
              <a:t>Bioinformatics, public health informatics, or data science technologies/methods (e.g., machine learning, artificial intelligence) to better understand and predict health outcomes</a:t>
            </a:r>
          </a:p>
          <a:p>
            <a:pPr lvl="0">
              <a:buClrTx/>
            </a:pPr>
            <a:r>
              <a:rPr lang="en-US" sz="1867" dirty="0">
                <a:solidFill>
                  <a:schemeClr val="tx1">
                    <a:lumMod val="75000"/>
                    <a:lumOff val="25000"/>
                  </a:schemeClr>
                </a:solidFill>
              </a:rPr>
              <a:t>Novel cell and gene therapies, as well as other novel therapeutic approaches to AD/ADRD</a:t>
            </a:r>
          </a:p>
          <a:p>
            <a:pPr lvl="0">
              <a:buClrTx/>
            </a:pPr>
            <a:r>
              <a:rPr lang="en-US" sz="1867" dirty="0">
                <a:solidFill>
                  <a:schemeClr val="tx1">
                    <a:lumMod val="75000"/>
                    <a:lumOff val="25000"/>
                  </a:schemeClr>
                </a:solidFill>
              </a:rPr>
              <a:t>Biomarkers and diagnostic tools for the early detection of disease</a:t>
            </a:r>
          </a:p>
          <a:p>
            <a:pPr lvl="0">
              <a:buClrTx/>
            </a:pPr>
            <a:r>
              <a:rPr lang="en-US" sz="1867" dirty="0">
                <a:solidFill>
                  <a:schemeClr val="tx1">
                    <a:lumMod val="75000"/>
                    <a:lumOff val="25000"/>
                  </a:schemeClr>
                </a:solidFill>
              </a:rPr>
              <a:t>Prevention and therapeutics that directly target mechanisms related to aging biology</a:t>
            </a:r>
          </a:p>
          <a:p>
            <a:pPr lvl="0">
              <a:buClrTx/>
            </a:pPr>
            <a:r>
              <a:rPr lang="en-US" sz="1867" dirty="0">
                <a:solidFill>
                  <a:schemeClr val="tx1">
                    <a:lumMod val="75000"/>
                    <a:lumOff val="25000"/>
                  </a:schemeClr>
                </a:solidFill>
              </a:rPr>
              <a:t>Assistive technology, devices, and mobile applications for older adults and caregivers</a:t>
            </a:r>
          </a:p>
          <a:p>
            <a:pPr lvl="0">
              <a:buClrTx/>
            </a:pPr>
            <a:r>
              <a:rPr lang="en-US" sz="1867" dirty="0">
                <a:solidFill>
                  <a:schemeClr val="tx1">
                    <a:lumMod val="75000"/>
                    <a:lumOff val="25000"/>
                  </a:schemeClr>
                </a:solidFill>
              </a:rPr>
              <a:t>Tools, technologies, and analytic methods to address health disparities among older adults</a:t>
            </a:r>
            <a:endParaRPr lang="en-US" sz="2400" dirty="0">
              <a:solidFill>
                <a:schemeClr val="tx1">
                  <a:lumMod val="75000"/>
                  <a:lumOff val="25000"/>
                </a:schemeClr>
              </a:solidFill>
            </a:endParaRPr>
          </a:p>
        </p:txBody>
      </p:sp>
      <p:sp>
        <p:nvSpPr>
          <p:cNvPr id="6" name="Trapezoid 5">
            <a:extLst>
              <a:ext uri="{FF2B5EF4-FFF2-40B4-BE49-F238E27FC236}">
                <a16:creationId xmlns:a16="http://schemas.microsoft.com/office/drawing/2014/main" id="{470BC9A5-7FD2-314D-91B5-3C415C6C68B8}"/>
              </a:ext>
            </a:extLst>
          </p:cNvPr>
          <p:cNvSpPr/>
          <p:nvPr/>
        </p:nvSpPr>
        <p:spPr>
          <a:xfrm>
            <a:off x="8636001" y="1447800"/>
            <a:ext cx="5436460" cy="4348566"/>
          </a:xfrm>
          <a:prstGeom prst="trapezoid">
            <a:avLst>
              <a:gd name="adj" fmla="val 9958"/>
            </a:avLst>
          </a:prstGeom>
          <a:solidFill>
            <a:schemeClr val="bg1"/>
          </a:solidFill>
          <a:ln>
            <a:noFill/>
          </a:ln>
          <a:effectLst>
            <a:outerShdw blurRad="127000" dist="38100" dir="13500000" algn="b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0" name="Chart 9" descr="A pie chart showing the percent of portfolio classifications. Treatments, 32%. Digital and mobile health, 19%. Sensors and monitoring technologies, 18%. Supportive devices, 10%. Research tools, 9%. In vitro diagnostics, 7%. Imaging devices, 5%.">
            <a:extLst>
              <a:ext uri="{FF2B5EF4-FFF2-40B4-BE49-F238E27FC236}">
                <a16:creationId xmlns:a16="http://schemas.microsoft.com/office/drawing/2014/main" id="{3E5705C1-4D7C-4388-B09D-47A93E46A3B8}"/>
              </a:ext>
            </a:extLst>
          </p:cNvPr>
          <p:cNvGraphicFramePr>
            <a:graphicFrameLocks/>
          </p:cNvGraphicFramePr>
          <p:nvPr/>
        </p:nvGraphicFramePr>
        <p:xfrm>
          <a:off x="7412771" y="1621074"/>
          <a:ext cx="6299200" cy="4449527"/>
        </p:xfrm>
        <a:graphic>
          <a:graphicData uri="http://schemas.openxmlformats.org/drawingml/2006/chart">
            <c:chart xmlns:c="http://schemas.openxmlformats.org/drawingml/2006/chart" xmlns:r="http://schemas.openxmlformats.org/officeDocument/2006/relationships" r:id="rId3"/>
          </a:graphicData>
        </a:graphic>
      </p:graphicFrame>
      <p:sp>
        <p:nvSpPr>
          <p:cNvPr id="8" name="Triangle 7">
            <a:extLst>
              <a:ext uri="{FF2B5EF4-FFF2-40B4-BE49-F238E27FC236}">
                <a16:creationId xmlns:a16="http://schemas.microsoft.com/office/drawing/2014/main" id="{45B18015-EE68-6C46-ADCB-344B0A3CFC73}"/>
              </a:ext>
            </a:extLst>
          </p:cNvPr>
          <p:cNvSpPr/>
          <p:nvPr/>
        </p:nvSpPr>
        <p:spPr>
          <a:xfrm rot="5400000" flipV="1">
            <a:off x="10838883" y="-177800"/>
            <a:ext cx="304800" cy="34544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Footer Placeholder 3">
            <a:extLst>
              <a:ext uri="{FF2B5EF4-FFF2-40B4-BE49-F238E27FC236}">
                <a16:creationId xmlns:a16="http://schemas.microsoft.com/office/drawing/2014/main" id="{31E9518C-006B-405E-A97E-E927BD4D12CB}"/>
              </a:ext>
            </a:extLst>
          </p:cNvPr>
          <p:cNvSpPr>
            <a:spLocks noGrp="1"/>
          </p:cNvSpPr>
          <p:nvPr>
            <p:ph type="ftr" sz="quarter" idx="11"/>
          </p:nvPr>
        </p:nvSpPr>
        <p:spPr>
          <a:xfrm>
            <a:off x="4038600" y="6273801"/>
            <a:ext cx="7315200" cy="366183"/>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nia.nih.gov/sbir</a:t>
            </a:r>
          </a:p>
        </p:txBody>
      </p:sp>
      <p:sp>
        <p:nvSpPr>
          <p:cNvPr id="5" name="Slide Number Placeholder 4">
            <a:extLst>
              <a:ext uri="{FF2B5EF4-FFF2-40B4-BE49-F238E27FC236}">
                <a16:creationId xmlns:a16="http://schemas.microsoft.com/office/drawing/2014/main" id="{FC2B5528-4CD7-486A-B021-8AE86280AEB8}"/>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2B0AD1-0EF7-9D40-8A01-BB783B2218F0}" type="slidenum">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61</a:t>
            </a:fld>
            <a:endPar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6135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B0126C-3693-42A9-9747-C9D80755BDC4}"/>
              </a:ext>
            </a:extLst>
          </p:cNvPr>
          <p:cNvSpPr>
            <a:spLocks noGrp="1"/>
          </p:cNvSpPr>
          <p:nvPr>
            <p:ph type="title"/>
          </p:nvPr>
        </p:nvSpPr>
        <p:spPr/>
        <p:txBody>
          <a:bodyPr/>
          <a:lstStyle/>
          <a:p>
            <a:r>
              <a:rPr lang="en-US" dirty="0"/>
              <a:t>SBIR &amp; STTR Program Phases and Funding Levels</a:t>
            </a:r>
          </a:p>
        </p:txBody>
      </p:sp>
      <p:graphicFrame>
        <p:nvGraphicFramePr>
          <p:cNvPr id="10" name="Content Placeholder 9">
            <a:extLst>
              <a:ext uri="{FF2B5EF4-FFF2-40B4-BE49-F238E27FC236}">
                <a16:creationId xmlns:a16="http://schemas.microsoft.com/office/drawing/2014/main" id="{19AACCEF-C3BB-4B6B-8BED-479CACB37D1F}"/>
              </a:ext>
            </a:extLst>
          </p:cNvPr>
          <p:cNvGraphicFramePr>
            <a:graphicFrameLocks noGrp="1"/>
          </p:cNvGraphicFramePr>
          <p:nvPr>
            <p:ph idx="1"/>
          </p:nvPr>
        </p:nvGraphicFramePr>
        <p:xfrm>
          <a:off x="508000" y="1701800"/>
          <a:ext cx="11074400" cy="4064000"/>
        </p:xfrm>
        <a:graphic>
          <a:graphicData uri="http://schemas.openxmlformats.org/drawingml/2006/table">
            <a:tbl>
              <a:tblPr firstRow="1" bandRow="1">
                <a:tableStyleId>{2D5ABB26-0587-4C30-8999-92F81FD0307C}</a:tableStyleId>
              </a:tblPr>
              <a:tblGrid>
                <a:gridCol w="1748589">
                  <a:extLst>
                    <a:ext uri="{9D8B030D-6E8A-4147-A177-3AD203B41FA5}">
                      <a16:colId xmlns:a16="http://schemas.microsoft.com/office/drawing/2014/main" val="79794365"/>
                    </a:ext>
                  </a:extLst>
                </a:gridCol>
                <a:gridCol w="2525740">
                  <a:extLst>
                    <a:ext uri="{9D8B030D-6E8A-4147-A177-3AD203B41FA5}">
                      <a16:colId xmlns:a16="http://schemas.microsoft.com/office/drawing/2014/main" val="1121760885"/>
                    </a:ext>
                  </a:extLst>
                </a:gridCol>
                <a:gridCol w="6800071">
                  <a:extLst>
                    <a:ext uri="{9D8B030D-6E8A-4147-A177-3AD203B41FA5}">
                      <a16:colId xmlns:a16="http://schemas.microsoft.com/office/drawing/2014/main" val="2172009460"/>
                    </a:ext>
                  </a:extLst>
                </a:gridCol>
              </a:tblGrid>
              <a:tr h="875668">
                <a:tc>
                  <a:txBody>
                    <a:bodyPr/>
                    <a:lstStyle/>
                    <a:p>
                      <a:r>
                        <a:rPr lang="en-US" sz="2100" b="1" dirty="0">
                          <a:solidFill>
                            <a:srgbClr val="416288"/>
                          </a:solidFill>
                          <a:latin typeface="Arial" panose="020B0604020202020204" pitchFamily="34" charset="0"/>
                          <a:cs typeface="Arial" panose="020B0604020202020204" pitchFamily="34" charset="0"/>
                        </a:rPr>
                        <a:t>Phase I</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solidFill>
                        <a:srgbClr val="274D79"/>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dirty="0">
                          <a:solidFill>
                            <a:srgbClr val="416288"/>
                          </a:solidFill>
                          <a:latin typeface="Arial" panose="020B0604020202020204" pitchFamily="34" charset="0"/>
                          <a:cs typeface="Arial" panose="020B0604020202020204" pitchFamily="34" charset="0"/>
                        </a:rPr>
                        <a:t>Discovery &amp;</a:t>
                      </a:r>
                    </a:p>
                    <a:p>
                      <a:r>
                        <a:rPr lang="en-US" sz="1900" dirty="0">
                          <a:solidFill>
                            <a:srgbClr val="416288"/>
                          </a:solidFill>
                          <a:latin typeface="Arial" panose="020B0604020202020204" pitchFamily="34" charset="0"/>
                          <a:cs typeface="Arial" panose="020B0604020202020204" pitchFamily="34" charset="0"/>
                        </a:rPr>
                        <a:t>Feasibility</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solidFill>
                        <a:srgbClr val="274D79"/>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Typically 1 year in length</a:t>
                      </a:r>
                    </a:p>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Awards up to $300,000, or up to $500,000 for AD/ADRD</a:t>
                      </a:r>
                    </a:p>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Establish technical merit, feasibility, and potential for commercialization</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solidFill>
                        <a:srgbClr val="274D79"/>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751147"/>
                  </a:ext>
                </a:extLst>
              </a:tr>
              <a:tr h="1122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dirty="0">
                          <a:solidFill>
                            <a:srgbClr val="416288"/>
                          </a:solidFill>
                          <a:latin typeface="Arial" panose="020B0604020202020204" pitchFamily="34" charset="0"/>
                          <a:cs typeface="Arial" panose="020B0604020202020204" pitchFamily="34" charset="0"/>
                        </a:rPr>
                        <a:t>Phase II</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8DEF2">
                        <a:alpha val="35686"/>
                      </a:srgbClr>
                    </a:solidFill>
                  </a:tcPr>
                </a:tc>
                <a:tc>
                  <a:txBody>
                    <a:bodyPr/>
                    <a:lstStyle/>
                    <a:p>
                      <a:r>
                        <a:rPr lang="en-US" sz="1900" dirty="0">
                          <a:solidFill>
                            <a:srgbClr val="416288"/>
                          </a:solidFill>
                          <a:latin typeface="Arial" panose="020B0604020202020204" pitchFamily="34" charset="0"/>
                          <a:cs typeface="Arial" panose="020B0604020202020204" pitchFamily="34" charset="0"/>
                        </a:rPr>
                        <a:t>Development &amp;</a:t>
                      </a:r>
                    </a:p>
                    <a:p>
                      <a:r>
                        <a:rPr lang="en-US" sz="1900" dirty="0">
                          <a:solidFill>
                            <a:srgbClr val="416288"/>
                          </a:solidFill>
                          <a:latin typeface="Arial" panose="020B0604020202020204" pitchFamily="34" charset="0"/>
                          <a:cs typeface="Arial" panose="020B0604020202020204" pitchFamily="34" charset="0"/>
                        </a:rPr>
                        <a:t>Full R&amp;D</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8DEF2">
                        <a:alpha val="35686"/>
                      </a:srgbClr>
                    </a:solidFill>
                  </a:tcPr>
                </a:tc>
                <a:tc>
                  <a:txBody>
                    <a:bodyPr/>
                    <a:lstStyle/>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Typically 2 years in length</a:t>
                      </a:r>
                    </a:p>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Awards up to $2 million, or up to $2.5 million for AD/ADRD</a:t>
                      </a:r>
                    </a:p>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Continues Phase I R&amp;D efforts</a:t>
                      </a:r>
                    </a:p>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Requires a commercialization plan</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8DEF2">
                        <a:alpha val="35686"/>
                      </a:srgbClr>
                    </a:solidFill>
                  </a:tcPr>
                </a:tc>
                <a:extLst>
                  <a:ext uri="{0D108BD9-81ED-4DB2-BD59-A6C34878D82A}">
                    <a16:rowId xmlns:a16="http://schemas.microsoft.com/office/drawing/2014/main" val="392544640"/>
                  </a:ext>
                </a:extLst>
              </a:tr>
              <a:tr h="1436995">
                <a:tc>
                  <a:txBody>
                    <a:bodyPr/>
                    <a:lstStyle/>
                    <a:p>
                      <a:endParaRPr lang="en-US" sz="3200" dirty="0"/>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3200" dirty="0">
                        <a:solidFill>
                          <a:srgbClr val="416288"/>
                        </a:solidFill>
                      </a:endParaRP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500" dirty="0">
                        <a:solidFill>
                          <a:srgbClr val="416288"/>
                        </a:solidFill>
                      </a:endParaRP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6902565"/>
                  </a:ext>
                </a:extLst>
              </a:tr>
              <a:tr h="628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1" dirty="0">
                          <a:solidFill>
                            <a:srgbClr val="416288"/>
                          </a:solidFill>
                          <a:latin typeface="Arial" panose="020B0604020202020204" pitchFamily="34" charset="0"/>
                          <a:cs typeface="Arial" panose="020B0604020202020204" pitchFamily="34" charset="0"/>
                        </a:rPr>
                        <a:t>Phase IIB</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274D79"/>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dirty="0">
                          <a:solidFill>
                            <a:srgbClr val="416288"/>
                          </a:solidFill>
                          <a:latin typeface="Arial" panose="020B0604020202020204" pitchFamily="34" charset="0"/>
                          <a:cs typeface="Arial" panose="020B0604020202020204" pitchFamily="34" charset="0"/>
                        </a:rPr>
                        <a:t>Competing Renewal</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274D7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Up to 3 years</a:t>
                      </a:r>
                    </a:p>
                    <a:p>
                      <a:pPr marL="171450" indent="-171450">
                        <a:buFont typeface="Arial" panose="020B0604020202020204" pitchFamily="34" charset="0"/>
                        <a:buChar char="•"/>
                      </a:pPr>
                      <a:r>
                        <a:rPr lang="en-US" sz="1500" dirty="0">
                          <a:solidFill>
                            <a:schemeClr val="accent6">
                              <a:lumMod val="75000"/>
                            </a:schemeClr>
                          </a:solidFill>
                          <a:latin typeface="Arial" panose="020B0604020202020204" pitchFamily="34" charset="0"/>
                          <a:cs typeface="Arial" panose="020B0604020202020204" pitchFamily="34" charset="0"/>
                        </a:rPr>
                        <a:t>Awards up to $3 million</a:t>
                      </a:r>
                    </a:p>
                  </a:txBody>
                  <a:tcPr marL="121920" marR="121920" marT="60960" marB="60960">
                    <a:lnL w="28575" cap="flat" cmpd="sng" algn="ctr">
                      <a:solidFill>
                        <a:srgbClr val="274D79"/>
                      </a:solidFill>
                      <a:prstDash val="solid"/>
                      <a:round/>
                      <a:headEnd type="none" w="med" len="med"/>
                      <a:tailEnd type="none" w="med" len="med"/>
                    </a:lnL>
                    <a:lnR w="28575" cap="flat" cmpd="sng" algn="ctr">
                      <a:solidFill>
                        <a:srgbClr val="274D79"/>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274D7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7486772"/>
                  </a:ext>
                </a:extLst>
              </a:tr>
            </a:tbl>
          </a:graphicData>
        </a:graphic>
      </p:graphicFrame>
      <p:grpSp>
        <p:nvGrpSpPr>
          <p:cNvPr id="26" name="Group 25">
            <a:extLst>
              <a:ext uri="{FF2B5EF4-FFF2-40B4-BE49-F238E27FC236}">
                <a16:creationId xmlns:a16="http://schemas.microsoft.com/office/drawing/2014/main" id="{FAB35E2C-AFEE-41AB-98E8-4CCA4983BD76}"/>
              </a:ext>
            </a:extLst>
          </p:cNvPr>
          <p:cNvGrpSpPr/>
          <p:nvPr/>
        </p:nvGrpSpPr>
        <p:grpSpPr>
          <a:xfrm>
            <a:off x="234462" y="3686507"/>
            <a:ext cx="11855938" cy="1386377"/>
            <a:chOff x="175846" y="2383881"/>
            <a:chExt cx="8891954" cy="1039783"/>
          </a:xfrm>
        </p:grpSpPr>
        <p:grpSp>
          <p:nvGrpSpPr>
            <p:cNvPr id="23" name="Group 22">
              <a:extLst>
                <a:ext uri="{FF2B5EF4-FFF2-40B4-BE49-F238E27FC236}">
                  <a16:creationId xmlns:a16="http://schemas.microsoft.com/office/drawing/2014/main" id="{ADD674A3-B214-4CEC-A30C-90EE3F2D5247}"/>
                </a:ext>
              </a:extLst>
            </p:cNvPr>
            <p:cNvGrpSpPr/>
            <p:nvPr/>
          </p:nvGrpSpPr>
          <p:grpSpPr>
            <a:xfrm>
              <a:off x="175846" y="2383881"/>
              <a:ext cx="8891954" cy="342023"/>
              <a:chOff x="175846" y="2383881"/>
              <a:chExt cx="8891954" cy="342023"/>
            </a:xfrm>
          </p:grpSpPr>
          <p:sp>
            <p:nvSpPr>
              <p:cNvPr id="17" name="Arrow: Pentagon 16">
                <a:extLst>
                  <a:ext uri="{FF2B5EF4-FFF2-40B4-BE49-F238E27FC236}">
                    <a16:creationId xmlns:a16="http://schemas.microsoft.com/office/drawing/2014/main" id="{3348FAA5-4E87-445F-B4CE-97F65125E9C9}"/>
                  </a:ext>
                </a:extLst>
              </p:cNvPr>
              <p:cNvSpPr/>
              <p:nvPr/>
            </p:nvSpPr>
            <p:spPr>
              <a:xfrm>
                <a:off x="175846" y="2383881"/>
                <a:ext cx="8891954" cy="342023"/>
              </a:xfrm>
              <a:prstGeom prst="homePlate">
                <a:avLst/>
              </a:prstGeom>
              <a:solidFill>
                <a:srgbClr val="274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Fast Track</a:t>
                </a:r>
              </a:p>
            </p:txBody>
          </p:sp>
          <p:sp>
            <p:nvSpPr>
              <p:cNvPr id="20" name="TextBox 19">
                <a:extLst>
                  <a:ext uri="{FF2B5EF4-FFF2-40B4-BE49-F238E27FC236}">
                    <a16:creationId xmlns:a16="http://schemas.microsoft.com/office/drawing/2014/main" id="{35834599-219E-456C-B69C-43E5D29E77DE}"/>
                  </a:ext>
                </a:extLst>
              </p:cNvPr>
              <p:cNvSpPr txBox="1"/>
              <p:nvPr/>
            </p:nvSpPr>
            <p:spPr>
              <a:xfrm>
                <a:off x="3581400" y="2420062"/>
                <a:ext cx="3127298" cy="238575"/>
              </a:xfrm>
              <a:prstGeom prst="rect">
                <a:avLst/>
              </a:prstGeom>
              <a:noFill/>
            </p:spPr>
            <p:txBody>
              <a:bodyPr wrap="none" rtlCol="0">
                <a:spAutoFit/>
              </a:bodyPr>
              <a:lstStyle/>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One combined application for Phases I and II</a:t>
                </a:r>
              </a:p>
            </p:txBody>
          </p:sp>
        </p:grpSp>
        <p:grpSp>
          <p:nvGrpSpPr>
            <p:cNvPr id="24" name="Group 23">
              <a:extLst>
                <a:ext uri="{FF2B5EF4-FFF2-40B4-BE49-F238E27FC236}">
                  <a16:creationId xmlns:a16="http://schemas.microsoft.com/office/drawing/2014/main" id="{7127963E-F4C3-4C40-95F8-254FBEE12004}"/>
                </a:ext>
              </a:extLst>
            </p:cNvPr>
            <p:cNvGrpSpPr/>
            <p:nvPr/>
          </p:nvGrpSpPr>
          <p:grpSpPr>
            <a:xfrm>
              <a:off x="175846" y="2704614"/>
              <a:ext cx="8891954" cy="377027"/>
              <a:chOff x="175846" y="2704614"/>
              <a:chExt cx="8891954" cy="377027"/>
            </a:xfrm>
          </p:grpSpPr>
          <p:sp>
            <p:nvSpPr>
              <p:cNvPr id="18" name="Arrow: Pentagon 17">
                <a:extLst>
                  <a:ext uri="{FF2B5EF4-FFF2-40B4-BE49-F238E27FC236}">
                    <a16:creationId xmlns:a16="http://schemas.microsoft.com/office/drawing/2014/main" id="{03162C18-393C-48B2-A0D2-7A946F4D46F8}"/>
                  </a:ext>
                </a:extLst>
              </p:cNvPr>
              <p:cNvSpPr/>
              <p:nvPr/>
            </p:nvSpPr>
            <p:spPr>
              <a:xfrm>
                <a:off x="175846" y="2725904"/>
                <a:ext cx="8891954" cy="342023"/>
              </a:xfrm>
              <a:prstGeom prst="homePlate">
                <a:avLst/>
              </a:prstGeom>
              <a:solidFill>
                <a:srgbClr val="D56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Direct-to-Phase II </a:t>
                </a: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(SBIR only)</a:t>
                </a:r>
              </a:p>
            </p:txBody>
          </p:sp>
          <p:sp>
            <p:nvSpPr>
              <p:cNvPr id="21" name="TextBox 20">
                <a:extLst>
                  <a:ext uri="{FF2B5EF4-FFF2-40B4-BE49-F238E27FC236}">
                    <a16:creationId xmlns:a16="http://schemas.microsoft.com/office/drawing/2014/main" id="{77AB5798-551D-4D36-8AA7-C595A2AC647C}"/>
                  </a:ext>
                </a:extLst>
              </p:cNvPr>
              <p:cNvSpPr txBox="1"/>
              <p:nvPr/>
            </p:nvSpPr>
            <p:spPr>
              <a:xfrm>
                <a:off x="3581400" y="2704614"/>
                <a:ext cx="3730829" cy="377027"/>
              </a:xfrm>
              <a:prstGeom prst="rect">
                <a:avLst/>
              </a:prstGeom>
              <a:noFill/>
            </p:spPr>
            <p:txBody>
              <a:bodyPr wrap="none" rtlCol="0">
                <a:spAutoFit/>
              </a:bodyPr>
              <a:lstStyle/>
              <a:p>
                <a:pPr marL="228594" marR="0" lvl="0" indent="-228594" algn="l" defTabSz="121917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Apply directly for Phase II funding</a:t>
                </a:r>
              </a:p>
              <a:p>
                <a:pPr marL="228594" marR="0" lvl="0" indent="-228594" algn="l" defTabSz="121917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Demonstrated feasibility through other funding sources</a:t>
                </a:r>
              </a:p>
            </p:txBody>
          </p:sp>
        </p:grpSp>
        <p:grpSp>
          <p:nvGrpSpPr>
            <p:cNvPr id="25" name="Group 24">
              <a:extLst>
                <a:ext uri="{FF2B5EF4-FFF2-40B4-BE49-F238E27FC236}">
                  <a16:creationId xmlns:a16="http://schemas.microsoft.com/office/drawing/2014/main" id="{0F6C193D-0952-403D-843F-CEA2051B4905}"/>
                </a:ext>
              </a:extLst>
            </p:cNvPr>
            <p:cNvGrpSpPr/>
            <p:nvPr/>
          </p:nvGrpSpPr>
          <p:grpSpPr>
            <a:xfrm>
              <a:off x="175846" y="3046637"/>
              <a:ext cx="8891954" cy="377027"/>
              <a:chOff x="175846" y="3046637"/>
              <a:chExt cx="8891954" cy="377027"/>
            </a:xfrm>
          </p:grpSpPr>
          <p:sp>
            <p:nvSpPr>
              <p:cNvPr id="19" name="Arrow: Pentagon 18">
                <a:extLst>
                  <a:ext uri="{FF2B5EF4-FFF2-40B4-BE49-F238E27FC236}">
                    <a16:creationId xmlns:a16="http://schemas.microsoft.com/office/drawing/2014/main" id="{303685B5-CC2C-4D21-81D8-74F2968158D3}"/>
                  </a:ext>
                </a:extLst>
              </p:cNvPr>
              <p:cNvSpPr/>
              <p:nvPr/>
            </p:nvSpPr>
            <p:spPr>
              <a:xfrm>
                <a:off x="175846" y="3067927"/>
                <a:ext cx="8891954" cy="342023"/>
              </a:xfrm>
              <a:prstGeom prst="homePlate">
                <a:avLst/>
              </a:prstGeom>
              <a:solidFill>
                <a:srgbClr val="60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Commercialization Readiness Pilot</a:t>
                </a:r>
              </a:p>
            </p:txBody>
          </p:sp>
          <p:sp>
            <p:nvSpPr>
              <p:cNvPr id="22" name="TextBox 21">
                <a:extLst>
                  <a:ext uri="{FF2B5EF4-FFF2-40B4-BE49-F238E27FC236}">
                    <a16:creationId xmlns:a16="http://schemas.microsoft.com/office/drawing/2014/main" id="{1D12DC5E-7B3D-48F9-BF83-57854A7A2BC4}"/>
                  </a:ext>
                </a:extLst>
              </p:cNvPr>
              <p:cNvSpPr txBox="1"/>
              <p:nvPr/>
            </p:nvSpPr>
            <p:spPr>
              <a:xfrm>
                <a:off x="3585130" y="3046637"/>
                <a:ext cx="4971554" cy="377027"/>
              </a:xfrm>
              <a:prstGeom prst="rect">
                <a:avLst/>
              </a:prstGeom>
              <a:noFill/>
            </p:spPr>
            <p:txBody>
              <a:bodyPr wrap="none" rtlCol="0">
                <a:spAutoFit/>
              </a:bodyPr>
              <a:lstStyle/>
              <a:p>
                <a:pPr marL="228594" marR="0" lvl="0" indent="-228594" algn="l" defTabSz="121917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Funding for late-stage R&amp;D and technical assistance for commercialization</a:t>
                </a:r>
              </a:p>
              <a:p>
                <a:pPr marL="228594" marR="0" lvl="0" indent="-228594" algn="l" defTabSz="121917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Awards up to $3.4 million</a:t>
                </a:r>
              </a:p>
            </p:txBody>
          </p:sp>
        </p:grpSp>
      </p:grpSp>
      <p:sp>
        <p:nvSpPr>
          <p:cNvPr id="3" name="Footer Placeholder 2">
            <a:extLst>
              <a:ext uri="{FF2B5EF4-FFF2-40B4-BE49-F238E27FC236}">
                <a16:creationId xmlns:a16="http://schemas.microsoft.com/office/drawing/2014/main" id="{A5D3A48A-4918-3E46-8728-26D13ACBAE8D}"/>
              </a:ext>
            </a:extLst>
          </p:cNvPr>
          <p:cNvSpPr>
            <a:spLocks noGrp="1"/>
          </p:cNvSpPr>
          <p:nvPr>
            <p:ph type="ftr" sz="quarter" idx="11"/>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nia.nih.gov/sbir</a:t>
            </a:r>
          </a:p>
        </p:txBody>
      </p:sp>
      <p:sp>
        <p:nvSpPr>
          <p:cNvPr id="4" name="Slide Number Placeholder 3">
            <a:extLst>
              <a:ext uri="{FF2B5EF4-FFF2-40B4-BE49-F238E27FC236}">
                <a16:creationId xmlns:a16="http://schemas.microsoft.com/office/drawing/2014/main" id="{0A9C83D8-0E38-744D-B43D-3FDE8E5F034B}"/>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2B0AD1-0EF7-9D40-8A01-BB783B2218F0}" type="slidenum">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62</a:t>
            </a:fld>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4282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F6F53B-603C-2143-9177-6AB72B653D35}"/>
              </a:ext>
            </a:extLst>
          </p:cNvPr>
          <p:cNvSpPr>
            <a:spLocks noGrp="1"/>
          </p:cNvSpPr>
          <p:nvPr>
            <p:ph type="title"/>
          </p:nvPr>
        </p:nvSpPr>
        <p:spPr/>
        <p:txBody>
          <a:bodyPr/>
          <a:lstStyle/>
          <a:p>
            <a:r>
              <a:rPr lang="en-US" sz="3733" dirty="0"/>
              <a:t>NIA Resources to Help Research Entrepreneurs</a:t>
            </a:r>
          </a:p>
        </p:txBody>
      </p:sp>
      <p:graphicFrame>
        <p:nvGraphicFramePr>
          <p:cNvPr id="5" name="Content Placeholder 4">
            <a:extLst>
              <a:ext uri="{FF2B5EF4-FFF2-40B4-BE49-F238E27FC236}">
                <a16:creationId xmlns:a16="http://schemas.microsoft.com/office/drawing/2014/main" id="{2BA28E70-BC72-4700-9010-EDF735F74CBF}"/>
              </a:ext>
            </a:extLst>
          </p:cNvPr>
          <p:cNvGraphicFramePr>
            <a:graphicFrameLocks noGrp="1"/>
          </p:cNvGraphicFramePr>
          <p:nvPr>
            <p:ph idx="1"/>
          </p:nvPr>
        </p:nvGraphicFramePr>
        <p:xfrm>
          <a:off x="362919" y="1361349"/>
          <a:ext cx="10972800" cy="5187034"/>
        </p:xfrm>
        <a:graphic>
          <a:graphicData uri="http://schemas.openxmlformats.org/drawingml/2006/table">
            <a:tbl>
              <a:tblPr firstRow="1" bandRow="1">
                <a:tableStyleId>{2D5ABB26-0587-4C30-8999-92F81FD0307C}</a:tableStyleId>
              </a:tblPr>
              <a:tblGrid>
                <a:gridCol w="5486400">
                  <a:extLst>
                    <a:ext uri="{9D8B030D-6E8A-4147-A177-3AD203B41FA5}">
                      <a16:colId xmlns:a16="http://schemas.microsoft.com/office/drawing/2014/main" val="2414674955"/>
                    </a:ext>
                  </a:extLst>
                </a:gridCol>
                <a:gridCol w="5486400">
                  <a:extLst>
                    <a:ext uri="{9D8B030D-6E8A-4147-A177-3AD203B41FA5}">
                      <a16:colId xmlns:a16="http://schemas.microsoft.com/office/drawing/2014/main" val="1099738808"/>
                    </a:ext>
                  </a:extLst>
                </a:gridCol>
              </a:tblGrid>
              <a:tr h="406400">
                <a:tc gridSpan="2">
                  <a:txBody>
                    <a:bodyPr/>
                    <a:lstStyle/>
                    <a:p>
                      <a:r>
                        <a:rPr lang="en-US" sz="1600" b="1" dirty="0">
                          <a:solidFill>
                            <a:schemeClr val="bg1"/>
                          </a:solidFill>
                          <a:latin typeface="Arial" panose="020B0604020202020204" pitchFamily="34" charset="0"/>
                          <a:cs typeface="Arial" panose="020B0604020202020204" pitchFamily="34" charset="0"/>
                        </a:rPr>
                        <a:t>Pre-SBIR</a:t>
                      </a:r>
                    </a:p>
                  </a:txBody>
                  <a:tcPr marL="121920" marR="121920" marT="60960" marB="60960" anchor="ct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solidFill>
                      <a:srgbClr val="429749"/>
                    </a:solidFill>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202953623"/>
                  </a:ext>
                </a:extLst>
              </a:tr>
              <a:tr h="792480">
                <a:tc gridSpan="2">
                  <a:txBody>
                    <a:bodyPr/>
                    <a:lstStyle/>
                    <a:p>
                      <a:r>
                        <a:rPr lang="en-US" sz="1500" b="1" dirty="0">
                          <a:solidFill>
                            <a:schemeClr val="accent6">
                              <a:lumMod val="75000"/>
                            </a:schemeClr>
                          </a:solidFill>
                          <a:latin typeface="Arial" panose="020B0604020202020204" pitchFamily="34" charset="0"/>
                          <a:cs typeface="Arial" panose="020B0604020202020204" pitchFamily="34" charset="0"/>
                        </a:rPr>
                        <a:t>NIA Startup Challenge and Accelerator: Fostering Entrepreneurial Diversity.</a:t>
                      </a:r>
                      <a:r>
                        <a:rPr lang="en-US" sz="1500" b="1" dirty="0">
                          <a:solidFill>
                            <a:srgbClr val="429749"/>
                          </a:solidFill>
                          <a:latin typeface="Arial" panose="020B0604020202020204" pitchFamily="34" charset="0"/>
                          <a:cs typeface="Arial" panose="020B0604020202020204" pitchFamily="34" charset="0"/>
                        </a:rPr>
                        <a:t> </a:t>
                      </a:r>
                      <a:r>
                        <a:rPr lang="en-US" sz="1500" b="0" dirty="0">
                          <a:solidFill>
                            <a:schemeClr val="tx1"/>
                          </a:solidFill>
                          <a:latin typeface="Arial" panose="020B0604020202020204" pitchFamily="34" charset="0"/>
                          <a:cs typeface="Arial" panose="020B0604020202020204" pitchFamily="34" charset="0"/>
                        </a:rPr>
                        <a:t>Provide training, mentoring, networking, and the opportunity for a cash prize </a:t>
                      </a:r>
                      <a:r>
                        <a:rPr lang="en-US" sz="1500" b="0">
                          <a:solidFill>
                            <a:schemeClr val="tx1"/>
                          </a:solidFill>
                          <a:latin typeface="Arial" panose="020B0604020202020204" pitchFamily="34" charset="0"/>
                          <a:cs typeface="Arial" panose="020B0604020202020204" pitchFamily="34" charset="0"/>
                        </a:rPr>
                        <a:t>for early-stage </a:t>
                      </a:r>
                      <a:r>
                        <a:rPr lang="en-US" sz="1500" b="0" dirty="0">
                          <a:solidFill>
                            <a:schemeClr val="tx1"/>
                          </a:solidFill>
                          <a:latin typeface="Arial" panose="020B0604020202020204" pitchFamily="34" charset="0"/>
                          <a:cs typeface="Arial" panose="020B0604020202020204" pitchFamily="34" charset="0"/>
                        </a:rPr>
                        <a:t>innovators from historically excluded backgrounds and founders working on health disparities in the older </a:t>
                      </a:r>
                      <a:r>
                        <a:rPr lang="en-US" sz="1500" b="0">
                          <a:solidFill>
                            <a:schemeClr val="tx1"/>
                          </a:solidFill>
                          <a:latin typeface="Arial" panose="020B0604020202020204" pitchFamily="34" charset="0"/>
                          <a:cs typeface="Arial" panose="020B0604020202020204" pitchFamily="34" charset="0"/>
                        </a:rPr>
                        <a:t>adult population</a:t>
                      </a:r>
                    </a:p>
                    <a:p>
                      <a:endParaRPr lang="en-US" sz="1500" b="1" dirty="0">
                        <a:solidFill>
                          <a:schemeClr val="tx1"/>
                        </a:solidFill>
                        <a:latin typeface="Arial" panose="020B0604020202020204" pitchFamily="34" charset="0"/>
                        <a:cs typeface="Arial" panose="020B0604020202020204" pitchFamily="34" charset="0"/>
                      </a:endParaRP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857718878"/>
                  </a:ext>
                </a:extLst>
              </a:tr>
              <a:tr h="748917">
                <a:tc gridSpan="2">
                  <a:txBody>
                    <a:bodyPr/>
                    <a:lstStyle/>
                    <a:p>
                      <a:r>
                        <a:rPr lang="en-US" sz="1500" b="1" dirty="0">
                          <a:solidFill>
                            <a:schemeClr val="accent6">
                              <a:lumMod val="75000"/>
                            </a:schemeClr>
                          </a:solidFill>
                          <a:latin typeface="Arial" panose="020B0604020202020204" pitchFamily="34" charset="0"/>
                          <a:cs typeface="Arial" panose="020B0604020202020204" pitchFamily="34" charset="0"/>
                        </a:rPr>
                        <a:t>Research and Entrepreneurial Development Immersion (REDI):</a:t>
                      </a:r>
                      <a:r>
                        <a:rPr lang="en-US" sz="1500" b="1" dirty="0">
                          <a:solidFill>
                            <a:schemeClr val="accent6">
                              <a:lumMod val="60000"/>
                              <a:lumOff val="40000"/>
                            </a:schemeClr>
                          </a:solidFill>
                          <a:latin typeface="Arial" panose="020B0604020202020204" pitchFamily="34" charset="0"/>
                          <a:cs typeface="Arial" panose="020B0604020202020204" pitchFamily="34" charset="0"/>
                        </a:rPr>
                        <a:t> </a:t>
                      </a:r>
                      <a:r>
                        <a:rPr lang="en-US" sz="1500" b="0" dirty="0">
                          <a:solidFill>
                            <a:schemeClr val="tx1"/>
                          </a:solidFill>
                          <a:latin typeface="Arial" panose="020B0604020202020204" pitchFamily="34" charset="0"/>
                          <a:cs typeface="Arial" panose="020B0604020202020204" pitchFamily="34" charset="0"/>
                        </a:rPr>
                        <a:t>Multiple awards to prepare and expose early-career researchers to life science entrepreneurship</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45539192"/>
                  </a:ext>
                </a:extLst>
              </a:tr>
              <a:tr h="406400">
                <a:tc gridSpan="2">
                  <a:txBody>
                    <a:bodyPr/>
                    <a:lstStyle/>
                    <a:p>
                      <a:r>
                        <a:rPr lang="en-US" sz="1500" b="1" dirty="0">
                          <a:solidFill>
                            <a:schemeClr val="bg1"/>
                          </a:solidFill>
                          <a:latin typeface="Arial" panose="020B0604020202020204" pitchFamily="34" charset="0"/>
                          <a:cs typeface="Arial" panose="020B0604020202020204" pitchFamily="34" charset="0"/>
                        </a:rPr>
                        <a:t>Applicants</a:t>
                      </a:r>
                    </a:p>
                  </a:txBody>
                  <a:tcPr marL="121920" marR="121920" marT="60960" marB="60960" anchor="ct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solidFill>
                      <a:srgbClr val="429749"/>
                    </a:solidFill>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3932078837"/>
                  </a:ext>
                </a:extLst>
              </a:tr>
              <a:tr h="836397">
                <a:tc>
                  <a:txBody>
                    <a:bodyPr/>
                    <a:lstStyle/>
                    <a:p>
                      <a:r>
                        <a:rPr lang="en-US" sz="1500" b="1" dirty="0">
                          <a:solidFill>
                            <a:schemeClr val="accent6">
                              <a:lumMod val="75000"/>
                            </a:schemeClr>
                          </a:solidFill>
                          <a:latin typeface="Arial" panose="020B0604020202020204" pitchFamily="34" charset="0"/>
                          <a:cs typeface="Arial" panose="020B0604020202020204" pitchFamily="34" charset="0"/>
                        </a:rPr>
                        <a:t>Sample Applications. </a:t>
                      </a:r>
                      <a:r>
                        <a:rPr lang="en-US" sz="1500" b="0" dirty="0">
                          <a:solidFill>
                            <a:schemeClr val="tx1"/>
                          </a:solidFill>
                          <a:latin typeface="Arial" panose="020B0604020202020204" pitchFamily="34" charset="0"/>
                          <a:cs typeface="Arial" panose="020B0604020202020204" pitchFamily="34" charset="0"/>
                        </a:rPr>
                        <a:t>Review other </a:t>
                      </a:r>
                      <a:r>
                        <a:rPr lang="en-US" sz="1500" b="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successful applications</a:t>
                      </a:r>
                      <a:r>
                        <a:rPr lang="en-US" sz="1500" b="0" dirty="0">
                          <a:solidFill>
                            <a:schemeClr val="tx1"/>
                          </a:solidFill>
                          <a:latin typeface="Arial" panose="020B0604020202020204" pitchFamily="34" charset="0"/>
                          <a:cs typeface="Arial" panose="020B0604020202020204" pitchFamily="34" charset="0"/>
                        </a:rPr>
                        <a:t> on our website to see what information other applicants included and how they presented it.</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a:txBody>
                    <a:bodyPr/>
                    <a:lstStyle/>
                    <a:p>
                      <a:r>
                        <a:rPr lang="en-US" sz="1500" b="1" dirty="0">
                          <a:solidFill>
                            <a:schemeClr val="accent6">
                              <a:lumMod val="75000"/>
                            </a:schemeClr>
                          </a:solidFill>
                          <a:latin typeface="Arial" panose="020B0604020202020204" pitchFamily="34" charset="0"/>
                          <a:cs typeface="Arial" panose="020B0604020202020204" pitchFamily="34" charset="0"/>
                        </a:rPr>
                        <a:t>Applicant Assistance Program.</a:t>
                      </a:r>
                      <a:r>
                        <a:rPr lang="en-US" sz="1500" b="0" dirty="0">
                          <a:solidFill>
                            <a:schemeClr val="accent6">
                              <a:lumMod val="75000"/>
                            </a:schemeClr>
                          </a:solidFill>
                          <a:latin typeface="Arial" panose="020B0604020202020204" pitchFamily="34" charset="0"/>
                          <a:cs typeface="Arial" panose="020B0604020202020204" pitchFamily="34" charset="0"/>
                        </a:rPr>
                        <a:t> </a:t>
                      </a:r>
                      <a:r>
                        <a:rPr lang="en-US" sz="1500" b="0" dirty="0">
                          <a:solidFill>
                            <a:schemeClr val="tx1"/>
                          </a:solidFill>
                          <a:latin typeface="Arial" panose="020B0604020202020204" pitchFamily="34" charset="0"/>
                          <a:cs typeface="Arial" panose="020B0604020202020204" pitchFamily="34" charset="0"/>
                        </a:rPr>
                        <a:t>A </a:t>
                      </a:r>
                      <a:r>
                        <a:rPr lang="en-US" sz="1500" b="0" dirty="0">
                          <a:solidFill>
                            <a:schemeClr val="tx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10-week coaching</a:t>
                      </a:r>
                    </a:p>
                    <a:p>
                      <a:r>
                        <a:rPr lang="en-US" sz="1500" b="0" dirty="0">
                          <a:solidFill>
                            <a:schemeClr val="tx1"/>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program</a:t>
                      </a:r>
                      <a:r>
                        <a:rPr lang="en-US" sz="1500" b="0" dirty="0">
                          <a:solidFill>
                            <a:schemeClr val="tx1"/>
                          </a:solidFill>
                          <a:latin typeface="Arial" panose="020B0604020202020204" pitchFamily="34" charset="0"/>
                          <a:cs typeface="Arial" panose="020B0604020202020204" pitchFamily="34" charset="0"/>
                        </a:rPr>
                        <a:t> to help prepare your Phase I application.</a:t>
                      </a:r>
                    </a:p>
                    <a:p>
                      <a:r>
                        <a:rPr lang="en-US" sz="1500" b="0" dirty="0">
                          <a:solidFill>
                            <a:schemeClr val="tx1"/>
                          </a:solidFill>
                          <a:latin typeface="Arial" panose="020B0604020202020204" pitchFamily="34" charset="0"/>
                          <a:cs typeface="Arial" panose="020B0604020202020204" pitchFamily="34" charset="0"/>
                        </a:rPr>
                        <a:t>Open to first-time and never-funded applicants.</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1709663631"/>
                  </a:ext>
                </a:extLst>
              </a:tr>
              <a:tr h="365760">
                <a:tc gridSpan="2">
                  <a:txBody>
                    <a:bodyPr/>
                    <a:lstStyle/>
                    <a:p>
                      <a:r>
                        <a:rPr lang="en-US" sz="1600" b="1" dirty="0">
                          <a:solidFill>
                            <a:schemeClr val="bg1"/>
                          </a:solidFill>
                          <a:latin typeface="Arial" panose="020B0604020202020204" pitchFamily="34" charset="0"/>
                          <a:cs typeface="Arial" panose="020B0604020202020204" pitchFamily="34" charset="0"/>
                        </a:rPr>
                        <a:t>Phase I Awardees</a:t>
                      </a:r>
                    </a:p>
                  </a:txBody>
                  <a:tcPr marL="121920" marR="121920" marT="60960" marB="60960" anchor="ct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solidFill>
                      <a:srgbClr val="429749"/>
                    </a:solidFill>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2053147301"/>
                  </a:ext>
                </a:extLst>
              </a:tr>
              <a:tr h="5689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accent6">
                              <a:lumMod val="75000"/>
                            </a:schemeClr>
                          </a:solidFill>
                          <a:latin typeface="Arial" panose="020B0604020202020204" pitchFamily="34" charset="0"/>
                          <a:cs typeface="Arial" panose="020B0604020202020204" pitchFamily="34" charset="0"/>
                        </a:rPr>
                        <a:t>Innovator Support. </a:t>
                      </a:r>
                      <a:r>
                        <a:rPr lang="en-US" sz="1500" b="0" dirty="0">
                          <a:solidFill>
                            <a:schemeClr val="tx1"/>
                          </a:solidFill>
                          <a:latin typeface="Arial" panose="020B0604020202020204" pitchFamily="34" charset="0"/>
                          <a:cs typeface="Arial" panose="020B0604020202020204" pitchFamily="34" charset="0"/>
                        </a:rPr>
                        <a:t>Support from the </a:t>
                      </a:r>
                      <a:r>
                        <a:rPr lang="en-US" sz="15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NIA Entrepreneurs-in-Residence</a:t>
                      </a:r>
                      <a:r>
                        <a:rPr lang="en-US" sz="1500" b="0" dirty="0">
                          <a:solidFill>
                            <a:schemeClr val="tx1"/>
                          </a:solidFill>
                          <a:latin typeface="Arial" panose="020B0604020202020204" pitchFamily="34" charset="0"/>
                          <a:cs typeface="Arial" panose="020B0604020202020204" pitchFamily="34" charset="0"/>
                        </a:rPr>
                        <a:t> including business consults, pitch coaching, company showcase opportunities and various supplemental awards (s.a. TABA funds and diversity supplement).</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12312360"/>
                  </a:ext>
                </a:extLst>
              </a:tr>
              <a:tr h="79248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accent6">
                              <a:lumMod val="75000"/>
                            </a:schemeClr>
                          </a:solidFill>
                          <a:latin typeface="Arial" panose="020B0604020202020204" pitchFamily="34" charset="0"/>
                          <a:cs typeface="Arial" panose="020B0604020202020204" pitchFamily="34" charset="0"/>
                        </a:rPr>
                        <a:t>Additional Resources and Support for Grantees. </a:t>
                      </a:r>
                      <a:r>
                        <a:rPr lang="en-US" sz="1500" b="0" dirty="0">
                          <a:solidFill>
                            <a:schemeClr val="tx1"/>
                          </a:solidFill>
                          <a:latin typeface="Arial" panose="020B0604020202020204" pitchFamily="34" charset="0"/>
                          <a:cs typeface="Arial" panose="020B0604020202020204" pitchFamily="34" charset="0"/>
                        </a:rPr>
                        <a:t>Companies that receive SBIR/STTR awards are </a:t>
                      </a:r>
                      <a:r>
                        <a:rPr lang="en-US" sz="1500" b="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eligible to apply</a:t>
                      </a:r>
                      <a:r>
                        <a:rPr lang="en-US" sz="1500" b="0" dirty="0">
                          <a:solidFill>
                            <a:schemeClr val="tx1"/>
                          </a:solidFill>
                          <a:latin typeface="Arial" panose="020B0604020202020204" pitchFamily="34" charset="0"/>
                          <a:cs typeface="Arial" panose="020B0604020202020204" pitchFamily="34" charset="0"/>
                        </a:rPr>
                        <a:t> for additional funding, technical assistance, and training programs such as the I-Corps™ at NIH program, C3i Medical Device Entrepreneurial Training Program, and training programs designed for diverse applicants.</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28490640"/>
                  </a:ext>
                </a:extLst>
              </a:tr>
            </a:tbl>
          </a:graphicData>
        </a:graphic>
      </p:graphicFrame>
      <p:sp>
        <p:nvSpPr>
          <p:cNvPr id="7" name="Footer Placeholder 3">
            <a:extLst>
              <a:ext uri="{FF2B5EF4-FFF2-40B4-BE49-F238E27FC236}">
                <a16:creationId xmlns:a16="http://schemas.microsoft.com/office/drawing/2014/main" id="{F9105240-F437-4F04-B3B5-D64C71AE9937}"/>
              </a:ext>
            </a:extLst>
          </p:cNvPr>
          <p:cNvSpPr>
            <a:spLocks noGrp="1"/>
          </p:cNvSpPr>
          <p:nvPr>
            <p:ph type="ftr" sz="quarter" idx="11"/>
          </p:nvPr>
        </p:nvSpPr>
        <p:spPr>
          <a:xfrm>
            <a:off x="4038600" y="6273801"/>
            <a:ext cx="7315200" cy="366183"/>
          </a:xfrm>
          <a:prstGeom prst="rect">
            <a:avLst/>
          </a:prstGeom>
        </p:spPr>
        <p:txBody>
          <a:bodyPr vert="horz" lIns="121920" tIns="60960" rIns="121920" bIns="60960" rtlCol="0" anchor="ctr"/>
          <a:lstStyle>
            <a:defPPr>
              <a:defRPr lang="en-US"/>
            </a:defPPr>
            <a:lvl1pPr marL="0" algn="r" defTabSz="121917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nia.nih.gov/sbir</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DDCC699-83DF-FE41-AAFA-015E80737F3D}"/>
              </a:ext>
            </a:extLst>
          </p:cNvPr>
          <p:cNvSpPr>
            <a:spLocks noGrp="1"/>
          </p:cNvSpPr>
          <p:nvPr>
            <p:ph type="sldNum" sz="quarter" idx="12"/>
          </p:nvPr>
        </p:nvSpPr>
        <p:spPr>
          <a:xfrm>
            <a:off x="11353800" y="6273801"/>
            <a:ext cx="533400" cy="366183"/>
          </a:xfrm>
          <a:prstGeom prst="rect">
            <a:avLst/>
          </a:prstGeom>
        </p:spPr>
        <p:txBody>
          <a:bodyPr vert="horz" lIns="121920" tIns="60960" rIns="121920" bIns="60960" rtlCol="0" anchor="ctr">
            <a:normAutofit/>
          </a:bodyPr>
          <a:lstStyle>
            <a:defPPr>
              <a:defRPr lang="en-US"/>
            </a:defPPr>
            <a:lvl1pPr marL="0" algn="r" defTabSz="121917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0"/>
              </a:spcBef>
              <a:spcAft>
                <a:spcPts val="800"/>
              </a:spcAft>
              <a:buClrTx/>
              <a:buSzTx/>
              <a:buFontTx/>
              <a:buNone/>
              <a:tabLst/>
              <a:defRPr/>
            </a:pPr>
            <a:fld id="{DF2B0AD1-0EF7-9D40-8A01-BB783B2218F0}" type="slidenum">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90000"/>
                </a:lnSpc>
                <a:spcBef>
                  <a:spcPts val="0"/>
                </a:spcBef>
                <a:spcAft>
                  <a:spcPts val="800"/>
                </a:spcAft>
                <a:buClrTx/>
                <a:buSzTx/>
                <a:buFontTx/>
                <a:buNone/>
                <a:tabLst/>
                <a:defRPr/>
              </a:pPr>
              <a:t>63</a:t>
            </a:fld>
            <a:endParaRPr kumimoji="0" lang="en-US" sz="9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8802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F6F53B-603C-2143-9177-6AB72B653D35}"/>
              </a:ext>
            </a:extLst>
          </p:cNvPr>
          <p:cNvSpPr>
            <a:spLocks noGrp="1"/>
          </p:cNvSpPr>
          <p:nvPr>
            <p:ph type="title"/>
          </p:nvPr>
        </p:nvSpPr>
        <p:spPr/>
        <p:txBody>
          <a:bodyPr/>
          <a:lstStyle/>
          <a:p>
            <a:r>
              <a:rPr lang="en-US" sz="3733" dirty="0"/>
              <a:t>NIA Resources to Help Research Entrepreneurs</a:t>
            </a:r>
          </a:p>
        </p:txBody>
      </p:sp>
      <p:graphicFrame>
        <p:nvGraphicFramePr>
          <p:cNvPr id="5" name="Content Placeholder 4">
            <a:extLst>
              <a:ext uri="{FF2B5EF4-FFF2-40B4-BE49-F238E27FC236}">
                <a16:creationId xmlns:a16="http://schemas.microsoft.com/office/drawing/2014/main" id="{2BA28E70-BC72-4700-9010-EDF735F74CBF}"/>
              </a:ext>
            </a:extLst>
          </p:cNvPr>
          <p:cNvGraphicFramePr>
            <a:graphicFrameLocks noGrp="1"/>
          </p:cNvGraphicFramePr>
          <p:nvPr>
            <p:ph idx="1"/>
          </p:nvPr>
        </p:nvGraphicFramePr>
        <p:xfrm>
          <a:off x="362919" y="1361349"/>
          <a:ext cx="10972800" cy="5187034"/>
        </p:xfrm>
        <a:graphic>
          <a:graphicData uri="http://schemas.openxmlformats.org/drawingml/2006/table">
            <a:tbl>
              <a:tblPr firstRow="1" bandRow="1">
                <a:tableStyleId>{2D5ABB26-0587-4C30-8999-92F81FD0307C}</a:tableStyleId>
              </a:tblPr>
              <a:tblGrid>
                <a:gridCol w="5486400">
                  <a:extLst>
                    <a:ext uri="{9D8B030D-6E8A-4147-A177-3AD203B41FA5}">
                      <a16:colId xmlns:a16="http://schemas.microsoft.com/office/drawing/2014/main" val="2414674955"/>
                    </a:ext>
                  </a:extLst>
                </a:gridCol>
                <a:gridCol w="5486400">
                  <a:extLst>
                    <a:ext uri="{9D8B030D-6E8A-4147-A177-3AD203B41FA5}">
                      <a16:colId xmlns:a16="http://schemas.microsoft.com/office/drawing/2014/main" val="1099738808"/>
                    </a:ext>
                  </a:extLst>
                </a:gridCol>
              </a:tblGrid>
              <a:tr h="406400">
                <a:tc gridSpan="2">
                  <a:txBody>
                    <a:bodyPr/>
                    <a:lstStyle/>
                    <a:p>
                      <a:r>
                        <a:rPr lang="en-US" sz="1600" b="1" dirty="0">
                          <a:solidFill>
                            <a:schemeClr val="bg1"/>
                          </a:solidFill>
                          <a:latin typeface="Arial" panose="020B0604020202020204" pitchFamily="34" charset="0"/>
                          <a:cs typeface="Arial" panose="020B0604020202020204" pitchFamily="34" charset="0"/>
                        </a:rPr>
                        <a:t>Pre-SBIR</a:t>
                      </a:r>
                    </a:p>
                  </a:txBody>
                  <a:tcPr marL="121920" marR="121920" marT="60960" marB="60960" anchor="ct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solidFill>
                      <a:srgbClr val="429749"/>
                    </a:solidFill>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202953623"/>
                  </a:ext>
                </a:extLst>
              </a:tr>
              <a:tr h="792480">
                <a:tc gridSpan="2">
                  <a:txBody>
                    <a:bodyPr/>
                    <a:lstStyle/>
                    <a:p>
                      <a:r>
                        <a:rPr lang="en-US" sz="1500" b="1" dirty="0">
                          <a:solidFill>
                            <a:schemeClr val="accent6">
                              <a:lumMod val="75000"/>
                            </a:schemeClr>
                          </a:solidFill>
                          <a:latin typeface="Arial" panose="020B0604020202020204" pitchFamily="34" charset="0"/>
                          <a:cs typeface="Arial" panose="020B0604020202020204" pitchFamily="34" charset="0"/>
                        </a:rPr>
                        <a:t>NIA Startup Challenge and Accelerator: Fostering Entrepreneurial Diversity.</a:t>
                      </a:r>
                      <a:r>
                        <a:rPr lang="en-US" sz="1500" b="1" dirty="0">
                          <a:solidFill>
                            <a:srgbClr val="429749"/>
                          </a:solidFill>
                          <a:latin typeface="Arial" panose="020B0604020202020204" pitchFamily="34" charset="0"/>
                          <a:cs typeface="Arial" panose="020B0604020202020204" pitchFamily="34" charset="0"/>
                        </a:rPr>
                        <a:t> </a:t>
                      </a:r>
                      <a:r>
                        <a:rPr lang="en-US" sz="1500" b="1" dirty="0">
                          <a:solidFill>
                            <a:schemeClr val="tx1"/>
                          </a:solidFill>
                          <a:latin typeface="Arial" panose="020B0604020202020204" pitchFamily="34" charset="0"/>
                          <a:cs typeface="Arial" panose="020B0604020202020204" pitchFamily="34" charset="0"/>
                        </a:rPr>
                        <a:t>Provide training, mentoring, networking, and the opportunity for a cash prize for early-stage innovators from historically excluded backgrounds and founders working on health disparities in the older adult population</a:t>
                      </a:r>
                    </a:p>
                    <a:p>
                      <a:endParaRPr lang="en-US" sz="1500" b="1" dirty="0">
                        <a:solidFill>
                          <a:schemeClr val="tx1"/>
                        </a:solidFill>
                        <a:latin typeface="Arial" panose="020B0604020202020204" pitchFamily="34" charset="0"/>
                        <a:cs typeface="Arial" panose="020B0604020202020204" pitchFamily="34" charset="0"/>
                      </a:endParaRP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857718878"/>
                  </a:ext>
                </a:extLst>
              </a:tr>
              <a:tr h="748917">
                <a:tc gridSpan="2">
                  <a:txBody>
                    <a:bodyPr/>
                    <a:lstStyle/>
                    <a:p>
                      <a:r>
                        <a:rPr lang="en-US" sz="1500" b="1" dirty="0">
                          <a:solidFill>
                            <a:schemeClr val="accent6">
                              <a:lumMod val="75000"/>
                            </a:schemeClr>
                          </a:solidFill>
                          <a:latin typeface="Arial" panose="020B0604020202020204" pitchFamily="34" charset="0"/>
                          <a:cs typeface="Arial" panose="020B0604020202020204" pitchFamily="34" charset="0"/>
                        </a:rPr>
                        <a:t>Research and Entrepreneurial Development Immersion (REDI):</a:t>
                      </a:r>
                      <a:r>
                        <a:rPr lang="en-US" sz="1500" b="1" dirty="0">
                          <a:solidFill>
                            <a:schemeClr val="accent6">
                              <a:lumMod val="60000"/>
                              <a:lumOff val="40000"/>
                            </a:schemeClr>
                          </a:solidFill>
                          <a:latin typeface="Arial" panose="020B0604020202020204" pitchFamily="34" charset="0"/>
                          <a:cs typeface="Arial" panose="020B0604020202020204" pitchFamily="34" charset="0"/>
                        </a:rPr>
                        <a:t> </a:t>
                      </a:r>
                      <a:r>
                        <a:rPr lang="en-US" sz="1500" b="1" dirty="0">
                          <a:solidFill>
                            <a:schemeClr val="tx1"/>
                          </a:solidFill>
                          <a:latin typeface="Arial" panose="020B0604020202020204" pitchFamily="34" charset="0"/>
                          <a:cs typeface="Arial" panose="020B0604020202020204" pitchFamily="34" charset="0"/>
                        </a:rPr>
                        <a:t>Multiple awards to prepare and expose early-career researchers to life science entrepreneurship</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45539192"/>
                  </a:ext>
                </a:extLst>
              </a:tr>
              <a:tr h="406400">
                <a:tc gridSpan="2">
                  <a:txBody>
                    <a:bodyPr/>
                    <a:lstStyle/>
                    <a:p>
                      <a:r>
                        <a:rPr lang="en-US" sz="1500" b="1" dirty="0">
                          <a:solidFill>
                            <a:schemeClr val="bg1"/>
                          </a:solidFill>
                          <a:latin typeface="Arial" panose="020B0604020202020204" pitchFamily="34" charset="0"/>
                          <a:cs typeface="Arial" panose="020B0604020202020204" pitchFamily="34" charset="0"/>
                        </a:rPr>
                        <a:t>Applicants</a:t>
                      </a:r>
                    </a:p>
                  </a:txBody>
                  <a:tcPr marL="121920" marR="121920" marT="60960" marB="60960" anchor="ct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solidFill>
                      <a:srgbClr val="429749"/>
                    </a:solidFill>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3932078837"/>
                  </a:ext>
                </a:extLst>
              </a:tr>
              <a:tr h="836397">
                <a:tc>
                  <a:txBody>
                    <a:bodyPr/>
                    <a:lstStyle/>
                    <a:p>
                      <a:r>
                        <a:rPr lang="en-US" sz="1500" b="1" dirty="0">
                          <a:solidFill>
                            <a:schemeClr val="accent6">
                              <a:lumMod val="60000"/>
                              <a:lumOff val="40000"/>
                            </a:schemeClr>
                          </a:solidFill>
                          <a:latin typeface="Arial" panose="020B0604020202020204" pitchFamily="34" charset="0"/>
                          <a:cs typeface="Arial" panose="020B0604020202020204" pitchFamily="34" charset="0"/>
                        </a:rPr>
                        <a:t>Sample Applications. </a:t>
                      </a:r>
                      <a:r>
                        <a:rPr lang="en-US" sz="1500" b="0" dirty="0">
                          <a:solidFill>
                            <a:schemeClr val="accent6">
                              <a:lumMod val="60000"/>
                              <a:lumOff val="40000"/>
                            </a:schemeClr>
                          </a:solidFill>
                          <a:latin typeface="Arial" panose="020B0604020202020204" pitchFamily="34" charset="0"/>
                          <a:cs typeface="Arial" panose="020B0604020202020204" pitchFamily="34" charset="0"/>
                        </a:rPr>
                        <a:t>Review other </a:t>
                      </a:r>
                      <a:r>
                        <a:rPr lang="en-US" sz="1500" b="0" dirty="0">
                          <a:solidFill>
                            <a:schemeClr val="accent6">
                              <a:lumMod val="60000"/>
                              <a:lumOff val="4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successful applications</a:t>
                      </a:r>
                      <a:r>
                        <a:rPr lang="en-US" sz="1500" b="0" dirty="0">
                          <a:solidFill>
                            <a:schemeClr val="accent6">
                              <a:lumMod val="60000"/>
                              <a:lumOff val="40000"/>
                            </a:schemeClr>
                          </a:solidFill>
                          <a:latin typeface="Arial" panose="020B0604020202020204" pitchFamily="34" charset="0"/>
                          <a:cs typeface="Arial" panose="020B0604020202020204" pitchFamily="34" charset="0"/>
                        </a:rPr>
                        <a:t> on our website to see what information other applicants included and how they presented it.</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a:txBody>
                    <a:bodyPr/>
                    <a:lstStyle/>
                    <a:p>
                      <a:r>
                        <a:rPr lang="en-US" sz="1500" b="1" dirty="0">
                          <a:solidFill>
                            <a:schemeClr val="accent6">
                              <a:lumMod val="60000"/>
                              <a:lumOff val="40000"/>
                            </a:schemeClr>
                          </a:solidFill>
                          <a:latin typeface="Arial" panose="020B0604020202020204" pitchFamily="34" charset="0"/>
                          <a:cs typeface="Arial" panose="020B0604020202020204" pitchFamily="34" charset="0"/>
                        </a:rPr>
                        <a:t>Applicant Assistance Program.</a:t>
                      </a:r>
                      <a:r>
                        <a:rPr lang="en-US" sz="1500" b="0" dirty="0">
                          <a:solidFill>
                            <a:schemeClr val="accent6">
                              <a:lumMod val="60000"/>
                              <a:lumOff val="40000"/>
                            </a:schemeClr>
                          </a:solidFill>
                          <a:latin typeface="Arial" panose="020B0604020202020204" pitchFamily="34" charset="0"/>
                          <a:cs typeface="Arial" panose="020B0604020202020204" pitchFamily="34" charset="0"/>
                        </a:rPr>
                        <a:t> A </a:t>
                      </a:r>
                      <a:r>
                        <a:rPr lang="en-US" sz="1500" b="0" dirty="0">
                          <a:solidFill>
                            <a:schemeClr val="accent6">
                              <a:lumMod val="60000"/>
                              <a:lumOff val="40000"/>
                            </a:schemeClr>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10-week coaching</a:t>
                      </a:r>
                    </a:p>
                    <a:p>
                      <a:r>
                        <a:rPr lang="en-US" sz="1500" b="0" dirty="0">
                          <a:solidFill>
                            <a:schemeClr val="accent6">
                              <a:lumMod val="60000"/>
                              <a:lumOff val="40000"/>
                            </a:schemeClr>
                          </a:solidFill>
                          <a:latin typeface="Arial" panose="020B060402020202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program</a:t>
                      </a:r>
                      <a:r>
                        <a:rPr lang="en-US" sz="1500" b="0" dirty="0">
                          <a:solidFill>
                            <a:schemeClr val="accent6">
                              <a:lumMod val="60000"/>
                              <a:lumOff val="40000"/>
                            </a:schemeClr>
                          </a:solidFill>
                          <a:latin typeface="Arial" panose="020B0604020202020204" pitchFamily="34" charset="0"/>
                          <a:cs typeface="Arial" panose="020B0604020202020204" pitchFamily="34" charset="0"/>
                        </a:rPr>
                        <a:t> to help prepare your Phase I application.</a:t>
                      </a:r>
                    </a:p>
                    <a:p>
                      <a:r>
                        <a:rPr lang="en-US" sz="1500" b="0" dirty="0">
                          <a:solidFill>
                            <a:schemeClr val="accent6">
                              <a:lumMod val="60000"/>
                              <a:lumOff val="40000"/>
                            </a:schemeClr>
                          </a:solidFill>
                          <a:latin typeface="Arial" panose="020B0604020202020204" pitchFamily="34" charset="0"/>
                          <a:cs typeface="Arial" panose="020B0604020202020204" pitchFamily="34" charset="0"/>
                        </a:rPr>
                        <a:t>Open to first-time and never-funded applicants.</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1709663631"/>
                  </a:ext>
                </a:extLst>
              </a:tr>
              <a:tr h="365760">
                <a:tc gridSpan="2">
                  <a:txBody>
                    <a:bodyPr/>
                    <a:lstStyle/>
                    <a:p>
                      <a:r>
                        <a:rPr lang="en-US" sz="1600" b="1" dirty="0">
                          <a:solidFill>
                            <a:schemeClr val="bg1"/>
                          </a:solidFill>
                          <a:latin typeface="Arial" panose="020B0604020202020204" pitchFamily="34" charset="0"/>
                          <a:cs typeface="Arial" panose="020B0604020202020204" pitchFamily="34" charset="0"/>
                        </a:rPr>
                        <a:t>Phase I Awardees</a:t>
                      </a:r>
                    </a:p>
                  </a:txBody>
                  <a:tcPr marL="121920" marR="121920" marT="60960" marB="60960" anchor="ct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solidFill>
                      <a:srgbClr val="429749"/>
                    </a:solidFill>
                  </a:tcPr>
                </a:tc>
                <a:tc hMerge="1">
                  <a:txBody>
                    <a:bodyPr/>
                    <a:lstStyle/>
                    <a:p>
                      <a:endParaRPr lang="en-US" dirty="0"/>
                    </a:p>
                  </a:txBody>
                  <a:tcPr>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extLst>
                  <a:ext uri="{0D108BD9-81ED-4DB2-BD59-A6C34878D82A}">
                    <a16:rowId xmlns:a16="http://schemas.microsoft.com/office/drawing/2014/main" val="2053147301"/>
                  </a:ext>
                </a:extLst>
              </a:tr>
              <a:tr h="5689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accent6">
                              <a:lumMod val="60000"/>
                              <a:lumOff val="40000"/>
                            </a:schemeClr>
                          </a:solidFill>
                          <a:latin typeface="Arial" panose="020B0604020202020204" pitchFamily="34" charset="0"/>
                          <a:cs typeface="Arial" panose="020B0604020202020204" pitchFamily="34" charset="0"/>
                        </a:rPr>
                        <a:t>Innovator Support. </a:t>
                      </a:r>
                      <a:r>
                        <a:rPr lang="en-US" sz="1500" b="0" dirty="0">
                          <a:solidFill>
                            <a:schemeClr val="accent6">
                              <a:lumMod val="60000"/>
                              <a:lumOff val="40000"/>
                            </a:schemeClr>
                          </a:solidFill>
                          <a:latin typeface="Arial" panose="020B0604020202020204" pitchFamily="34" charset="0"/>
                          <a:cs typeface="Arial" panose="020B0604020202020204" pitchFamily="34" charset="0"/>
                        </a:rPr>
                        <a:t>Support from the </a:t>
                      </a:r>
                      <a:r>
                        <a:rPr lang="en-US" sz="1500" b="0" dirty="0">
                          <a:solidFill>
                            <a:schemeClr val="accent6">
                              <a:lumMod val="60000"/>
                              <a:lumOff val="4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NIA Entrepreneurs-in-Residence</a:t>
                      </a:r>
                      <a:r>
                        <a:rPr lang="en-US" sz="1500" b="0" dirty="0">
                          <a:solidFill>
                            <a:schemeClr val="accent6">
                              <a:lumMod val="60000"/>
                              <a:lumOff val="40000"/>
                            </a:schemeClr>
                          </a:solidFill>
                          <a:latin typeface="Arial" panose="020B0604020202020204" pitchFamily="34" charset="0"/>
                          <a:cs typeface="Arial" panose="020B0604020202020204" pitchFamily="34" charset="0"/>
                        </a:rPr>
                        <a:t> including business consults, pitch coaching, company showcase opportunities and various supplemental awards (s.a. TABA funds and diversity supplement).</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12312360"/>
                  </a:ext>
                </a:extLst>
              </a:tr>
              <a:tr h="79248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chemeClr val="accent6">
                              <a:lumMod val="60000"/>
                              <a:lumOff val="40000"/>
                            </a:schemeClr>
                          </a:solidFill>
                          <a:latin typeface="Arial" panose="020B0604020202020204" pitchFamily="34" charset="0"/>
                          <a:cs typeface="Arial" panose="020B0604020202020204" pitchFamily="34" charset="0"/>
                        </a:rPr>
                        <a:t>Additional Resources and Support for Grantees. </a:t>
                      </a:r>
                      <a:r>
                        <a:rPr lang="en-US" sz="1500" b="0" dirty="0">
                          <a:solidFill>
                            <a:schemeClr val="accent6">
                              <a:lumMod val="60000"/>
                              <a:lumOff val="40000"/>
                            </a:schemeClr>
                          </a:solidFill>
                          <a:latin typeface="Arial" panose="020B0604020202020204" pitchFamily="34" charset="0"/>
                          <a:cs typeface="Arial" panose="020B0604020202020204" pitchFamily="34" charset="0"/>
                        </a:rPr>
                        <a:t>Companies that receive SBIR/STTR awards are </a:t>
                      </a:r>
                      <a:r>
                        <a:rPr lang="en-US" sz="1500" b="0" dirty="0">
                          <a:solidFill>
                            <a:schemeClr val="accent6">
                              <a:lumMod val="60000"/>
                              <a:lumOff val="4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eligible to apply</a:t>
                      </a:r>
                      <a:r>
                        <a:rPr lang="en-US" sz="1500" b="0" dirty="0">
                          <a:solidFill>
                            <a:schemeClr val="accent6">
                              <a:lumMod val="60000"/>
                              <a:lumOff val="40000"/>
                            </a:schemeClr>
                          </a:solidFill>
                          <a:latin typeface="Arial" panose="020B0604020202020204" pitchFamily="34" charset="0"/>
                          <a:cs typeface="Arial" panose="020B0604020202020204" pitchFamily="34" charset="0"/>
                        </a:rPr>
                        <a:t> for additional funding, technical assistance, and training programs such as the I-Corps™ at NIH program, C3i Medical Device Entrepreneurial Training Program, and training programs designed for diverse applicants.</a:t>
                      </a:r>
                    </a:p>
                  </a:txBody>
                  <a:tcPr marL="121920" marR="121920" marT="60960" marB="60960">
                    <a:lnL w="12700" cap="flat" cmpd="sng" algn="ctr">
                      <a:solidFill>
                        <a:srgbClr val="429749"/>
                      </a:solidFill>
                      <a:prstDash val="solid"/>
                      <a:round/>
                      <a:headEnd type="none" w="med" len="med"/>
                      <a:tailEnd type="none" w="med" len="med"/>
                    </a:lnL>
                    <a:lnR w="12700" cap="flat" cmpd="sng" algn="ctr">
                      <a:solidFill>
                        <a:srgbClr val="429749"/>
                      </a:solidFill>
                      <a:prstDash val="solid"/>
                      <a:round/>
                      <a:headEnd type="none" w="med" len="med"/>
                      <a:tailEnd type="none" w="med" len="med"/>
                    </a:lnR>
                    <a:lnT w="12700" cap="flat" cmpd="sng" algn="ctr">
                      <a:solidFill>
                        <a:srgbClr val="429749"/>
                      </a:solidFill>
                      <a:prstDash val="solid"/>
                      <a:round/>
                      <a:headEnd type="none" w="med" len="med"/>
                      <a:tailEnd type="none" w="med" len="med"/>
                    </a:lnT>
                    <a:lnB w="12700" cap="flat" cmpd="sng" algn="ctr">
                      <a:solidFill>
                        <a:srgbClr val="42974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28490640"/>
                  </a:ext>
                </a:extLst>
              </a:tr>
            </a:tbl>
          </a:graphicData>
        </a:graphic>
      </p:graphicFrame>
      <p:sp>
        <p:nvSpPr>
          <p:cNvPr id="7" name="Footer Placeholder 3">
            <a:extLst>
              <a:ext uri="{FF2B5EF4-FFF2-40B4-BE49-F238E27FC236}">
                <a16:creationId xmlns:a16="http://schemas.microsoft.com/office/drawing/2014/main" id="{F9105240-F437-4F04-B3B5-D64C71AE9937}"/>
              </a:ext>
            </a:extLst>
          </p:cNvPr>
          <p:cNvSpPr>
            <a:spLocks noGrp="1"/>
          </p:cNvSpPr>
          <p:nvPr>
            <p:ph type="ftr" sz="quarter" idx="11"/>
          </p:nvPr>
        </p:nvSpPr>
        <p:spPr>
          <a:xfrm>
            <a:off x="4038600" y="6273801"/>
            <a:ext cx="7315200" cy="366183"/>
          </a:xfrm>
          <a:prstGeom prst="rect">
            <a:avLst/>
          </a:prstGeom>
        </p:spPr>
        <p:txBody>
          <a:bodyPr vert="horz" lIns="121920" tIns="60960" rIns="121920" bIns="60960" rtlCol="0" anchor="ctr"/>
          <a:lstStyle>
            <a:defPPr>
              <a:defRPr lang="en-US"/>
            </a:defPPr>
            <a:lvl1pPr marL="0" algn="r" defTabSz="121917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nia.nih.gov/sbir</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DDCC699-83DF-FE41-AAFA-015E80737F3D}"/>
              </a:ext>
            </a:extLst>
          </p:cNvPr>
          <p:cNvSpPr>
            <a:spLocks noGrp="1"/>
          </p:cNvSpPr>
          <p:nvPr>
            <p:ph type="sldNum" sz="quarter" idx="12"/>
          </p:nvPr>
        </p:nvSpPr>
        <p:spPr>
          <a:xfrm>
            <a:off x="11353800" y="6273801"/>
            <a:ext cx="533400" cy="366183"/>
          </a:xfrm>
          <a:prstGeom prst="rect">
            <a:avLst/>
          </a:prstGeom>
        </p:spPr>
        <p:txBody>
          <a:bodyPr vert="horz" lIns="121920" tIns="60960" rIns="121920" bIns="60960" rtlCol="0" anchor="ctr">
            <a:normAutofit/>
          </a:bodyPr>
          <a:lstStyle>
            <a:defPPr>
              <a:defRPr lang="en-US"/>
            </a:defPPr>
            <a:lvl1pPr marL="0" algn="r" defTabSz="121917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0"/>
              </a:spcBef>
              <a:spcAft>
                <a:spcPts val="800"/>
              </a:spcAft>
              <a:buClrTx/>
              <a:buSzTx/>
              <a:buFontTx/>
              <a:buNone/>
              <a:tabLst/>
              <a:defRPr/>
            </a:pPr>
            <a:fld id="{DF2B0AD1-0EF7-9D40-8A01-BB783B2218F0}" type="slidenum">
              <a:rPr kumimoji="0" lang="en-US" sz="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90000"/>
                </a:lnSpc>
                <a:spcBef>
                  <a:spcPts val="0"/>
                </a:spcBef>
                <a:spcAft>
                  <a:spcPts val="800"/>
                </a:spcAft>
                <a:buClrTx/>
                <a:buSzTx/>
                <a:buFontTx/>
                <a:buNone/>
                <a:tabLst/>
                <a:defRPr/>
              </a:pPr>
              <a:t>64</a:t>
            </a:fld>
            <a:endParaRPr kumimoji="0" lang="en-US" sz="9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9754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radar chart&#10;&#10;Description automatically generated">
            <a:extLst>
              <a:ext uri="{FF2B5EF4-FFF2-40B4-BE49-F238E27FC236}">
                <a16:creationId xmlns:a16="http://schemas.microsoft.com/office/drawing/2014/main" id="{8CEE73D1-357E-EE83-3413-C4B0B8EE430D}"/>
              </a:ext>
            </a:extLst>
          </p:cNvPr>
          <p:cNvPicPr>
            <a:picLocks noChangeAspect="1"/>
          </p:cNvPicPr>
          <p:nvPr/>
        </p:nvPicPr>
        <p:blipFill>
          <a:blip r:embed="rId3"/>
          <a:stretch>
            <a:fillRect/>
          </a:stretch>
        </p:blipFill>
        <p:spPr>
          <a:xfrm>
            <a:off x="22212" y="0"/>
            <a:ext cx="12202160" cy="6882131"/>
          </a:xfrm>
          <a:prstGeom prst="rect">
            <a:avLst/>
          </a:prstGeom>
        </p:spPr>
      </p:pic>
      <p:sp>
        <p:nvSpPr>
          <p:cNvPr id="8" name="Rectangle 7">
            <a:extLst>
              <a:ext uri="{FF2B5EF4-FFF2-40B4-BE49-F238E27FC236}">
                <a16:creationId xmlns:a16="http://schemas.microsoft.com/office/drawing/2014/main" id="{6273160C-1F4E-1C5E-1BE6-BB4AC6410C65}"/>
              </a:ext>
            </a:extLst>
          </p:cNvPr>
          <p:cNvSpPr/>
          <p:nvPr/>
        </p:nvSpPr>
        <p:spPr>
          <a:xfrm>
            <a:off x="-126947" y="1897433"/>
            <a:ext cx="7453577" cy="1338828"/>
          </a:xfrm>
          <a:prstGeom prst="rect">
            <a:avLst/>
          </a:prstGeom>
        </p:spPr>
        <p:txBody>
          <a:bodyPr wrap="square" lIns="0" tIns="0" rIns="0" bIns="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Arial Black"/>
                <a:ea typeface="+mn-ea"/>
                <a:cs typeface="Arial Black" panose="020B0604020202020204" pitchFamily="34" charset="0"/>
              </a:rPr>
              <a:t>2022-23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Arial Black"/>
                <a:ea typeface="+mn-ea"/>
                <a:cs typeface="Arial Black" panose="020B0604020202020204" pitchFamily="34" charset="0"/>
              </a:rPr>
              <a:t>NIA Start-Up Challenge &amp; Accelerator</a:t>
            </a:r>
          </a:p>
        </p:txBody>
      </p:sp>
      <p:sp>
        <p:nvSpPr>
          <p:cNvPr id="4" name="Rectangle 3">
            <a:extLst>
              <a:ext uri="{FF2B5EF4-FFF2-40B4-BE49-F238E27FC236}">
                <a16:creationId xmlns:a16="http://schemas.microsoft.com/office/drawing/2014/main" id="{D314EB5B-B0D1-D627-F973-72882E99E8AA}"/>
              </a:ext>
            </a:extLst>
          </p:cNvPr>
          <p:cNvSpPr/>
          <p:nvPr/>
        </p:nvSpPr>
        <p:spPr>
          <a:xfrm>
            <a:off x="-1083746" y="3350019"/>
            <a:ext cx="9367172" cy="369332"/>
          </a:xfrm>
          <a:prstGeom prst="rect">
            <a:avLst/>
          </a:prstGeom>
        </p:spPr>
        <p:txBody>
          <a:bodyPr wrap="square" lIns="0" tIns="0" rIns="0" bIns="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Fostering Entrepreneurial Diversity</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50733D9-4906-4E6E-0841-AA28A03E1FBE}"/>
              </a:ext>
            </a:extLst>
          </p:cNvPr>
          <p:cNvSpPr txBox="1"/>
          <p:nvPr/>
        </p:nvSpPr>
        <p:spPr>
          <a:xfrm>
            <a:off x="4801871" y="5922005"/>
            <a:ext cx="2642845" cy="8771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a:ea typeface="+mn-ea"/>
                <a:cs typeface="+mn-cs"/>
              </a:rPr>
              <a:t>Co-sponsored with the Office of Special Populations </a:t>
            </a:r>
          </a:p>
        </p:txBody>
      </p:sp>
      <p:cxnSp>
        <p:nvCxnSpPr>
          <p:cNvPr id="7" name="Straight Connector 6">
            <a:extLst>
              <a:ext uri="{FF2B5EF4-FFF2-40B4-BE49-F238E27FC236}">
                <a16:creationId xmlns:a16="http://schemas.microsoft.com/office/drawing/2014/main" id="{F1210745-BA20-00B4-356F-429B6C45962A}"/>
              </a:ext>
            </a:extLst>
          </p:cNvPr>
          <p:cNvCxnSpPr>
            <a:cxnSpLocks/>
          </p:cNvCxnSpPr>
          <p:nvPr/>
        </p:nvCxnSpPr>
        <p:spPr>
          <a:xfrm flipH="1">
            <a:off x="4743477" y="6097697"/>
            <a:ext cx="3811" cy="52578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7945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9207D-B1D2-8AF0-FD9B-78AA4D49BEB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dirty="0">
                <a:solidFill>
                  <a:schemeClr val="tx1"/>
                </a:solidFill>
                <a:latin typeface="+mj-lt"/>
                <a:cs typeface="+mj-cs"/>
              </a:rPr>
              <a:t>NIA Start-Up Challenge and Accelerator </a:t>
            </a:r>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3"/>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9" y="1538177"/>
            <a:ext cx="1873457" cy="109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B82EC83-E00F-6328-E9BD-086CDE590D5B}"/>
              </a:ext>
            </a:extLst>
          </p:cNvPr>
          <p:cNvSpPr txBox="1"/>
          <p:nvPr/>
        </p:nvSpPr>
        <p:spPr>
          <a:xfrm>
            <a:off x="841249" y="2011478"/>
            <a:ext cx="9724697" cy="2462213"/>
          </a:xfrm>
          <a:prstGeom prst="rect">
            <a:avLst/>
          </a:prstGeom>
          <a:noFill/>
        </p:spPr>
        <p:txBody>
          <a:bodyPr wrap="square" rtlCol="0">
            <a:spAutoFit/>
          </a:bodyPr>
          <a:lstStyle/>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6920E11-1F6A-13DB-D287-A6119E05D331}"/>
              </a:ext>
            </a:extLst>
          </p:cNvPr>
          <p:cNvSpPr txBox="1"/>
          <p:nvPr/>
        </p:nvSpPr>
        <p:spPr>
          <a:xfrm>
            <a:off x="841249" y="1915150"/>
            <a:ext cx="10263027" cy="34163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srgbClr val="69CF16"/>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goal of this Challenge is to…</a:t>
            </a:r>
          </a:p>
          <a:p>
            <a:pPr marL="742932" marR="0" lvl="1" indent="-285744"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Foster diversity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aging research, innovation, and entrepreneurship, and </a:t>
            </a:r>
          </a:p>
          <a:p>
            <a:pPr marL="742932" marR="0" lvl="1" indent="-285744"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Meet the congressional goal to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encourage SBIR and STTR participation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by socioeconomically disadvantaged small businesses and women-owned small businesses.</a:t>
            </a:r>
          </a:p>
          <a:p>
            <a:pPr marL="0" marR="0" lvl="0" indent="0" algn="l" defTabSz="914377" rtl="0" eaLnBrk="1" fontAlgn="auto" latinLnBrk="0" hangingPunct="1">
              <a:lnSpc>
                <a:spcPct val="100000"/>
              </a:lnSpc>
              <a:spcBef>
                <a:spcPts val="0"/>
              </a:spcBef>
              <a:spcAft>
                <a:spcPts val="0"/>
              </a:spcAft>
              <a:buClr>
                <a:srgbClr val="69CF16"/>
              </a:buClr>
              <a:buSzTx/>
              <a:buFontTx/>
              <a:buNone/>
              <a:tabLst/>
              <a:defRPr/>
            </a:pPr>
            <a:br>
              <a:rPr kumimoji="0" lang="en-US" sz="1800" b="1" i="0" u="sng"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prize competition</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provide strategic resources to entrepreneurs with…</a:t>
            </a:r>
          </a:p>
          <a:p>
            <a:pPr marL="742932" marR="0" lvl="1" indent="-285744"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 innovative idea for a research-driven technology or product that will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increase diversity in aging research and innovation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and</a:t>
            </a:r>
          </a:p>
          <a:p>
            <a:pPr marL="742932" marR="0" lvl="1" indent="-285744"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demonstrated need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for the Challenge to help accelerate their idea (pre-SBIR stage)</a:t>
            </a:r>
          </a:p>
          <a:p>
            <a:pPr marL="0" marR="0" lvl="0" indent="0" algn="l" defTabSz="914377" rtl="0" eaLnBrk="1" fontAlgn="auto" latinLnBrk="0" hangingPunct="1">
              <a:lnSpc>
                <a:spcPct val="100000"/>
              </a:lnSpc>
              <a:spcBef>
                <a:spcPts val="0"/>
              </a:spcBef>
              <a:spcAft>
                <a:spcPts val="0"/>
              </a:spcAft>
              <a:buClr>
                <a:srgbClr val="69CF16"/>
              </a:buClr>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44" marR="0" lvl="0" indent="-285744"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ACD70E3-F0CC-8D70-6755-B35A56988CEE}"/>
              </a:ext>
            </a:extLst>
          </p:cNvPr>
          <p:cNvSpPr txBox="1"/>
          <p:nvPr/>
        </p:nvSpPr>
        <p:spPr>
          <a:xfrm>
            <a:off x="1218715" y="5331471"/>
            <a:ext cx="9508092" cy="1077218"/>
          </a:xfrm>
          <a:prstGeom prst="rect">
            <a:avLst/>
          </a:prstGeom>
          <a:effectLst>
            <a:glow rad="63500">
              <a:schemeClr val="accent4">
                <a:satMod val="175000"/>
                <a:alpha val="40000"/>
              </a:schemeClr>
            </a:glow>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Challenge resources can help diverse entrepreneurs launch or grow a start-up and execute activities that can improve a future NIA SBIR or STTR R&amp;D proposal.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53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9207D-B1D2-8AF0-FD9B-78AA4D49BEB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dirty="0">
                <a:solidFill>
                  <a:schemeClr val="tx1"/>
                </a:solidFill>
                <a:latin typeface="+mj-lt"/>
                <a:cs typeface="+mj-cs"/>
              </a:rPr>
              <a:t>Challenge Overview</a:t>
            </a:r>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3"/>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9" y="1538177"/>
            <a:ext cx="1873457" cy="109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Pyramid with the words &quot;winners&quot; &quot;finalists&quot; and &quot;submitters&quot; in it outlining the prize process">
            <a:extLst>
              <a:ext uri="{FF2B5EF4-FFF2-40B4-BE49-F238E27FC236}">
                <a16:creationId xmlns:a16="http://schemas.microsoft.com/office/drawing/2014/main" id="{93D8DF41-1DB1-6275-E58D-6AE70F4C3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0766" y="1435510"/>
            <a:ext cx="7473025" cy="569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00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9207D-B1D2-8AF0-FD9B-78AA4D49BEB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dirty="0">
                <a:solidFill>
                  <a:schemeClr val="tx1"/>
                </a:solidFill>
                <a:latin typeface="+mj-lt"/>
                <a:cs typeface="+mj-cs"/>
              </a:rPr>
              <a:t>Challenge Overview</a:t>
            </a:r>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3"/>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9" y="1538177"/>
            <a:ext cx="1873457" cy="109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Pyramid with the words &quot;winners&quot; &quot;finalists&quot; and &quot;submitters&quot; in it outlining the prize process">
            <a:extLst>
              <a:ext uri="{FF2B5EF4-FFF2-40B4-BE49-F238E27FC236}">
                <a16:creationId xmlns:a16="http://schemas.microsoft.com/office/drawing/2014/main" id="{BC9F8D6E-4F35-D75E-2469-7AD761240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033" y="2092060"/>
            <a:ext cx="6611759" cy="50401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A4E124-A50D-7175-69F2-73E4E80F767E}"/>
              </a:ext>
            </a:extLst>
          </p:cNvPr>
          <p:cNvSpPr txBox="1"/>
          <p:nvPr/>
        </p:nvSpPr>
        <p:spPr>
          <a:xfrm>
            <a:off x="578113" y="3752168"/>
            <a:ext cx="3691281" cy="1938992"/>
          </a:xfrm>
          <a:prstGeom prst="rect">
            <a:avLst/>
          </a:prstGeom>
          <a:noFill/>
        </p:spPr>
        <p:txBody>
          <a:bodyPr wrap="square" lIns="91440" tIns="45720" rIns="91440" bIns="45720" rtlCol="0" anchor="t">
            <a:spAutoFit/>
          </a:bodyPr>
          <a:lstStyle/>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
                <a:srgbClr val="69CF16"/>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FE0BF83-28B8-7BDD-9A00-41CB95A63C08}"/>
              </a:ext>
            </a:extLst>
          </p:cNvPr>
          <p:cNvPicPr>
            <a:picLocks noChangeAspect="1"/>
          </p:cNvPicPr>
          <p:nvPr/>
        </p:nvPicPr>
        <p:blipFill>
          <a:blip r:embed="rId4"/>
          <a:stretch>
            <a:fillRect/>
          </a:stretch>
        </p:blipFill>
        <p:spPr>
          <a:xfrm>
            <a:off x="240627" y="2299587"/>
            <a:ext cx="4028767" cy="3538355"/>
          </a:xfrm>
          <a:prstGeom prst="rect">
            <a:avLst/>
          </a:prstGeom>
        </p:spPr>
      </p:pic>
      <p:sp>
        <p:nvSpPr>
          <p:cNvPr id="9" name="TextBox 8">
            <a:extLst>
              <a:ext uri="{FF2B5EF4-FFF2-40B4-BE49-F238E27FC236}">
                <a16:creationId xmlns:a16="http://schemas.microsoft.com/office/drawing/2014/main" id="{BCB08340-0D59-2FCB-332B-370E5617CF43}"/>
              </a:ext>
            </a:extLst>
          </p:cNvPr>
          <p:cNvSpPr txBox="1"/>
          <p:nvPr/>
        </p:nvSpPr>
        <p:spPr>
          <a:xfrm>
            <a:off x="372720" y="2092059"/>
            <a:ext cx="3691281" cy="379656"/>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
                <a:srgbClr val="69CF16"/>
              </a:buClr>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In-depth entrepreneurial training</a:t>
            </a:r>
            <a:endParaRPr kumimoji="0" lang="en-US" sz="2133"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834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9207D-B1D2-8AF0-FD9B-78AA4D49BEB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dirty="0">
                <a:solidFill>
                  <a:schemeClr val="tx1"/>
                </a:solidFill>
                <a:latin typeface="+mj-lt"/>
                <a:cs typeface="+mj-cs"/>
              </a:rPr>
              <a:t>Challenge Overview</a:t>
            </a:r>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3"/>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9" y="1538177"/>
            <a:ext cx="1873457" cy="109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Pyramid with the words &quot;winners&quot; &quot;finalists&quot; and &quot;submitters&quot; in it outlining the prize process">
            <a:extLst>
              <a:ext uri="{FF2B5EF4-FFF2-40B4-BE49-F238E27FC236}">
                <a16:creationId xmlns:a16="http://schemas.microsoft.com/office/drawing/2014/main" id="{9047EB17-0CB8-3DC6-704D-8C3EC0FD7A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033" y="2092060"/>
            <a:ext cx="6611759" cy="5040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621592-BB7D-38FF-1A70-116D16290CF7}"/>
              </a:ext>
            </a:extLst>
          </p:cNvPr>
          <p:cNvSpPr txBox="1"/>
          <p:nvPr/>
        </p:nvSpPr>
        <p:spPr>
          <a:xfrm>
            <a:off x="578113" y="3752168"/>
            <a:ext cx="3691281" cy="1938992"/>
          </a:xfrm>
          <a:prstGeom prst="rect">
            <a:avLst/>
          </a:prstGeom>
          <a:noFill/>
        </p:spPr>
        <p:txBody>
          <a:bodyPr wrap="square" lIns="91440" tIns="45720" rIns="91440" bIns="45720" rtlCol="0" anchor="t">
            <a:spAutoFit/>
          </a:bodyPr>
          <a:lstStyle/>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00080" marR="0" lvl="1"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100000"/>
              </a:lnSpc>
              <a:spcBef>
                <a:spcPts val="0"/>
              </a:spcBef>
              <a:spcAft>
                <a:spcPts val="0"/>
              </a:spcAft>
              <a:buClr>
                <a:srgbClr val="69CF16"/>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891" marR="0" lvl="0" indent="-342891" algn="l" defTabSz="914377" rtl="0" eaLnBrk="1" fontAlgn="auto" latinLnBrk="0" hangingPunct="1">
              <a:lnSpc>
                <a:spcPct val="100000"/>
              </a:lnSpc>
              <a:spcBef>
                <a:spcPts val="0"/>
              </a:spcBef>
              <a:spcAft>
                <a:spcPts val="0"/>
              </a:spcAft>
              <a:buClr>
                <a:srgbClr val="69CF1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F5A696-9E27-EB50-55DB-C5D3583D22B0}"/>
              </a:ext>
            </a:extLst>
          </p:cNvPr>
          <p:cNvPicPr>
            <a:picLocks noChangeAspect="1"/>
          </p:cNvPicPr>
          <p:nvPr/>
        </p:nvPicPr>
        <p:blipFill>
          <a:blip r:embed="rId4"/>
          <a:stretch>
            <a:fillRect/>
          </a:stretch>
        </p:blipFill>
        <p:spPr>
          <a:xfrm>
            <a:off x="240627" y="2299587"/>
            <a:ext cx="4028767" cy="3538355"/>
          </a:xfrm>
          <a:prstGeom prst="rect">
            <a:avLst/>
          </a:prstGeom>
        </p:spPr>
      </p:pic>
      <p:sp>
        <p:nvSpPr>
          <p:cNvPr id="6" name="TextBox 5">
            <a:extLst>
              <a:ext uri="{FF2B5EF4-FFF2-40B4-BE49-F238E27FC236}">
                <a16:creationId xmlns:a16="http://schemas.microsoft.com/office/drawing/2014/main" id="{9E96D308-3FC2-9C82-F55F-F4502A544D76}"/>
              </a:ext>
            </a:extLst>
          </p:cNvPr>
          <p:cNvSpPr txBox="1"/>
          <p:nvPr/>
        </p:nvSpPr>
        <p:spPr>
          <a:xfrm>
            <a:off x="372720" y="2092059"/>
            <a:ext cx="3691281" cy="379656"/>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
                <a:srgbClr val="69CF16"/>
              </a:buClr>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In-depth entrepreneurial training</a:t>
            </a:r>
            <a:endParaRPr kumimoji="0" lang="en-US" sz="2133"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D4268722-9045-FB0F-1837-6F84C5EE9ACE}"/>
              </a:ext>
            </a:extLst>
          </p:cNvPr>
          <p:cNvPicPr>
            <a:picLocks noChangeAspect="1"/>
          </p:cNvPicPr>
          <p:nvPr/>
        </p:nvPicPr>
        <p:blipFill>
          <a:blip r:embed="rId5"/>
          <a:stretch>
            <a:fillRect/>
          </a:stretch>
        </p:blipFill>
        <p:spPr>
          <a:xfrm>
            <a:off x="8315483" y="-160221"/>
            <a:ext cx="4099083" cy="3802576"/>
          </a:xfrm>
          <a:prstGeom prst="rect">
            <a:avLst/>
          </a:prstGeom>
        </p:spPr>
      </p:pic>
      <p:sp>
        <p:nvSpPr>
          <p:cNvPr id="29" name="TextBox 28">
            <a:extLst>
              <a:ext uri="{FF2B5EF4-FFF2-40B4-BE49-F238E27FC236}">
                <a16:creationId xmlns:a16="http://schemas.microsoft.com/office/drawing/2014/main" id="{70D16FA6-0E0F-6D29-9A02-6A902395C4B4}"/>
              </a:ext>
            </a:extLst>
          </p:cNvPr>
          <p:cNvSpPr txBox="1"/>
          <p:nvPr/>
        </p:nvSpPr>
        <p:spPr>
          <a:xfrm>
            <a:off x="4946976" y="1011677"/>
            <a:ext cx="3510681" cy="666977"/>
          </a:xfrm>
          <a:prstGeom prst="rect">
            <a:avLst/>
          </a:prstGeom>
          <a:noFill/>
        </p:spPr>
        <p:txBody>
          <a:bodyPr wrap="square" lIns="91440" tIns="45720" rIns="91440" bIns="45720" rtlCol="0" anchor="t">
            <a:spAutoFit/>
          </a:bodyPr>
          <a:lstStyle/>
          <a:p>
            <a:pPr marL="0" marR="0" lvl="0" indent="0" algn="r" defTabSz="914377" rtl="0" eaLnBrk="1" fontAlgn="auto" latinLnBrk="0" hangingPunct="1">
              <a:lnSpc>
                <a:spcPct val="100000"/>
              </a:lnSpc>
              <a:spcBef>
                <a:spcPts val="0"/>
              </a:spcBef>
              <a:spcAft>
                <a:spcPts val="0"/>
              </a:spcAft>
              <a:buClr>
                <a:srgbClr val="69CF16"/>
              </a:buClr>
              <a:buSzTx/>
              <a:buFontTx/>
              <a:buNone/>
              <a:tabLst/>
              <a:defRPr/>
            </a:pP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1-on-1 Mentoring and </a:t>
            </a:r>
            <a:b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67" b="1" i="0" u="none" strike="noStrike" kern="1200" cap="none" spc="0" normalizeH="0" baseline="0" noProof="0" dirty="0">
                <a:ln>
                  <a:noFill/>
                </a:ln>
                <a:solidFill>
                  <a:srgbClr val="000000"/>
                </a:solidFill>
                <a:effectLst/>
                <a:uLnTx/>
                <a:uFillTx/>
                <a:latin typeface="Calibri" panose="020F0502020204030204"/>
                <a:ea typeface="+mn-ea"/>
                <a:cs typeface="+mn-cs"/>
              </a:rPr>
              <a:t>Access to experienced networks</a:t>
            </a:r>
            <a:endParaRPr kumimoji="0" lang="en-US" sz="2133"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53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2434" y="642606"/>
            <a:ext cx="11573197" cy="724247"/>
          </a:xfrm>
        </p:spPr>
        <p:txBody>
          <a:bodyPr>
            <a:normAutofit fontScale="77500" lnSpcReduction="20000"/>
          </a:bodyPr>
          <a:lstStyle/>
          <a:p>
            <a:r>
              <a:rPr lang="en-US" b="1" dirty="0"/>
              <a:t>Small Business Program Phases </a:t>
            </a:r>
          </a:p>
        </p:txBody>
      </p:sp>
      <p:grpSp>
        <p:nvGrpSpPr>
          <p:cNvPr id="5" name="그룹 31">
            <a:extLst>
              <a:ext uri="{FF2B5EF4-FFF2-40B4-BE49-F238E27FC236}">
                <a16:creationId xmlns:a16="http://schemas.microsoft.com/office/drawing/2014/main" id="{649AE17D-EECB-48E4-A291-22C32AB93C43}"/>
              </a:ext>
            </a:extLst>
          </p:cNvPr>
          <p:cNvGrpSpPr/>
          <p:nvPr/>
        </p:nvGrpSpPr>
        <p:grpSpPr>
          <a:xfrm>
            <a:off x="6408101" y="1653537"/>
            <a:ext cx="3787972" cy="1932059"/>
            <a:chOff x="3281729" y="1864168"/>
            <a:chExt cx="2025183" cy="4005215"/>
          </a:xfrm>
        </p:grpSpPr>
        <p:sp>
          <p:nvSpPr>
            <p:cNvPr id="6" name="Rounded Rectangle 3">
              <a:extLst>
                <a:ext uri="{FF2B5EF4-FFF2-40B4-BE49-F238E27FC236}">
                  <a16:creationId xmlns:a16="http://schemas.microsoft.com/office/drawing/2014/main" id="{CD87455E-0BDF-4771-85AB-C16D2475133C}"/>
                </a:ext>
              </a:extLst>
            </p:cNvPr>
            <p:cNvSpPr/>
            <p:nvPr/>
          </p:nvSpPr>
          <p:spPr>
            <a:xfrm>
              <a:off x="3327647" y="1864168"/>
              <a:ext cx="1661082" cy="10081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7" name="Rounded Rectangle 4">
              <a:extLst>
                <a:ext uri="{FF2B5EF4-FFF2-40B4-BE49-F238E27FC236}">
                  <a16:creationId xmlns:a16="http://schemas.microsoft.com/office/drawing/2014/main" id="{7C2FDE26-3ABE-49DF-AF03-E7DD61B24E36}"/>
                </a:ext>
              </a:extLst>
            </p:cNvPr>
            <p:cNvSpPr/>
            <p:nvPr/>
          </p:nvSpPr>
          <p:spPr>
            <a:xfrm>
              <a:off x="3573516" y="2557385"/>
              <a:ext cx="1728000" cy="3311998"/>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12" name="TextBox 11">
              <a:extLst>
                <a:ext uri="{FF2B5EF4-FFF2-40B4-BE49-F238E27FC236}">
                  <a16:creationId xmlns:a16="http://schemas.microsoft.com/office/drawing/2014/main" id="{299C2152-39BF-43F4-A3BD-398A3437B2C4}"/>
                </a:ext>
              </a:extLst>
            </p:cNvPr>
            <p:cNvSpPr txBox="1"/>
            <p:nvPr/>
          </p:nvSpPr>
          <p:spPr>
            <a:xfrm>
              <a:off x="3281729" y="1903116"/>
              <a:ext cx="1662339" cy="638031"/>
            </a:xfrm>
            <a:prstGeom prst="rect">
              <a:avLst/>
            </a:prstGeom>
            <a:noFill/>
          </p:spPr>
          <p:txBody>
            <a:bodyPr wrap="square" rtlCol="0">
              <a:spAutoFit/>
            </a:bodyPr>
            <a:lstStyle/>
            <a:p>
              <a:pPr algn="ctr" defTabSz="1219170">
                <a:buClr>
                  <a:srgbClr val="000000"/>
                </a:buClr>
              </a:pPr>
              <a:r>
                <a:rPr lang="en-US" altLang="ko-KR" sz="1400" b="1" kern="0" dirty="0">
                  <a:solidFill>
                    <a:srgbClr val="FFFFFF"/>
                  </a:solidFill>
                  <a:latin typeface="Arial"/>
                  <a:cs typeface="Arial" pitchFamily="34" charset="0"/>
                  <a:sym typeface="Arial"/>
                </a:rPr>
                <a:t>Phase II</a:t>
              </a:r>
              <a:endParaRPr lang="ko-KR" altLang="en-US" sz="1400" b="1" kern="0" dirty="0">
                <a:solidFill>
                  <a:srgbClr val="FFFFFF"/>
                </a:solidFill>
                <a:latin typeface="Arial"/>
                <a:cs typeface="Arial" pitchFamily="34" charset="0"/>
                <a:sym typeface="Arial"/>
              </a:endParaRPr>
            </a:p>
          </p:txBody>
        </p:sp>
        <p:sp>
          <p:nvSpPr>
            <p:cNvPr id="10" name="TextBox 9">
              <a:extLst>
                <a:ext uri="{FF2B5EF4-FFF2-40B4-BE49-F238E27FC236}">
                  <a16:creationId xmlns:a16="http://schemas.microsoft.com/office/drawing/2014/main" id="{8B499AC8-F090-47C5-8052-18D7536699EF}"/>
                </a:ext>
              </a:extLst>
            </p:cNvPr>
            <p:cNvSpPr txBox="1"/>
            <p:nvPr/>
          </p:nvSpPr>
          <p:spPr>
            <a:xfrm>
              <a:off x="3578912" y="2883823"/>
              <a:ext cx="1728000" cy="2742730"/>
            </a:xfrm>
            <a:prstGeom prst="rect">
              <a:avLst/>
            </a:prstGeom>
            <a:noFill/>
          </p:spPr>
          <p:txBody>
            <a:bodyPr wrap="square" rtlCol="0">
              <a:spAutoFit/>
            </a:bodyPr>
            <a:lstStyle/>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pitchFamily="34" charset="0"/>
                  <a:sym typeface="Arial"/>
                </a:rPr>
                <a:t>Let's you continue R&amp;D from Phase I. </a:t>
              </a:r>
            </a:p>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pitchFamily="34" charset="0"/>
                  <a:sym typeface="Arial"/>
                </a:rPr>
                <a:t>Must do a phase I to apply for Phase II.</a:t>
              </a:r>
            </a:p>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pitchFamily="34" charset="0"/>
                  <a:sym typeface="Arial"/>
                </a:rPr>
                <a:t>Once you reach your Phase I milestones, you can apply for phase II</a:t>
              </a:r>
              <a:endParaRPr lang="ko-KR" altLang="en-US" sz="1333" kern="0" dirty="0">
                <a:solidFill>
                  <a:srgbClr val="080808">
                    <a:lumMod val="75000"/>
                    <a:lumOff val="25000"/>
                  </a:srgbClr>
                </a:solidFill>
                <a:latin typeface="Arial"/>
                <a:cs typeface="Arial" pitchFamily="34" charset="0"/>
                <a:sym typeface="Arial"/>
              </a:endParaRPr>
            </a:p>
          </p:txBody>
        </p:sp>
      </p:grpSp>
      <p:grpSp>
        <p:nvGrpSpPr>
          <p:cNvPr id="14" name="그룹 1">
            <a:extLst>
              <a:ext uri="{FF2B5EF4-FFF2-40B4-BE49-F238E27FC236}">
                <a16:creationId xmlns:a16="http://schemas.microsoft.com/office/drawing/2014/main" id="{4EFD9B44-14AD-4534-BE0B-558153AD9974}"/>
              </a:ext>
            </a:extLst>
          </p:cNvPr>
          <p:cNvGrpSpPr/>
          <p:nvPr/>
        </p:nvGrpSpPr>
        <p:grpSpPr>
          <a:xfrm>
            <a:off x="216995" y="3970836"/>
            <a:ext cx="2435656" cy="2681218"/>
            <a:chOff x="6197842" y="1864168"/>
            <a:chExt cx="2055624" cy="4056865"/>
          </a:xfrm>
        </p:grpSpPr>
        <p:sp>
          <p:nvSpPr>
            <p:cNvPr id="15" name="Rounded Rectangle 7">
              <a:extLst>
                <a:ext uri="{FF2B5EF4-FFF2-40B4-BE49-F238E27FC236}">
                  <a16:creationId xmlns:a16="http://schemas.microsoft.com/office/drawing/2014/main" id="{3E6258F0-E042-4988-995C-A63BDD70E7AA}"/>
                </a:ext>
              </a:extLst>
            </p:cNvPr>
            <p:cNvSpPr/>
            <p:nvPr/>
          </p:nvSpPr>
          <p:spPr>
            <a:xfrm>
              <a:off x="6197842" y="1864168"/>
              <a:ext cx="1728000" cy="100811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dirty="0">
                <a:solidFill>
                  <a:srgbClr val="FFFFFF"/>
                </a:solidFill>
                <a:latin typeface="Arial"/>
                <a:ea typeface="맑은 고딕" panose="020B0503020000020004" pitchFamily="34" charset="-127"/>
                <a:sym typeface="Arial"/>
              </a:endParaRPr>
            </a:p>
          </p:txBody>
        </p:sp>
        <p:sp>
          <p:nvSpPr>
            <p:cNvPr id="16" name="Rounded Rectangle 8">
              <a:extLst>
                <a:ext uri="{FF2B5EF4-FFF2-40B4-BE49-F238E27FC236}">
                  <a16:creationId xmlns:a16="http://schemas.microsoft.com/office/drawing/2014/main" id="{12249299-34A1-4713-9E97-58BDEE890A83}"/>
                </a:ext>
              </a:extLst>
            </p:cNvPr>
            <p:cNvSpPr/>
            <p:nvPr/>
          </p:nvSpPr>
          <p:spPr>
            <a:xfrm>
              <a:off x="6438629" y="2557383"/>
              <a:ext cx="1800000" cy="3312000"/>
            </a:xfrm>
            <a:prstGeom prst="roundRect">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21" name="TextBox 20">
              <a:extLst>
                <a:ext uri="{FF2B5EF4-FFF2-40B4-BE49-F238E27FC236}">
                  <a16:creationId xmlns:a16="http://schemas.microsoft.com/office/drawing/2014/main" id="{E8E83234-B61F-45C2-9920-2932796D504C}"/>
                </a:ext>
              </a:extLst>
            </p:cNvPr>
            <p:cNvSpPr txBox="1"/>
            <p:nvPr/>
          </p:nvSpPr>
          <p:spPr>
            <a:xfrm>
              <a:off x="6224716" y="1903117"/>
              <a:ext cx="1662339" cy="465688"/>
            </a:xfrm>
            <a:prstGeom prst="rect">
              <a:avLst/>
            </a:prstGeom>
            <a:noFill/>
          </p:spPr>
          <p:txBody>
            <a:bodyPr wrap="square" rtlCol="0">
              <a:spAutoFit/>
            </a:bodyPr>
            <a:lstStyle/>
            <a:p>
              <a:pPr algn="ctr" defTabSz="1219170">
                <a:buClr>
                  <a:srgbClr val="000000"/>
                </a:buClr>
              </a:pPr>
              <a:r>
                <a:rPr lang="en-US" altLang="ko-KR" sz="1400" b="1" kern="0" dirty="0">
                  <a:solidFill>
                    <a:srgbClr val="FFFFFF"/>
                  </a:solidFill>
                  <a:latin typeface="Arial"/>
                  <a:cs typeface="Arial" pitchFamily="34" charset="0"/>
                  <a:sym typeface="Arial"/>
                </a:rPr>
                <a:t>Fast Track </a:t>
              </a:r>
              <a:endParaRPr lang="ko-KR" altLang="en-US" sz="1400" b="1" kern="0" dirty="0">
                <a:solidFill>
                  <a:srgbClr val="FFFFFF"/>
                </a:solidFill>
                <a:latin typeface="Arial"/>
                <a:cs typeface="Arial" pitchFamily="34" charset="0"/>
                <a:sym typeface="Arial"/>
              </a:endParaRPr>
            </a:p>
          </p:txBody>
        </p:sp>
        <p:sp>
          <p:nvSpPr>
            <p:cNvPr id="19" name="TextBox 18">
              <a:extLst>
                <a:ext uri="{FF2B5EF4-FFF2-40B4-BE49-F238E27FC236}">
                  <a16:creationId xmlns:a16="http://schemas.microsoft.com/office/drawing/2014/main" id="{6E966B66-8C01-4997-8667-DD049FE0DA9A}"/>
                </a:ext>
              </a:extLst>
            </p:cNvPr>
            <p:cNvSpPr txBox="1"/>
            <p:nvPr/>
          </p:nvSpPr>
          <p:spPr>
            <a:xfrm>
              <a:off x="6394409" y="2708666"/>
              <a:ext cx="1859057" cy="3212367"/>
            </a:xfrm>
            <a:prstGeom prst="rect">
              <a:avLst/>
            </a:prstGeom>
            <a:noFill/>
          </p:spPr>
          <p:txBody>
            <a:bodyPr wrap="square" rtlCol="0">
              <a:spAutoFit/>
            </a:bodyPr>
            <a:lstStyle/>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a:sym typeface="Arial"/>
                </a:rPr>
                <a:t>Submit Phase I &amp; Phase II in one application for review </a:t>
              </a:r>
            </a:p>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a:sym typeface="Arial"/>
                </a:rPr>
                <a:t>Requires a fully developed  Phase II application/ commercialization plan at the time of submission  </a:t>
              </a:r>
              <a:endParaRPr lang="en-US" altLang="ko-KR" sz="1333" kern="0" dirty="0">
                <a:solidFill>
                  <a:srgbClr val="080808">
                    <a:lumMod val="75000"/>
                    <a:lumOff val="25000"/>
                  </a:srgbClr>
                </a:solidFill>
                <a:latin typeface="Arial"/>
                <a:cs typeface="Arial" pitchFamily="34" charset="0"/>
                <a:sym typeface="Arial"/>
              </a:endParaRPr>
            </a:p>
            <a:p>
              <a:pPr defTabSz="1219170">
                <a:buClr>
                  <a:srgbClr val="000000"/>
                </a:buClr>
              </a:pPr>
              <a:endParaRPr lang="en-US" altLang="ko-KR" sz="1200" kern="0" dirty="0">
                <a:solidFill>
                  <a:srgbClr val="080808">
                    <a:lumMod val="75000"/>
                    <a:lumOff val="25000"/>
                  </a:srgbClr>
                </a:solidFill>
                <a:latin typeface="Arial"/>
                <a:cs typeface="Arial" pitchFamily="34" charset="0"/>
                <a:sym typeface="Arial"/>
              </a:endParaRPr>
            </a:p>
          </p:txBody>
        </p:sp>
      </p:grpSp>
      <p:grpSp>
        <p:nvGrpSpPr>
          <p:cNvPr id="23" name="그룹 46">
            <a:extLst>
              <a:ext uri="{FF2B5EF4-FFF2-40B4-BE49-F238E27FC236}">
                <a16:creationId xmlns:a16="http://schemas.microsoft.com/office/drawing/2014/main" id="{A05C62A1-7E97-475A-941F-2CF043873051}"/>
              </a:ext>
            </a:extLst>
          </p:cNvPr>
          <p:cNvGrpSpPr/>
          <p:nvPr/>
        </p:nvGrpSpPr>
        <p:grpSpPr>
          <a:xfrm>
            <a:off x="3211535" y="3996578"/>
            <a:ext cx="2434343" cy="2693127"/>
            <a:chOff x="9134951" y="1864168"/>
            <a:chExt cx="2040789" cy="4005215"/>
          </a:xfrm>
        </p:grpSpPr>
        <p:sp>
          <p:nvSpPr>
            <p:cNvPr id="24" name="Rounded Rectangle 11">
              <a:extLst>
                <a:ext uri="{FF2B5EF4-FFF2-40B4-BE49-F238E27FC236}">
                  <a16:creationId xmlns:a16="http://schemas.microsoft.com/office/drawing/2014/main" id="{C86E2D24-BC74-410C-A2ED-C28209CB267E}"/>
                </a:ext>
              </a:extLst>
            </p:cNvPr>
            <p:cNvSpPr/>
            <p:nvPr/>
          </p:nvSpPr>
          <p:spPr>
            <a:xfrm>
              <a:off x="9134951" y="1864168"/>
              <a:ext cx="1727999" cy="100811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dirty="0">
                <a:solidFill>
                  <a:srgbClr val="FFFFFF"/>
                </a:solidFill>
                <a:latin typeface="Arial"/>
                <a:ea typeface="맑은 고딕" panose="020B0503020000020004" pitchFamily="34" charset="-127"/>
                <a:sym typeface="Arial"/>
              </a:endParaRPr>
            </a:p>
          </p:txBody>
        </p:sp>
        <p:sp>
          <p:nvSpPr>
            <p:cNvPr id="25" name="Rounded Rectangle 12">
              <a:extLst>
                <a:ext uri="{FF2B5EF4-FFF2-40B4-BE49-F238E27FC236}">
                  <a16:creationId xmlns:a16="http://schemas.microsoft.com/office/drawing/2014/main" id="{0D00F170-8717-488A-8BFF-3BEB6F07F508}"/>
                </a:ext>
              </a:extLst>
            </p:cNvPr>
            <p:cNvSpPr/>
            <p:nvPr/>
          </p:nvSpPr>
          <p:spPr>
            <a:xfrm>
              <a:off x="9375740" y="2557383"/>
              <a:ext cx="1800000" cy="3312000"/>
            </a:xfrm>
            <a:prstGeom prst="roundRect">
              <a:avLst/>
            </a:prstGeom>
            <a:solidFill>
              <a:schemeClr val="bg1"/>
            </a:solid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30" name="TextBox 29">
              <a:extLst>
                <a:ext uri="{FF2B5EF4-FFF2-40B4-BE49-F238E27FC236}">
                  <a16:creationId xmlns:a16="http://schemas.microsoft.com/office/drawing/2014/main" id="{CF1B9E35-8FD3-42A4-A1CB-77889EBA07D4}"/>
                </a:ext>
              </a:extLst>
            </p:cNvPr>
            <p:cNvSpPr txBox="1"/>
            <p:nvPr/>
          </p:nvSpPr>
          <p:spPr>
            <a:xfrm>
              <a:off x="9167705" y="1903118"/>
              <a:ext cx="1662340" cy="778132"/>
            </a:xfrm>
            <a:prstGeom prst="rect">
              <a:avLst/>
            </a:prstGeom>
            <a:noFill/>
          </p:spPr>
          <p:txBody>
            <a:bodyPr wrap="square" rtlCol="0">
              <a:spAutoFit/>
            </a:bodyPr>
            <a:lstStyle/>
            <a:p>
              <a:pPr algn="ctr" defTabSz="1219170">
                <a:buClr>
                  <a:srgbClr val="000000"/>
                </a:buClr>
              </a:pPr>
              <a:r>
                <a:rPr lang="en-US" altLang="ko-KR" sz="1400" b="1" kern="0" dirty="0">
                  <a:solidFill>
                    <a:srgbClr val="FFFFFF"/>
                  </a:solidFill>
                  <a:latin typeface="Arial"/>
                  <a:cs typeface="Arial" pitchFamily="34" charset="0"/>
                  <a:sym typeface="Arial"/>
                </a:rPr>
                <a:t>Direct-to-Phase II</a:t>
              </a:r>
            </a:p>
            <a:p>
              <a:pPr algn="ctr" defTabSz="1219170">
                <a:buClr>
                  <a:srgbClr val="000000"/>
                </a:buClr>
              </a:pPr>
              <a:r>
                <a:rPr lang="en-US" altLang="ko-KR" sz="1400" b="1" kern="0" dirty="0">
                  <a:solidFill>
                    <a:srgbClr val="FFFFFF"/>
                  </a:solidFill>
                  <a:latin typeface="Arial"/>
                  <a:cs typeface="Arial" pitchFamily="34" charset="0"/>
                  <a:sym typeface="Arial"/>
                </a:rPr>
                <a:t>SBIR Only </a:t>
              </a:r>
              <a:endParaRPr lang="ko-KR" altLang="en-US" sz="1400" b="1" kern="0" dirty="0">
                <a:solidFill>
                  <a:srgbClr val="FFFFFF"/>
                </a:solidFill>
                <a:latin typeface="Arial"/>
                <a:cs typeface="Arial" pitchFamily="34" charset="0"/>
                <a:sym typeface="Arial"/>
              </a:endParaRPr>
            </a:p>
          </p:txBody>
        </p:sp>
        <p:sp>
          <p:nvSpPr>
            <p:cNvPr id="28" name="TextBox 27">
              <a:extLst>
                <a:ext uri="{FF2B5EF4-FFF2-40B4-BE49-F238E27FC236}">
                  <a16:creationId xmlns:a16="http://schemas.microsoft.com/office/drawing/2014/main" id="{ED9E78D7-D5FA-43B2-9556-AC05CC647696}"/>
                </a:ext>
              </a:extLst>
            </p:cNvPr>
            <p:cNvSpPr txBox="1"/>
            <p:nvPr/>
          </p:nvSpPr>
          <p:spPr>
            <a:xfrm>
              <a:off x="9526834" y="3157452"/>
              <a:ext cx="1560647" cy="411953"/>
            </a:xfrm>
            <a:prstGeom prst="rect">
              <a:avLst/>
            </a:prstGeom>
            <a:noFill/>
          </p:spPr>
          <p:txBody>
            <a:bodyPr wrap="square" rtlCol="0">
              <a:spAutoFit/>
            </a:bodyPr>
            <a:lstStyle/>
            <a:p>
              <a:pPr defTabSz="1219170">
                <a:buClr>
                  <a:srgbClr val="000000"/>
                </a:buClr>
              </a:pPr>
              <a:r>
                <a:rPr lang="en-US" altLang="ko-KR" sz="1200" kern="0" dirty="0">
                  <a:solidFill>
                    <a:srgbClr val="080808">
                      <a:lumMod val="75000"/>
                      <a:lumOff val="25000"/>
                    </a:srgbClr>
                  </a:solidFill>
                  <a:latin typeface="Arial"/>
                  <a:cs typeface="Arial" pitchFamily="34" charset="0"/>
                  <a:sym typeface="Arial"/>
                </a:rPr>
                <a:t>     </a:t>
              </a:r>
              <a:endParaRPr lang="ko-KR" altLang="en-US" sz="1200" kern="0" dirty="0">
                <a:solidFill>
                  <a:srgbClr val="080808">
                    <a:lumMod val="75000"/>
                    <a:lumOff val="25000"/>
                  </a:srgbClr>
                </a:solidFill>
                <a:latin typeface="Arial"/>
                <a:cs typeface="Arial" pitchFamily="34" charset="0"/>
                <a:sym typeface="Arial"/>
              </a:endParaRPr>
            </a:p>
          </p:txBody>
        </p:sp>
      </p:grpSp>
      <p:grpSp>
        <p:nvGrpSpPr>
          <p:cNvPr id="33" name="그룹 45">
            <a:extLst>
              <a:ext uri="{FF2B5EF4-FFF2-40B4-BE49-F238E27FC236}">
                <a16:creationId xmlns:a16="http://schemas.microsoft.com/office/drawing/2014/main" id="{E9EF565F-6A5E-4B16-BBA7-620F1EADE3E9}"/>
              </a:ext>
            </a:extLst>
          </p:cNvPr>
          <p:cNvGrpSpPr/>
          <p:nvPr/>
        </p:nvGrpSpPr>
        <p:grpSpPr>
          <a:xfrm>
            <a:off x="1180501" y="1667023"/>
            <a:ext cx="3734172" cy="1858762"/>
            <a:chOff x="326708" y="1931217"/>
            <a:chExt cx="2040787" cy="4005215"/>
          </a:xfrm>
        </p:grpSpPr>
        <p:sp>
          <p:nvSpPr>
            <p:cNvPr id="34" name="Rounded Rectangle 3">
              <a:extLst>
                <a:ext uri="{FF2B5EF4-FFF2-40B4-BE49-F238E27FC236}">
                  <a16:creationId xmlns:a16="http://schemas.microsoft.com/office/drawing/2014/main" id="{83F53FE1-A62F-4792-83BC-EC13A20525F9}"/>
                </a:ext>
              </a:extLst>
            </p:cNvPr>
            <p:cNvSpPr/>
            <p:nvPr/>
          </p:nvSpPr>
          <p:spPr>
            <a:xfrm>
              <a:off x="326708" y="1931217"/>
              <a:ext cx="1728000" cy="100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dirty="0">
                <a:solidFill>
                  <a:srgbClr val="FFFFFF"/>
                </a:solidFill>
                <a:latin typeface="Arial"/>
                <a:ea typeface="맑은 고딕" panose="020B0503020000020004" pitchFamily="34" charset="-127"/>
                <a:sym typeface="Arial"/>
              </a:endParaRPr>
            </a:p>
          </p:txBody>
        </p:sp>
        <p:sp>
          <p:nvSpPr>
            <p:cNvPr id="35" name="Rounded Rectangle 4">
              <a:extLst>
                <a:ext uri="{FF2B5EF4-FFF2-40B4-BE49-F238E27FC236}">
                  <a16:creationId xmlns:a16="http://schemas.microsoft.com/office/drawing/2014/main" id="{605DDDF4-CEE0-4662-83EA-F6B554F22E8B}"/>
                </a:ext>
              </a:extLst>
            </p:cNvPr>
            <p:cNvSpPr/>
            <p:nvPr/>
          </p:nvSpPr>
          <p:spPr>
            <a:xfrm>
              <a:off x="567495" y="2624432"/>
              <a:ext cx="1800000" cy="3312000"/>
            </a:xfrm>
            <a:prstGeom prst="roundRect">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grpSp>
          <p:nvGrpSpPr>
            <p:cNvPr id="36" name="Group 13">
              <a:extLst>
                <a:ext uri="{FF2B5EF4-FFF2-40B4-BE49-F238E27FC236}">
                  <a16:creationId xmlns:a16="http://schemas.microsoft.com/office/drawing/2014/main" id="{C0328F04-4B76-4E52-9DA2-0E76D5AF9817}"/>
                </a:ext>
              </a:extLst>
            </p:cNvPr>
            <p:cNvGrpSpPr/>
            <p:nvPr/>
          </p:nvGrpSpPr>
          <p:grpSpPr>
            <a:xfrm>
              <a:off x="338741" y="1970165"/>
              <a:ext cx="1673645" cy="813855"/>
              <a:chOff x="3233964" y="1954419"/>
              <a:chExt cx="1410044" cy="813855"/>
            </a:xfrm>
          </p:grpSpPr>
          <p:sp>
            <p:nvSpPr>
              <p:cNvPr id="40" name="TextBox 39">
                <a:extLst>
                  <a:ext uri="{FF2B5EF4-FFF2-40B4-BE49-F238E27FC236}">
                    <a16:creationId xmlns:a16="http://schemas.microsoft.com/office/drawing/2014/main" id="{3FCE7B97-BA28-4D42-A850-A681AD12B88C}"/>
                  </a:ext>
                </a:extLst>
              </p:cNvPr>
              <p:cNvSpPr txBox="1"/>
              <p:nvPr/>
            </p:nvSpPr>
            <p:spPr>
              <a:xfrm>
                <a:off x="3233964" y="1954419"/>
                <a:ext cx="1400520" cy="663191"/>
              </a:xfrm>
              <a:prstGeom prst="rect">
                <a:avLst/>
              </a:prstGeom>
              <a:noFill/>
            </p:spPr>
            <p:txBody>
              <a:bodyPr wrap="square" rtlCol="0">
                <a:spAutoFit/>
              </a:bodyPr>
              <a:lstStyle/>
              <a:p>
                <a:pPr algn="ctr" defTabSz="1219170">
                  <a:buClr>
                    <a:srgbClr val="000000"/>
                  </a:buClr>
                </a:pPr>
                <a:r>
                  <a:rPr lang="en-US" altLang="ko-KR" sz="1400" b="1" kern="0" dirty="0">
                    <a:solidFill>
                      <a:srgbClr val="FFFFFF"/>
                    </a:solidFill>
                    <a:latin typeface="Arial"/>
                    <a:cs typeface="Arial" pitchFamily="34" charset="0"/>
                    <a:sym typeface="Arial"/>
                  </a:rPr>
                  <a:t>PHASE I </a:t>
                </a:r>
                <a:endParaRPr lang="ko-KR" altLang="en-US" sz="1400" b="1" kern="0" dirty="0">
                  <a:solidFill>
                    <a:srgbClr val="FFFFFF"/>
                  </a:solidFill>
                  <a:latin typeface="Arial"/>
                  <a:cs typeface="Arial" pitchFamily="34" charset="0"/>
                  <a:sym typeface="Arial"/>
                </a:endParaRPr>
              </a:p>
            </p:txBody>
          </p:sp>
          <p:sp>
            <p:nvSpPr>
              <p:cNvPr id="41" name="TextBox 40">
                <a:extLst>
                  <a:ext uri="{FF2B5EF4-FFF2-40B4-BE49-F238E27FC236}">
                    <a16:creationId xmlns:a16="http://schemas.microsoft.com/office/drawing/2014/main" id="{52D04313-C7B3-45DC-98D9-8538E7E944F3}"/>
                  </a:ext>
                </a:extLst>
              </p:cNvPr>
              <p:cNvSpPr txBox="1"/>
              <p:nvPr/>
            </p:nvSpPr>
            <p:spPr>
              <a:xfrm>
                <a:off x="3243489" y="2171403"/>
                <a:ext cx="1400519" cy="596871"/>
              </a:xfrm>
              <a:prstGeom prst="rect">
                <a:avLst/>
              </a:prstGeom>
              <a:noFill/>
            </p:spPr>
            <p:txBody>
              <a:bodyPr wrap="square" rtlCol="0">
                <a:spAutoFit/>
              </a:bodyPr>
              <a:lstStyle/>
              <a:p>
                <a:pPr algn="ctr" defTabSz="1219170">
                  <a:buClr>
                    <a:srgbClr val="000000"/>
                  </a:buClr>
                </a:pPr>
                <a:endParaRPr lang="ko-KR" altLang="en-US" sz="1200" kern="0" dirty="0">
                  <a:solidFill>
                    <a:srgbClr val="FFFFFF"/>
                  </a:solidFill>
                  <a:latin typeface="Arial"/>
                  <a:cs typeface="Arial" pitchFamily="34" charset="0"/>
                  <a:sym typeface="Arial"/>
                </a:endParaRPr>
              </a:p>
            </p:txBody>
          </p:sp>
        </p:grpSp>
        <p:sp>
          <p:nvSpPr>
            <p:cNvPr id="38" name="TextBox 37">
              <a:extLst>
                <a:ext uri="{FF2B5EF4-FFF2-40B4-BE49-F238E27FC236}">
                  <a16:creationId xmlns:a16="http://schemas.microsoft.com/office/drawing/2014/main" id="{C51E0859-77D5-47F4-BDF1-120EA1A25A26}"/>
                </a:ext>
              </a:extLst>
            </p:cNvPr>
            <p:cNvSpPr txBox="1"/>
            <p:nvPr/>
          </p:nvSpPr>
          <p:spPr>
            <a:xfrm>
              <a:off x="734850" y="2833910"/>
              <a:ext cx="1560646" cy="2850884"/>
            </a:xfrm>
            <a:prstGeom prst="rect">
              <a:avLst/>
            </a:prstGeom>
            <a:noFill/>
          </p:spPr>
          <p:txBody>
            <a:bodyPr wrap="square" rtlCol="0">
              <a:spAutoFit/>
            </a:bodyPr>
            <a:lstStyle/>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pitchFamily="34" charset="0"/>
                  <a:sym typeface="Arial"/>
                </a:rPr>
                <a:t>Feasibility </a:t>
              </a:r>
            </a:p>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pitchFamily="34" charset="0"/>
                  <a:sym typeface="Arial"/>
                </a:rPr>
                <a:t>Technical Merit </a:t>
              </a:r>
            </a:p>
            <a:p>
              <a:pPr marL="228594" indent="-228594" defTabSz="1219170">
                <a:buClr>
                  <a:srgbClr val="000000"/>
                </a:buClr>
                <a:buFont typeface="Arial" panose="020B0604020202020204" pitchFamily="34" charset="0"/>
                <a:buChar char="•"/>
              </a:pPr>
              <a:r>
                <a:rPr lang="en-US" altLang="ko-KR" sz="1333" kern="0" dirty="0">
                  <a:solidFill>
                    <a:srgbClr val="080808">
                      <a:lumMod val="75000"/>
                      <a:lumOff val="25000"/>
                    </a:srgbClr>
                  </a:solidFill>
                  <a:latin typeface="Arial"/>
                  <a:cs typeface="Arial" pitchFamily="34" charset="0"/>
                  <a:sym typeface="Arial"/>
                </a:rPr>
                <a:t>Commercial Potential of your research project</a:t>
              </a:r>
            </a:p>
            <a:p>
              <a:pPr defTabSz="1219170">
                <a:buClr>
                  <a:srgbClr val="000000"/>
                </a:buClr>
              </a:pPr>
              <a:r>
                <a:rPr lang="en-US" altLang="ko-KR" sz="1333" kern="0" dirty="0">
                  <a:solidFill>
                    <a:srgbClr val="080808">
                      <a:lumMod val="75000"/>
                      <a:lumOff val="25000"/>
                    </a:srgbClr>
                  </a:solidFill>
                  <a:latin typeface="Arial"/>
                  <a:cs typeface="Arial" pitchFamily="34" charset="0"/>
                  <a:sym typeface="Arial"/>
                </a:rPr>
                <a:t>*Preliminary data is not required, but helpful </a:t>
              </a:r>
              <a:endParaRPr lang="ko-KR" altLang="en-US" sz="1333" kern="0" dirty="0">
                <a:solidFill>
                  <a:srgbClr val="080808">
                    <a:lumMod val="75000"/>
                    <a:lumOff val="25000"/>
                  </a:srgbClr>
                </a:solidFill>
                <a:latin typeface="Arial"/>
                <a:cs typeface="Arial" pitchFamily="34" charset="0"/>
                <a:sym typeface="Arial"/>
              </a:endParaRPr>
            </a:p>
          </p:txBody>
        </p:sp>
      </p:grpSp>
      <p:grpSp>
        <p:nvGrpSpPr>
          <p:cNvPr id="42" name="그룹 46">
            <a:extLst>
              <a:ext uri="{FF2B5EF4-FFF2-40B4-BE49-F238E27FC236}">
                <a16:creationId xmlns:a16="http://schemas.microsoft.com/office/drawing/2014/main" id="{7836C39E-3EA3-4BA0-B22E-3849EA7FF98E}"/>
              </a:ext>
            </a:extLst>
          </p:cNvPr>
          <p:cNvGrpSpPr/>
          <p:nvPr/>
        </p:nvGrpSpPr>
        <p:grpSpPr>
          <a:xfrm>
            <a:off x="6369033" y="3970837"/>
            <a:ext cx="2434340" cy="2697953"/>
            <a:chOff x="9134953" y="1864168"/>
            <a:chExt cx="2040787" cy="4005215"/>
          </a:xfrm>
        </p:grpSpPr>
        <p:sp>
          <p:nvSpPr>
            <p:cNvPr id="43" name="Rounded Rectangle 11">
              <a:extLst>
                <a:ext uri="{FF2B5EF4-FFF2-40B4-BE49-F238E27FC236}">
                  <a16:creationId xmlns:a16="http://schemas.microsoft.com/office/drawing/2014/main" id="{046D16D6-654C-4E79-A39E-CFD095633FA6}"/>
                </a:ext>
              </a:extLst>
            </p:cNvPr>
            <p:cNvSpPr/>
            <p:nvPr/>
          </p:nvSpPr>
          <p:spPr>
            <a:xfrm>
              <a:off x="9134953" y="1864168"/>
              <a:ext cx="1728000" cy="1008112"/>
            </a:xfrm>
            <a:prstGeom prst="roundRect">
              <a:avLst/>
            </a:prstGeom>
            <a:solidFill>
              <a:srgbClr val="005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44" name="Rounded Rectangle 12">
              <a:extLst>
                <a:ext uri="{FF2B5EF4-FFF2-40B4-BE49-F238E27FC236}">
                  <a16:creationId xmlns:a16="http://schemas.microsoft.com/office/drawing/2014/main" id="{A769F29A-D95D-406C-8407-671CD4A45B8C}"/>
                </a:ext>
              </a:extLst>
            </p:cNvPr>
            <p:cNvSpPr/>
            <p:nvPr/>
          </p:nvSpPr>
          <p:spPr>
            <a:xfrm>
              <a:off x="9375740" y="2557383"/>
              <a:ext cx="1800000" cy="3312000"/>
            </a:xfrm>
            <a:prstGeom prst="roundRect">
              <a:avLst/>
            </a:prstGeom>
            <a:solidFill>
              <a:schemeClr val="bg1"/>
            </a:solidFill>
            <a:ln w="63500">
              <a:solidFill>
                <a:srgbClr val="005C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49" name="TextBox 48">
              <a:extLst>
                <a:ext uri="{FF2B5EF4-FFF2-40B4-BE49-F238E27FC236}">
                  <a16:creationId xmlns:a16="http://schemas.microsoft.com/office/drawing/2014/main" id="{1A9D0FF8-1DDD-48DA-871D-3B824C5C17CE}"/>
                </a:ext>
              </a:extLst>
            </p:cNvPr>
            <p:cNvSpPr txBox="1"/>
            <p:nvPr/>
          </p:nvSpPr>
          <p:spPr>
            <a:xfrm>
              <a:off x="9167705" y="1903116"/>
              <a:ext cx="1662340" cy="456907"/>
            </a:xfrm>
            <a:prstGeom prst="rect">
              <a:avLst/>
            </a:prstGeom>
            <a:noFill/>
          </p:spPr>
          <p:txBody>
            <a:bodyPr wrap="square" rtlCol="0">
              <a:spAutoFit/>
            </a:bodyPr>
            <a:lstStyle/>
            <a:p>
              <a:pPr algn="ctr" defTabSz="1219170">
                <a:buClr>
                  <a:srgbClr val="000000"/>
                </a:buClr>
              </a:pPr>
              <a:r>
                <a:rPr lang="en-US" altLang="ko-KR" sz="1400" b="1" kern="0" dirty="0">
                  <a:solidFill>
                    <a:srgbClr val="FFFFFF"/>
                  </a:solidFill>
                  <a:latin typeface="Arial"/>
                  <a:cs typeface="Arial" pitchFamily="34" charset="0"/>
                  <a:sym typeface="Arial"/>
                </a:rPr>
                <a:t>Phase IIB</a:t>
              </a:r>
              <a:endParaRPr lang="ko-KR" altLang="en-US" sz="1400" b="1" kern="0" dirty="0">
                <a:solidFill>
                  <a:srgbClr val="FFFFFF"/>
                </a:solidFill>
                <a:latin typeface="Arial"/>
                <a:cs typeface="Arial" pitchFamily="34" charset="0"/>
                <a:sym typeface="Arial"/>
              </a:endParaRPr>
            </a:p>
          </p:txBody>
        </p:sp>
        <p:sp>
          <p:nvSpPr>
            <p:cNvPr id="47" name="TextBox 46">
              <a:extLst>
                <a:ext uri="{FF2B5EF4-FFF2-40B4-BE49-F238E27FC236}">
                  <a16:creationId xmlns:a16="http://schemas.microsoft.com/office/drawing/2014/main" id="{F77C5128-098B-435B-8A77-B9BE5EB7FABF}"/>
                </a:ext>
              </a:extLst>
            </p:cNvPr>
            <p:cNvSpPr txBox="1"/>
            <p:nvPr/>
          </p:nvSpPr>
          <p:spPr>
            <a:xfrm>
              <a:off x="9526834" y="3157450"/>
              <a:ext cx="1560647" cy="411216"/>
            </a:xfrm>
            <a:prstGeom prst="rect">
              <a:avLst/>
            </a:prstGeom>
            <a:noFill/>
          </p:spPr>
          <p:txBody>
            <a:bodyPr wrap="square" rtlCol="0">
              <a:spAutoFit/>
            </a:bodyPr>
            <a:lstStyle/>
            <a:p>
              <a:pPr defTabSz="1219170">
                <a:buClr>
                  <a:srgbClr val="000000"/>
                </a:buClr>
              </a:pPr>
              <a:r>
                <a:rPr lang="en-US" altLang="ko-KR" sz="1200" kern="0" dirty="0">
                  <a:solidFill>
                    <a:srgbClr val="080808">
                      <a:lumMod val="75000"/>
                      <a:lumOff val="25000"/>
                    </a:srgbClr>
                  </a:solidFill>
                  <a:latin typeface="Arial"/>
                  <a:cs typeface="Arial" pitchFamily="34" charset="0"/>
                  <a:sym typeface="Arial"/>
                </a:rPr>
                <a:t>.      </a:t>
              </a:r>
              <a:endParaRPr lang="ko-KR" altLang="en-US" sz="1200" kern="0" dirty="0">
                <a:solidFill>
                  <a:srgbClr val="080808">
                    <a:lumMod val="75000"/>
                    <a:lumOff val="25000"/>
                  </a:srgbClr>
                </a:solidFill>
                <a:latin typeface="Arial"/>
                <a:cs typeface="Arial" pitchFamily="34" charset="0"/>
                <a:sym typeface="Arial"/>
              </a:endParaRPr>
            </a:p>
          </p:txBody>
        </p:sp>
      </p:grpSp>
      <p:grpSp>
        <p:nvGrpSpPr>
          <p:cNvPr id="51" name="그룹 46">
            <a:extLst>
              <a:ext uri="{FF2B5EF4-FFF2-40B4-BE49-F238E27FC236}">
                <a16:creationId xmlns:a16="http://schemas.microsoft.com/office/drawing/2014/main" id="{0C45460F-9157-42D7-BD4A-66A3CCFD85F1}"/>
              </a:ext>
            </a:extLst>
          </p:cNvPr>
          <p:cNvGrpSpPr/>
          <p:nvPr/>
        </p:nvGrpSpPr>
        <p:grpSpPr>
          <a:xfrm>
            <a:off x="9480547" y="3996579"/>
            <a:ext cx="2435579" cy="2669392"/>
            <a:chOff x="9134953" y="1864168"/>
            <a:chExt cx="2041825" cy="4005215"/>
          </a:xfrm>
        </p:grpSpPr>
        <p:sp>
          <p:nvSpPr>
            <p:cNvPr id="52" name="Rounded Rectangle 11">
              <a:extLst>
                <a:ext uri="{FF2B5EF4-FFF2-40B4-BE49-F238E27FC236}">
                  <a16:creationId xmlns:a16="http://schemas.microsoft.com/office/drawing/2014/main" id="{FB9BB10A-114F-4EBF-98E6-0359823DFC5A}"/>
                </a:ext>
              </a:extLst>
            </p:cNvPr>
            <p:cNvSpPr/>
            <p:nvPr/>
          </p:nvSpPr>
          <p:spPr>
            <a:xfrm>
              <a:off x="9134953" y="1864168"/>
              <a:ext cx="1728000" cy="100811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53" name="Rounded Rectangle 12">
              <a:extLst>
                <a:ext uri="{FF2B5EF4-FFF2-40B4-BE49-F238E27FC236}">
                  <a16:creationId xmlns:a16="http://schemas.microsoft.com/office/drawing/2014/main" id="{5F957063-FB8D-4E3F-B596-4D240410D474}"/>
                </a:ext>
              </a:extLst>
            </p:cNvPr>
            <p:cNvSpPr/>
            <p:nvPr/>
          </p:nvSpPr>
          <p:spPr>
            <a:xfrm>
              <a:off x="9375740" y="2557383"/>
              <a:ext cx="1800000" cy="3312000"/>
            </a:xfrm>
            <a:prstGeom prst="roundRect">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ko-KR" altLang="en-US" sz="2700" kern="0">
                <a:solidFill>
                  <a:srgbClr val="FFFFFF"/>
                </a:solidFill>
                <a:latin typeface="Arial"/>
                <a:ea typeface="맑은 고딕" panose="020B0503020000020004" pitchFamily="34" charset="-127"/>
                <a:sym typeface="Arial"/>
              </a:endParaRPr>
            </a:p>
          </p:txBody>
        </p:sp>
        <p:sp>
          <p:nvSpPr>
            <p:cNvPr id="58" name="TextBox 57">
              <a:extLst>
                <a:ext uri="{FF2B5EF4-FFF2-40B4-BE49-F238E27FC236}">
                  <a16:creationId xmlns:a16="http://schemas.microsoft.com/office/drawing/2014/main" id="{46554E72-27B4-429F-8A36-7BA3098E4BF6}"/>
                </a:ext>
              </a:extLst>
            </p:cNvPr>
            <p:cNvSpPr txBox="1"/>
            <p:nvPr/>
          </p:nvSpPr>
          <p:spPr>
            <a:xfrm>
              <a:off x="9167705" y="1903117"/>
              <a:ext cx="1662340" cy="461795"/>
            </a:xfrm>
            <a:prstGeom prst="rect">
              <a:avLst/>
            </a:prstGeom>
            <a:noFill/>
          </p:spPr>
          <p:txBody>
            <a:bodyPr wrap="square" rtlCol="0">
              <a:spAutoFit/>
            </a:bodyPr>
            <a:lstStyle/>
            <a:p>
              <a:pPr algn="ctr" defTabSz="1219170">
                <a:buClr>
                  <a:srgbClr val="000000"/>
                </a:buClr>
              </a:pPr>
              <a:r>
                <a:rPr lang="en-US" altLang="ko-KR" sz="1400" b="1" kern="0" dirty="0">
                  <a:solidFill>
                    <a:srgbClr val="FFFFFF"/>
                  </a:solidFill>
                  <a:latin typeface="Arial"/>
                  <a:cs typeface="Arial" pitchFamily="34" charset="0"/>
                  <a:sym typeface="Arial"/>
                </a:rPr>
                <a:t>CRP Program </a:t>
              </a:r>
              <a:endParaRPr lang="ko-KR" altLang="en-US" sz="1400" b="1" kern="0" dirty="0">
                <a:solidFill>
                  <a:srgbClr val="FFFFFF"/>
                </a:solidFill>
                <a:latin typeface="Arial"/>
                <a:cs typeface="Arial" pitchFamily="34" charset="0"/>
                <a:sym typeface="Arial"/>
              </a:endParaRPr>
            </a:p>
          </p:txBody>
        </p:sp>
        <p:grpSp>
          <p:nvGrpSpPr>
            <p:cNvPr id="55" name="Group 54">
              <a:extLst>
                <a:ext uri="{FF2B5EF4-FFF2-40B4-BE49-F238E27FC236}">
                  <a16:creationId xmlns:a16="http://schemas.microsoft.com/office/drawing/2014/main" id="{5E8BEB91-1A9C-47F1-8DFE-C44A2AE48843}"/>
                </a:ext>
              </a:extLst>
            </p:cNvPr>
            <p:cNvGrpSpPr/>
            <p:nvPr/>
          </p:nvGrpSpPr>
          <p:grpSpPr>
            <a:xfrm>
              <a:off x="9272964" y="2575990"/>
              <a:ext cx="1903814" cy="1036183"/>
              <a:chOff x="1680237" y="4139183"/>
              <a:chExt cx="2994880" cy="1036183"/>
            </a:xfrm>
          </p:grpSpPr>
          <p:sp>
            <p:nvSpPr>
              <p:cNvPr id="56" name="TextBox 55">
                <a:extLst>
                  <a:ext uri="{FF2B5EF4-FFF2-40B4-BE49-F238E27FC236}">
                    <a16:creationId xmlns:a16="http://schemas.microsoft.com/office/drawing/2014/main" id="{E0F85626-82B8-45B9-988B-DAF9CF47F286}"/>
                  </a:ext>
                </a:extLst>
              </p:cNvPr>
              <p:cNvSpPr txBox="1"/>
              <p:nvPr/>
            </p:nvSpPr>
            <p:spPr>
              <a:xfrm>
                <a:off x="2030173" y="4759751"/>
                <a:ext cx="2455047" cy="415615"/>
              </a:xfrm>
              <a:prstGeom prst="rect">
                <a:avLst/>
              </a:prstGeom>
              <a:noFill/>
            </p:spPr>
            <p:txBody>
              <a:bodyPr wrap="square" rtlCol="0">
                <a:spAutoFit/>
              </a:bodyPr>
              <a:lstStyle/>
              <a:p>
                <a:pPr defTabSz="1219170">
                  <a:buClr>
                    <a:srgbClr val="000000"/>
                  </a:buClr>
                </a:pPr>
                <a:endParaRPr lang="ko-KR" altLang="en-US" sz="1200" kern="0" dirty="0">
                  <a:solidFill>
                    <a:srgbClr val="080808">
                      <a:lumMod val="75000"/>
                      <a:lumOff val="25000"/>
                    </a:srgbClr>
                  </a:solidFill>
                  <a:latin typeface="Arial"/>
                  <a:cs typeface="Arial" pitchFamily="34" charset="0"/>
                  <a:sym typeface="Arial"/>
                </a:endParaRPr>
              </a:p>
            </p:txBody>
          </p:sp>
          <p:sp>
            <p:nvSpPr>
              <p:cNvPr id="57" name="TextBox 56">
                <a:extLst>
                  <a:ext uri="{FF2B5EF4-FFF2-40B4-BE49-F238E27FC236}">
                    <a16:creationId xmlns:a16="http://schemas.microsoft.com/office/drawing/2014/main" id="{380223E1-3254-40C6-8430-D817DA1D07B8}"/>
                  </a:ext>
                </a:extLst>
              </p:cNvPr>
              <p:cNvSpPr txBox="1"/>
              <p:nvPr/>
            </p:nvSpPr>
            <p:spPr>
              <a:xfrm>
                <a:off x="1680237" y="4139183"/>
                <a:ext cx="2994880" cy="692692"/>
              </a:xfrm>
              <a:prstGeom prst="rect">
                <a:avLst/>
              </a:prstGeom>
              <a:noFill/>
            </p:spPr>
            <p:txBody>
              <a:bodyPr wrap="square" rtlCol="0">
                <a:spAutoFit/>
              </a:bodyPr>
              <a:lstStyle/>
              <a:p>
                <a:pPr algn="ctr" defTabSz="1219170">
                  <a:buClr>
                    <a:srgbClr val="000000"/>
                  </a:buClr>
                </a:pPr>
                <a:r>
                  <a:rPr lang="en-US" altLang="ko-KR" sz="1200" b="1" kern="0" dirty="0">
                    <a:solidFill>
                      <a:srgbClr val="080808">
                        <a:lumMod val="75000"/>
                        <a:lumOff val="25000"/>
                      </a:srgbClr>
                    </a:solidFill>
                    <a:latin typeface="Arial"/>
                    <a:cs typeface="Arial" pitchFamily="34" charset="0"/>
                    <a:sym typeface="Arial"/>
                  </a:rPr>
                  <a:t>Commercialization Readiness Pilot Program </a:t>
                </a:r>
                <a:endParaRPr lang="ko-KR" altLang="en-US" sz="1200" b="1" kern="0" dirty="0">
                  <a:solidFill>
                    <a:srgbClr val="080808">
                      <a:lumMod val="75000"/>
                      <a:lumOff val="25000"/>
                    </a:srgbClr>
                  </a:solidFill>
                  <a:latin typeface="Arial"/>
                  <a:cs typeface="Arial" pitchFamily="34" charset="0"/>
                  <a:sym typeface="Arial"/>
                </a:endParaRPr>
              </a:p>
            </p:txBody>
          </p:sp>
        </p:grpSp>
      </p:grpSp>
      <p:sp>
        <p:nvSpPr>
          <p:cNvPr id="63" name="TextBox 62">
            <a:extLst>
              <a:ext uri="{FF2B5EF4-FFF2-40B4-BE49-F238E27FC236}">
                <a16:creationId xmlns:a16="http://schemas.microsoft.com/office/drawing/2014/main" id="{7F696DE4-F502-4814-942E-4ACE8CA90C9D}"/>
              </a:ext>
            </a:extLst>
          </p:cNvPr>
          <p:cNvSpPr txBox="1"/>
          <p:nvPr/>
        </p:nvSpPr>
        <p:spPr>
          <a:xfrm>
            <a:off x="3690172" y="4649911"/>
            <a:ext cx="1861608" cy="1733295"/>
          </a:xfrm>
          <a:prstGeom prst="rect">
            <a:avLst/>
          </a:prstGeom>
          <a:noFill/>
        </p:spPr>
        <p:txBody>
          <a:bodyPr wrap="square">
            <a:spAutoFit/>
          </a:bodyPr>
          <a:lstStyle/>
          <a:p>
            <a:pPr defTabSz="1219170">
              <a:buClr>
                <a:srgbClr val="000000"/>
              </a:buClr>
            </a:pPr>
            <a:r>
              <a:rPr lang="en-US" sz="1333" kern="0" dirty="0">
                <a:solidFill>
                  <a:srgbClr val="2B2B2B"/>
                </a:solidFill>
                <a:latin typeface="Open Sans" panose="020B0606030504020204" pitchFamily="34" charset="0"/>
                <a:cs typeface="Arial"/>
                <a:sym typeface="Arial"/>
              </a:rPr>
              <a:t>If your project has already demonstrated Phase 1 equivalent feasibility, you can apply for a Direct to Phase II award and bypass Phase I.</a:t>
            </a:r>
            <a:endParaRPr lang="en-US" sz="1333" kern="0" dirty="0">
              <a:solidFill>
                <a:srgbClr val="000000"/>
              </a:solidFill>
              <a:latin typeface="Arial"/>
              <a:cs typeface="Arial"/>
              <a:sym typeface="Arial"/>
            </a:endParaRPr>
          </a:p>
        </p:txBody>
      </p:sp>
      <p:sp>
        <p:nvSpPr>
          <p:cNvPr id="65" name="TextBox 64">
            <a:extLst>
              <a:ext uri="{FF2B5EF4-FFF2-40B4-BE49-F238E27FC236}">
                <a16:creationId xmlns:a16="http://schemas.microsoft.com/office/drawing/2014/main" id="{ADAD59C3-EF96-4096-AE0A-198295E984E1}"/>
              </a:ext>
            </a:extLst>
          </p:cNvPr>
          <p:cNvSpPr txBox="1"/>
          <p:nvPr/>
        </p:nvSpPr>
        <p:spPr>
          <a:xfrm>
            <a:off x="6792345" y="4593963"/>
            <a:ext cx="1949889" cy="1528175"/>
          </a:xfrm>
          <a:prstGeom prst="rect">
            <a:avLst/>
          </a:prstGeom>
          <a:noFill/>
        </p:spPr>
        <p:txBody>
          <a:bodyPr wrap="square">
            <a:spAutoFit/>
          </a:bodyPr>
          <a:lstStyle/>
          <a:p>
            <a:pPr defTabSz="1219170">
              <a:buClr>
                <a:srgbClr val="000000"/>
              </a:buClr>
            </a:pPr>
            <a:r>
              <a:rPr lang="en-US" sz="1333" kern="0" dirty="0">
                <a:solidFill>
                  <a:srgbClr val="2B2B2B"/>
                </a:solidFill>
                <a:latin typeface="Open Sans" panose="020B0606030504020204" pitchFamily="34" charset="0"/>
                <a:cs typeface="Arial"/>
                <a:sym typeface="Arial"/>
              </a:rPr>
              <a:t>NINDS offers Phase IIB awards for Phase II projects that require extraordinary time and effort beyond the standard Phase II period of 2 years. </a:t>
            </a:r>
            <a:endParaRPr lang="en-US" sz="1333" kern="0" dirty="0">
              <a:solidFill>
                <a:srgbClr val="000000"/>
              </a:solidFill>
              <a:latin typeface="Arial"/>
              <a:cs typeface="Arial"/>
              <a:sym typeface="Arial"/>
            </a:endParaRPr>
          </a:p>
        </p:txBody>
      </p:sp>
      <p:sp>
        <p:nvSpPr>
          <p:cNvPr id="67" name="TextBox 66">
            <a:extLst>
              <a:ext uri="{FF2B5EF4-FFF2-40B4-BE49-F238E27FC236}">
                <a16:creationId xmlns:a16="http://schemas.microsoft.com/office/drawing/2014/main" id="{387032D9-9E21-48FC-BE52-A8DC24CD3B31}"/>
              </a:ext>
            </a:extLst>
          </p:cNvPr>
          <p:cNvSpPr txBox="1"/>
          <p:nvPr/>
        </p:nvSpPr>
        <p:spPr>
          <a:xfrm>
            <a:off x="9813749" y="4991521"/>
            <a:ext cx="2147119" cy="1323054"/>
          </a:xfrm>
          <a:prstGeom prst="rect">
            <a:avLst/>
          </a:prstGeom>
          <a:noFill/>
        </p:spPr>
        <p:txBody>
          <a:bodyPr wrap="square">
            <a:spAutoFit/>
          </a:bodyPr>
          <a:lstStyle/>
          <a:p>
            <a:pPr defTabSz="1219170">
              <a:buClr>
                <a:srgbClr val="000000"/>
              </a:buClr>
            </a:pPr>
            <a:r>
              <a:rPr lang="en-US" sz="1333" kern="0" dirty="0">
                <a:solidFill>
                  <a:srgbClr val="2B2B2B"/>
                </a:solidFill>
                <a:latin typeface="Open Sans" panose="020B0606030504020204" pitchFamily="34" charset="0"/>
                <a:cs typeface="Arial"/>
                <a:sym typeface="Arial"/>
              </a:rPr>
              <a:t>Provides awarded Phase II or Phase IIB small businesses technical assistance and funding for late-stage development. </a:t>
            </a:r>
            <a:endParaRPr lang="en-US" sz="1333" kern="0" dirty="0">
              <a:solidFill>
                <a:srgbClr val="000000"/>
              </a:solidFill>
              <a:latin typeface="Arial"/>
              <a:cs typeface="Arial"/>
              <a:sym typeface="Arial"/>
            </a:endParaRPr>
          </a:p>
        </p:txBody>
      </p:sp>
    </p:spTree>
    <p:extLst>
      <p:ext uri="{BB962C8B-B14F-4D97-AF65-F5344CB8AC3E}">
        <p14:creationId xmlns:p14="http://schemas.microsoft.com/office/powerpoint/2010/main" val="29375021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9207D-B1D2-8AF0-FD9B-78AA4D49BEB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dirty="0">
                <a:solidFill>
                  <a:schemeClr val="tx1"/>
                </a:solidFill>
                <a:latin typeface="+mj-lt"/>
                <a:cs typeface="+mj-cs"/>
              </a:rPr>
              <a:t>Broad Participant Success </a:t>
            </a:r>
          </a:p>
        </p:txBody>
      </p:sp>
      <p:sp>
        <p:nvSpPr>
          <p:cNvPr id="16" name="Rectangle 1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3"/>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9" y="1538177"/>
            <a:ext cx="1873457" cy="109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A4A34733-B335-F5F1-FA98-87DE0B9572CC}"/>
              </a:ext>
            </a:extLst>
          </p:cNvPr>
          <p:cNvGraphicFramePr>
            <a:graphicFrameLocks noGrp="1"/>
          </p:cNvGraphicFramePr>
          <p:nvPr/>
        </p:nvGraphicFramePr>
        <p:xfrm>
          <a:off x="1076104" y="1876884"/>
          <a:ext cx="7036539" cy="4840454"/>
        </p:xfrm>
        <a:graphic>
          <a:graphicData uri="http://schemas.openxmlformats.org/drawingml/2006/table">
            <a:tbl>
              <a:tblPr>
                <a:tableStyleId>{9DCAF9ED-07DC-4A11-8D7F-57B35C25682E}</a:tableStyleId>
              </a:tblPr>
              <a:tblGrid>
                <a:gridCol w="1809676">
                  <a:extLst>
                    <a:ext uri="{9D8B030D-6E8A-4147-A177-3AD203B41FA5}">
                      <a16:colId xmlns:a16="http://schemas.microsoft.com/office/drawing/2014/main" val="3556839288"/>
                    </a:ext>
                  </a:extLst>
                </a:gridCol>
                <a:gridCol w="5226863">
                  <a:extLst>
                    <a:ext uri="{9D8B030D-6E8A-4147-A177-3AD203B41FA5}">
                      <a16:colId xmlns:a16="http://schemas.microsoft.com/office/drawing/2014/main" val="2545723496"/>
                    </a:ext>
                  </a:extLst>
                </a:gridCol>
              </a:tblGrid>
              <a:tr h="274639">
                <a:tc>
                  <a:txBody>
                    <a:bodyPr/>
                    <a:lstStyle/>
                    <a:p>
                      <a:pPr algn="l" fontAlgn="b"/>
                      <a:r>
                        <a:rPr lang="en-US" sz="1800" b="1" u="none" strike="noStrike" dirty="0">
                          <a:solidFill>
                            <a:srgbClr val="000000"/>
                          </a:solidFill>
                          <a:effectLst/>
                        </a:rPr>
                        <a:t>Company</a:t>
                      </a:r>
                      <a:endParaRPr lang="en-US" sz="1800" b="1" i="0" u="none" strike="noStrike" dirty="0">
                        <a:solidFill>
                          <a:srgbClr val="000000"/>
                        </a:solidFill>
                        <a:effectLst/>
                        <a:latin typeface="Calibri" panose="020F0502020204030204" pitchFamily="34" charset="0"/>
                      </a:endParaRPr>
                    </a:p>
                  </a:txBody>
                  <a:tcPr marL="4559" marR="4559" marT="4559" marB="32821" anchor="b"/>
                </a:tc>
                <a:tc>
                  <a:txBody>
                    <a:bodyPr/>
                    <a:lstStyle/>
                    <a:p>
                      <a:pPr algn="l" fontAlgn="b"/>
                      <a:r>
                        <a:rPr lang="en-US" sz="1800" b="1" u="none" strike="noStrike" dirty="0">
                          <a:solidFill>
                            <a:srgbClr val="000000"/>
                          </a:solidFill>
                          <a:effectLst/>
                        </a:rPr>
                        <a:t>Achievement </a:t>
                      </a:r>
                      <a:endParaRPr lang="en-US" sz="1800" b="1"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3202610657"/>
                  </a:ext>
                </a:extLst>
              </a:tr>
              <a:tr h="484420">
                <a:tc>
                  <a:txBody>
                    <a:bodyPr/>
                    <a:lstStyle/>
                    <a:p>
                      <a:pPr algn="l" fontAlgn="b"/>
                      <a:r>
                        <a:rPr lang="en-US" sz="1500" b="0" u="none" strike="noStrike" dirty="0">
                          <a:solidFill>
                            <a:srgbClr val="000000"/>
                          </a:solidFill>
                          <a:effectLst/>
                        </a:rPr>
                        <a:t>AROMA</a:t>
                      </a:r>
                      <a:endParaRPr lang="en-US" sz="1500" b="0" i="0" u="none" strike="noStrike" dirty="0">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err="1">
                          <a:solidFill>
                            <a:srgbClr val="000000"/>
                          </a:solidFill>
                          <a:effectLst/>
                        </a:rPr>
                        <a:t>Alz</a:t>
                      </a:r>
                      <a:r>
                        <a:rPr lang="en-US" sz="1500" b="0" u="none" strike="noStrike" dirty="0">
                          <a:solidFill>
                            <a:srgbClr val="000000"/>
                          </a:solidFill>
                          <a:effectLst/>
                        </a:rPr>
                        <a:t> Association and MATTER Pitch Competition Finalist and Audience Choice Winner</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586951088"/>
                  </a:ext>
                </a:extLst>
              </a:tr>
              <a:tr h="274639">
                <a:tc>
                  <a:txBody>
                    <a:bodyPr/>
                    <a:lstStyle/>
                    <a:p>
                      <a:pPr algn="l" fontAlgn="b"/>
                      <a:r>
                        <a:rPr lang="en-US" sz="1500" b="0" u="none" strike="noStrike">
                          <a:solidFill>
                            <a:srgbClr val="000000"/>
                          </a:solidFill>
                          <a:effectLst/>
                        </a:rPr>
                        <a:t>Digicare Realized</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Launched Company and Hired C-Suite Member(s)</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4020056460"/>
                  </a:ext>
                </a:extLst>
              </a:tr>
              <a:tr h="370640">
                <a:tc>
                  <a:txBody>
                    <a:bodyPr/>
                    <a:lstStyle/>
                    <a:p>
                      <a:pPr algn="l" fontAlgn="b"/>
                      <a:r>
                        <a:rPr lang="en-US" sz="1500" b="0" u="none" strike="noStrike" dirty="0" err="1">
                          <a:solidFill>
                            <a:srgbClr val="000000"/>
                          </a:solidFill>
                          <a:effectLst/>
                        </a:rPr>
                        <a:t>FraudFindr</a:t>
                      </a:r>
                      <a:endParaRPr lang="en-US" sz="1500" b="0" i="0" u="none" strike="noStrike" dirty="0">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AARP FinTech Pitch Competition Winner </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3132727831"/>
                  </a:ext>
                </a:extLst>
              </a:tr>
              <a:tr h="260900">
                <a:tc>
                  <a:txBody>
                    <a:bodyPr/>
                    <a:lstStyle/>
                    <a:p>
                      <a:pPr algn="l" fontAlgn="b"/>
                      <a:r>
                        <a:rPr lang="en-US" sz="1500" b="0" u="none" strike="noStrike">
                          <a:solidFill>
                            <a:srgbClr val="000000"/>
                          </a:solidFill>
                          <a:effectLst/>
                        </a:rPr>
                        <a:t>FraudFindr</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i="0" u="none" strike="noStrike" dirty="0">
                          <a:solidFill>
                            <a:srgbClr val="000000"/>
                          </a:solidFill>
                          <a:effectLst/>
                          <a:latin typeface="Calibri" panose="020F0502020204030204" pitchFamily="34" charset="0"/>
                        </a:rPr>
                        <a:t>AARP </a:t>
                      </a:r>
                      <a:r>
                        <a:rPr lang="en-US" sz="1500" b="0" i="0" u="none" strike="noStrike" dirty="0" err="1">
                          <a:solidFill>
                            <a:srgbClr val="000000"/>
                          </a:solidFill>
                          <a:effectLst/>
                          <a:latin typeface="Calibri" panose="020F0502020204030204" pitchFamily="34" charset="0"/>
                        </a:rPr>
                        <a:t>AgeTech</a:t>
                      </a:r>
                      <a:r>
                        <a:rPr lang="en-US" sz="1500" b="0" i="0" u="none" strike="noStrike" dirty="0">
                          <a:solidFill>
                            <a:srgbClr val="000000"/>
                          </a:solidFill>
                          <a:effectLst/>
                          <a:latin typeface="Calibri" panose="020F0502020204030204" pitchFamily="34" charset="0"/>
                        </a:rPr>
                        <a:t> Collaborative Winter 2023 Cohort</a:t>
                      </a:r>
                    </a:p>
                  </a:txBody>
                  <a:tcPr marL="4559" marR="4559" marT="4559" marB="32821" anchor="b"/>
                </a:tc>
                <a:extLst>
                  <a:ext uri="{0D108BD9-81ED-4DB2-BD59-A6C34878D82A}">
                    <a16:rowId xmlns:a16="http://schemas.microsoft.com/office/drawing/2014/main" val="294530666"/>
                  </a:ext>
                </a:extLst>
              </a:tr>
              <a:tr h="274639">
                <a:tc>
                  <a:txBody>
                    <a:bodyPr/>
                    <a:lstStyle/>
                    <a:p>
                      <a:pPr algn="l" fontAlgn="b"/>
                      <a:r>
                        <a:rPr lang="en-US" sz="1500" b="0" i="0" u="none" strike="noStrike" dirty="0" err="1">
                          <a:solidFill>
                            <a:srgbClr val="000000"/>
                          </a:solidFill>
                          <a:effectLst/>
                          <a:latin typeface="Calibri" panose="020F0502020204030204" pitchFamily="34" charset="0"/>
                        </a:rPr>
                        <a:t>FraudFindr</a:t>
                      </a:r>
                      <a:endParaRPr lang="en-US" sz="1500" b="0" i="0" u="none" strike="noStrike" dirty="0">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1" i="0" u="none" strike="noStrike" dirty="0">
                          <a:solidFill>
                            <a:srgbClr val="000000"/>
                          </a:solidFill>
                          <a:effectLst/>
                          <a:latin typeface="Calibri" panose="020F0502020204030204" pitchFamily="34" charset="0"/>
                        </a:rPr>
                        <a:t>Company Acquired</a:t>
                      </a:r>
                    </a:p>
                  </a:txBody>
                  <a:tcPr marL="4559" marR="4559" marT="4559" marB="32821" anchor="b"/>
                </a:tc>
                <a:extLst>
                  <a:ext uri="{0D108BD9-81ED-4DB2-BD59-A6C34878D82A}">
                    <a16:rowId xmlns:a16="http://schemas.microsoft.com/office/drawing/2014/main" val="4138907058"/>
                  </a:ext>
                </a:extLst>
              </a:tr>
              <a:tr h="274639">
                <a:tc>
                  <a:txBody>
                    <a:bodyPr/>
                    <a:lstStyle/>
                    <a:p>
                      <a:pPr algn="l" fontAlgn="b"/>
                      <a:r>
                        <a:rPr lang="en-US" sz="1500" b="0" u="none" strike="noStrike">
                          <a:solidFill>
                            <a:srgbClr val="000000"/>
                          </a:solidFill>
                          <a:effectLst/>
                        </a:rPr>
                        <a:t>Hydro Gummy</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National ACE Minority Women Lead Winner</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2012569421"/>
                  </a:ext>
                </a:extLst>
              </a:tr>
              <a:tr h="274639">
                <a:tc>
                  <a:txBody>
                    <a:bodyPr/>
                    <a:lstStyle/>
                    <a:p>
                      <a:pPr algn="l" fontAlgn="b"/>
                      <a:r>
                        <a:rPr lang="en-US" sz="1500" b="0" u="none" strike="noStrike">
                          <a:solidFill>
                            <a:srgbClr val="000000"/>
                          </a:solidFill>
                          <a:effectLst/>
                        </a:rPr>
                        <a:t>Hydro Gummy</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ATHENA Female Founders Pitch Competition Finalist</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2552556709"/>
                  </a:ext>
                </a:extLst>
              </a:tr>
              <a:tr h="274639">
                <a:tc>
                  <a:txBody>
                    <a:bodyPr/>
                    <a:lstStyle/>
                    <a:p>
                      <a:pPr algn="l" fontAlgn="b"/>
                      <a:r>
                        <a:rPr lang="en-US" sz="1500" b="0" u="none" strike="noStrike">
                          <a:solidFill>
                            <a:srgbClr val="000000"/>
                          </a:solidFill>
                          <a:effectLst/>
                        </a:rPr>
                        <a:t>Hyrdo Gummy</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AARP </a:t>
                      </a:r>
                      <a:r>
                        <a:rPr lang="en-US" sz="1500" b="0" u="none" strike="noStrike" dirty="0" err="1">
                          <a:solidFill>
                            <a:srgbClr val="000000"/>
                          </a:solidFill>
                          <a:effectLst/>
                        </a:rPr>
                        <a:t>AgeTech</a:t>
                      </a:r>
                      <a:r>
                        <a:rPr lang="en-US" sz="1500" b="0" u="none" strike="noStrike" dirty="0">
                          <a:solidFill>
                            <a:srgbClr val="000000"/>
                          </a:solidFill>
                          <a:effectLst/>
                        </a:rPr>
                        <a:t> Collaborative Winter 2023 Cohort </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469249969"/>
                  </a:ext>
                </a:extLst>
              </a:tr>
              <a:tr h="274639">
                <a:tc>
                  <a:txBody>
                    <a:bodyPr/>
                    <a:lstStyle/>
                    <a:p>
                      <a:pPr algn="l" fontAlgn="b"/>
                      <a:r>
                        <a:rPr lang="en-US" sz="1500" b="0" u="none" strike="noStrike" dirty="0" err="1">
                          <a:solidFill>
                            <a:srgbClr val="000000"/>
                          </a:solidFill>
                          <a:effectLst/>
                        </a:rPr>
                        <a:t>Moremme</a:t>
                      </a:r>
                      <a:r>
                        <a:rPr lang="en-US" sz="1500" b="0" u="none" strike="noStrike" dirty="0">
                          <a:solidFill>
                            <a:srgbClr val="000000"/>
                          </a:solidFill>
                          <a:effectLst/>
                        </a:rPr>
                        <a:t> VA</a:t>
                      </a:r>
                      <a:endParaRPr lang="en-US" sz="1500" b="0" i="0" u="none" strike="noStrike" dirty="0">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Halcyon 2023 The Future Builders Intensive Incubator</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3479849003"/>
                  </a:ext>
                </a:extLst>
              </a:tr>
              <a:tr h="274639">
                <a:tc>
                  <a:txBody>
                    <a:bodyPr/>
                    <a:lstStyle/>
                    <a:p>
                      <a:pPr algn="l" fontAlgn="b"/>
                      <a:r>
                        <a:rPr lang="en-US" sz="1500" b="0" u="none" strike="noStrike">
                          <a:solidFill>
                            <a:srgbClr val="000000"/>
                          </a:solidFill>
                          <a:effectLst/>
                        </a:rPr>
                        <a:t>NeuroAge Therapeutics</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1" u="none" strike="noStrike" dirty="0">
                          <a:solidFill>
                            <a:srgbClr val="000000"/>
                          </a:solidFill>
                          <a:effectLst/>
                        </a:rPr>
                        <a:t>MBC </a:t>
                      </a:r>
                      <a:r>
                        <a:rPr lang="en-US" sz="1500" b="1" u="none" strike="noStrike" dirty="0" err="1">
                          <a:solidFill>
                            <a:srgbClr val="000000"/>
                          </a:solidFill>
                          <a:effectLst/>
                        </a:rPr>
                        <a:t>BioLabs</a:t>
                      </a:r>
                      <a:r>
                        <a:rPr lang="en-US" sz="1500" b="1" u="none" strike="noStrike" dirty="0">
                          <a:solidFill>
                            <a:srgbClr val="000000"/>
                          </a:solidFill>
                          <a:effectLst/>
                        </a:rPr>
                        <a:t> Diversity Golden Ticket</a:t>
                      </a:r>
                      <a:endParaRPr lang="en-US" sz="1500" b="1"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2087362293"/>
                  </a:ext>
                </a:extLst>
              </a:tr>
              <a:tr h="274639">
                <a:tc>
                  <a:txBody>
                    <a:bodyPr/>
                    <a:lstStyle/>
                    <a:p>
                      <a:pPr algn="l" fontAlgn="b"/>
                      <a:r>
                        <a:rPr lang="en-US" sz="1500" b="0" u="none" strike="noStrike">
                          <a:solidFill>
                            <a:srgbClr val="000000"/>
                          </a:solidFill>
                          <a:effectLst/>
                        </a:rPr>
                        <a:t>NeuroAge Therapeutics</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Awarded Illumina Sequencing Grant</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3986929409"/>
                  </a:ext>
                </a:extLst>
              </a:tr>
              <a:tr h="484420">
                <a:tc>
                  <a:txBody>
                    <a:bodyPr/>
                    <a:lstStyle/>
                    <a:p>
                      <a:pPr algn="l" fontAlgn="b"/>
                      <a:r>
                        <a:rPr lang="en-US" sz="1500" b="0" u="none" strike="noStrike" dirty="0" err="1">
                          <a:solidFill>
                            <a:srgbClr val="000000"/>
                          </a:solidFill>
                          <a:effectLst/>
                        </a:rPr>
                        <a:t>NeuroAge</a:t>
                      </a:r>
                      <a:r>
                        <a:rPr lang="en-US" sz="1500" b="0" u="none" strike="noStrike" dirty="0">
                          <a:solidFill>
                            <a:srgbClr val="000000"/>
                          </a:solidFill>
                          <a:effectLst/>
                        </a:rPr>
                        <a:t> Therapeutics</a:t>
                      </a:r>
                      <a:endParaRPr lang="en-US" sz="1500" b="0" i="0" u="none" strike="noStrike" dirty="0">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Stanford Applied Longevity Translation Symposium Pitch Competition Winner</a:t>
                      </a:r>
                      <a:endParaRPr lang="en-US" sz="1500" b="0" i="0" u="none" strike="noStrike" dirty="0">
                        <a:solidFill>
                          <a:srgbClr val="000000"/>
                        </a:solidFill>
                        <a:effectLst/>
                        <a:latin typeface="-Apple-System"/>
                      </a:endParaRPr>
                    </a:p>
                  </a:txBody>
                  <a:tcPr marL="4559" marR="4559" marT="4559" marB="32821" anchor="b"/>
                </a:tc>
                <a:extLst>
                  <a:ext uri="{0D108BD9-81ED-4DB2-BD59-A6C34878D82A}">
                    <a16:rowId xmlns:a16="http://schemas.microsoft.com/office/drawing/2014/main" val="164452326"/>
                  </a:ext>
                </a:extLst>
              </a:tr>
              <a:tr h="260900">
                <a:tc>
                  <a:txBody>
                    <a:bodyPr/>
                    <a:lstStyle/>
                    <a:p>
                      <a:pPr algn="l" fontAlgn="b"/>
                      <a:r>
                        <a:rPr lang="en-US" sz="1500" b="0" u="none" strike="noStrike">
                          <a:solidFill>
                            <a:srgbClr val="000000"/>
                          </a:solidFill>
                          <a:effectLst/>
                        </a:rPr>
                        <a:t>Suma</a:t>
                      </a:r>
                      <a:endParaRPr lang="en-US" sz="1500" b="0" i="0" u="none" strike="noStrike">
                        <a:solidFill>
                          <a:srgbClr val="000000"/>
                        </a:solidFill>
                        <a:effectLst/>
                        <a:latin typeface="Calibri" panose="020F0502020204030204" pitchFamily="34" charset="0"/>
                      </a:endParaRPr>
                    </a:p>
                  </a:txBody>
                  <a:tcPr marL="4559" marR="4559" marT="4559" marB="32821" anchor="b"/>
                </a:tc>
                <a:tc>
                  <a:txBody>
                    <a:bodyPr/>
                    <a:lstStyle/>
                    <a:p>
                      <a:pPr algn="l" fontAlgn="b"/>
                      <a:r>
                        <a:rPr lang="en-US" sz="1500" b="0" u="none" strike="noStrike" dirty="0">
                          <a:solidFill>
                            <a:srgbClr val="000000"/>
                          </a:solidFill>
                          <a:effectLst/>
                        </a:rPr>
                        <a:t>RESI Boston Pitch Competition Winner </a:t>
                      </a:r>
                      <a:endParaRPr lang="en-US" sz="1500" b="0" i="0" u="none" strike="noStrike" dirty="0">
                        <a:solidFill>
                          <a:srgbClr val="000000"/>
                        </a:solidFill>
                        <a:effectLst/>
                        <a:latin typeface="Calibri" panose="020F0502020204030204" pitchFamily="34" charset="0"/>
                      </a:endParaRPr>
                    </a:p>
                  </a:txBody>
                  <a:tcPr marL="4559" marR="4559" marT="4559" marB="32821" anchor="b"/>
                </a:tc>
                <a:extLst>
                  <a:ext uri="{0D108BD9-81ED-4DB2-BD59-A6C34878D82A}">
                    <a16:rowId xmlns:a16="http://schemas.microsoft.com/office/drawing/2014/main" val="1813275657"/>
                  </a:ext>
                </a:extLst>
              </a:tr>
            </a:tbl>
          </a:graphicData>
        </a:graphic>
      </p:graphicFrame>
      <p:pic>
        <p:nvPicPr>
          <p:cNvPr id="6" name="Picture 4" descr="Hydro Gummy (@HydroGummy) / Twitter">
            <a:extLst>
              <a:ext uri="{FF2B5EF4-FFF2-40B4-BE49-F238E27FC236}">
                <a16:creationId xmlns:a16="http://schemas.microsoft.com/office/drawing/2014/main" id="{5E11F7A3-6563-4266-61AD-08D61D457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63682" y="1820087"/>
            <a:ext cx="2106903" cy="21069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geTech Collaborative™ from AARP on LinkedIn: #agetech #hlth2022  #innovation #brainhealth">
            <a:extLst>
              <a:ext uri="{FF2B5EF4-FFF2-40B4-BE49-F238E27FC236}">
                <a16:creationId xmlns:a16="http://schemas.microsoft.com/office/drawing/2014/main" id="{EEC5E5BE-A160-7C10-709B-069DA90B5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615985" y="4094286"/>
            <a:ext cx="2109199" cy="21091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65EB1C-E84A-24D2-4A23-A4372750336B}"/>
              </a:ext>
            </a:extLst>
          </p:cNvPr>
          <p:cNvSpPr txBox="1"/>
          <p:nvPr/>
        </p:nvSpPr>
        <p:spPr>
          <a:xfrm>
            <a:off x="6819624" y="923654"/>
            <a:ext cx="5005922" cy="646331"/>
          </a:xfrm>
          <a:prstGeom prst="rect">
            <a:avLst/>
          </a:prstGeom>
          <a:effectLst>
            <a:glow rad="635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5 companies have won national pitch competitions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since participating in the Challenge</a:t>
            </a:r>
          </a:p>
        </p:txBody>
      </p:sp>
    </p:spTree>
    <p:extLst>
      <p:ext uri="{BB962C8B-B14F-4D97-AF65-F5344CB8AC3E}">
        <p14:creationId xmlns:p14="http://schemas.microsoft.com/office/powerpoint/2010/main" val="1959677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6B1E12B-4347-4253-AA66-A32596557B5D}"/>
              </a:ext>
            </a:extLst>
          </p:cNvPr>
          <p:cNvSpPr txBox="1">
            <a:spLocks/>
          </p:cNvSpPr>
          <p:nvPr/>
        </p:nvSpPr>
        <p:spPr>
          <a:xfrm>
            <a:off x="101600" y="82805"/>
            <a:ext cx="12192000" cy="1400531"/>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467" b="0" i="0" u="none" strike="noStrike" kern="1200" cap="none" spc="0" normalizeH="0" baseline="0" noProof="0" dirty="0">
                <a:ln>
                  <a:noFill/>
                </a:ln>
                <a:solidFill>
                  <a:srgbClr val="00AFEF"/>
                </a:solidFill>
                <a:effectLst/>
                <a:uLnTx/>
                <a:uFillTx/>
                <a:latin typeface="Segoe UI" panose="020B0502040204020203" pitchFamily="34" charset="0"/>
                <a:ea typeface="+mj-ea"/>
                <a:cs typeface="Segoe UI" panose="020B0502040204020203" pitchFamily="34" charset="0"/>
              </a:rPr>
              <a:t>Research &amp; Entrepreneurial Development Immersion (REDI) </a:t>
            </a:r>
          </a:p>
        </p:txBody>
      </p:sp>
      <p:grpSp>
        <p:nvGrpSpPr>
          <p:cNvPr id="3" name="Group 2">
            <a:extLst>
              <a:ext uri="{FF2B5EF4-FFF2-40B4-BE49-F238E27FC236}">
                <a16:creationId xmlns:a16="http://schemas.microsoft.com/office/drawing/2014/main" id="{CF6FEBCE-878C-D807-C2A3-7E5483E10AFD}"/>
              </a:ext>
            </a:extLst>
          </p:cNvPr>
          <p:cNvGrpSpPr/>
          <p:nvPr/>
        </p:nvGrpSpPr>
        <p:grpSpPr>
          <a:xfrm>
            <a:off x="3045994" y="1400924"/>
            <a:ext cx="6303213" cy="4360925"/>
            <a:chOff x="3033874" y="897094"/>
            <a:chExt cx="9159830" cy="5826041"/>
          </a:xfrm>
        </p:grpSpPr>
        <p:pic>
          <p:nvPicPr>
            <p:cNvPr id="4" name="Picture 3" descr="A picture containing silhouette&#10;&#10;Description automatically generated">
              <a:extLst>
                <a:ext uri="{FF2B5EF4-FFF2-40B4-BE49-F238E27FC236}">
                  <a16:creationId xmlns:a16="http://schemas.microsoft.com/office/drawing/2014/main" id="{0C987F74-2679-961D-AA00-448532741D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99" t="16899" r="13713" b="55194"/>
            <a:stretch/>
          </p:blipFill>
          <p:spPr>
            <a:xfrm>
              <a:off x="3033874" y="897094"/>
              <a:ext cx="9159830" cy="5826041"/>
            </a:xfrm>
            <a:prstGeom prst="rect">
              <a:avLst/>
            </a:prstGeom>
          </p:spPr>
        </p:pic>
        <p:cxnSp>
          <p:nvCxnSpPr>
            <p:cNvPr id="5" name="Straight Connector 4">
              <a:extLst>
                <a:ext uri="{FF2B5EF4-FFF2-40B4-BE49-F238E27FC236}">
                  <a16:creationId xmlns:a16="http://schemas.microsoft.com/office/drawing/2014/main" id="{9875DAA0-B459-EC7D-0AD2-BE9C742032BE}"/>
                </a:ext>
              </a:extLst>
            </p:cNvPr>
            <p:cNvCxnSpPr>
              <a:cxnSpLocks/>
            </p:cNvCxnSpPr>
            <p:nvPr/>
          </p:nvCxnSpPr>
          <p:spPr>
            <a:xfrm flipV="1">
              <a:off x="5662670" y="1333041"/>
              <a:ext cx="1112703"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5EEB57-64EB-E1D9-B3BA-2A213E4FB633}"/>
                </a:ext>
              </a:extLst>
            </p:cNvPr>
            <p:cNvCxnSpPr>
              <a:cxnSpLocks/>
            </p:cNvCxnSpPr>
            <p:nvPr/>
          </p:nvCxnSpPr>
          <p:spPr>
            <a:xfrm flipH="1" flipV="1">
              <a:off x="6775373" y="1333041"/>
              <a:ext cx="1046605"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3596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6B1E12B-4347-4253-AA66-A32596557B5D}"/>
              </a:ext>
            </a:extLst>
          </p:cNvPr>
          <p:cNvSpPr txBox="1">
            <a:spLocks/>
          </p:cNvSpPr>
          <p:nvPr/>
        </p:nvSpPr>
        <p:spPr>
          <a:xfrm>
            <a:off x="101600" y="82805"/>
            <a:ext cx="12192000" cy="1400531"/>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467" b="0" i="0" u="none" strike="noStrike" kern="1200" cap="none" spc="0" normalizeH="0" baseline="0" noProof="0" dirty="0">
                <a:ln>
                  <a:noFill/>
                </a:ln>
                <a:solidFill>
                  <a:srgbClr val="00AFEF"/>
                </a:solidFill>
                <a:effectLst/>
                <a:uLnTx/>
                <a:uFillTx/>
                <a:latin typeface="Segoe UI" panose="020B0502040204020203" pitchFamily="34" charset="0"/>
                <a:ea typeface="+mj-ea"/>
                <a:cs typeface="Segoe UI" panose="020B0502040204020203" pitchFamily="34" charset="0"/>
              </a:rPr>
              <a:t>Research &amp; Entrepreneurial Development Immersion (REDI) </a:t>
            </a:r>
          </a:p>
        </p:txBody>
      </p:sp>
      <p:grpSp>
        <p:nvGrpSpPr>
          <p:cNvPr id="3" name="Group 2">
            <a:extLst>
              <a:ext uri="{FF2B5EF4-FFF2-40B4-BE49-F238E27FC236}">
                <a16:creationId xmlns:a16="http://schemas.microsoft.com/office/drawing/2014/main" id="{CF6FEBCE-878C-D807-C2A3-7E5483E10AFD}"/>
              </a:ext>
            </a:extLst>
          </p:cNvPr>
          <p:cNvGrpSpPr/>
          <p:nvPr/>
        </p:nvGrpSpPr>
        <p:grpSpPr>
          <a:xfrm>
            <a:off x="9609605" y="1066772"/>
            <a:ext cx="2555497" cy="1647869"/>
            <a:chOff x="3033874" y="897094"/>
            <a:chExt cx="9159830" cy="5826041"/>
          </a:xfrm>
        </p:grpSpPr>
        <p:pic>
          <p:nvPicPr>
            <p:cNvPr id="4" name="Picture 3" descr="A picture containing silhouette&#10;&#10;Description automatically generated">
              <a:extLst>
                <a:ext uri="{FF2B5EF4-FFF2-40B4-BE49-F238E27FC236}">
                  <a16:creationId xmlns:a16="http://schemas.microsoft.com/office/drawing/2014/main" id="{0C987F74-2679-961D-AA00-448532741D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99" t="16899" r="13713" b="55194"/>
            <a:stretch/>
          </p:blipFill>
          <p:spPr>
            <a:xfrm>
              <a:off x="3033874" y="897094"/>
              <a:ext cx="9159830" cy="5826041"/>
            </a:xfrm>
            <a:prstGeom prst="rect">
              <a:avLst/>
            </a:prstGeom>
          </p:spPr>
        </p:pic>
        <p:cxnSp>
          <p:nvCxnSpPr>
            <p:cNvPr id="5" name="Straight Connector 4">
              <a:extLst>
                <a:ext uri="{FF2B5EF4-FFF2-40B4-BE49-F238E27FC236}">
                  <a16:creationId xmlns:a16="http://schemas.microsoft.com/office/drawing/2014/main" id="{9875DAA0-B459-EC7D-0AD2-BE9C742032BE}"/>
                </a:ext>
              </a:extLst>
            </p:cNvPr>
            <p:cNvCxnSpPr>
              <a:cxnSpLocks/>
            </p:cNvCxnSpPr>
            <p:nvPr/>
          </p:nvCxnSpPr>
          <p:spPr>
            <a:xfrm flipV="1">
              <a:off x="5662670" y="1333041"/>
              <a:ext cx="1112703"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5EEB57-64EB-E1D9-B3BA-2A213E4FB633}"/>
                </a:ext>
              </a:extLst>
            </p:cNvPr>
            <p:cNvCxnSpPr>
              <a:cxnSpLocks/>
            </p:cNvCxnSpPr>
            <p:nvPr/>
          </p:nvCxnSpPr>
          <p:spPr>
            <a:xfrm flipH="1" flipV="1">
              <a:off x="6775373" y="1333041"/>
              <a:ext cx="1046605"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2D787A2F-06D8-97E4-860F-9DC82145DFF0}"/>
              </a:ext>
            </a:extLst>
          </p:cNvPr>
          <p:cNvPicPr>
            <a:picLocks noChangeAspect="1"/>
          </p:cNvPicPr>
          <p:nvPr/>
        </p:nvPicPr>
        <p:blipFill rotWithShape="1">
          <a:blip r:embed="rId4"/>
          <a:srcRect t="10342"/>
          <a:stretch/>
        </p:blipFill>
        <p:spPr>
          <a:xfrm>
            <a:off x="1788160" y="1340887"/>
            <a:ext cx="6692053" cy="4859204"/>
          </a:xfrm>
          <a:prstGeom prst="rect">
            <a:avLst/>
          </a:prstGeom>
        </p:spPr>
      </p:pic>
      <p:sp>
        <p:nvSpPr>
          <p:cNvPr id="12" name="TextBox 11">
            <a:extLst>
              <a:ext uri="{FF2B5EF4-FFF2-40B4-BE49-F238E27FC236}">
                <a16:creationId xmlns:a16="http://schemas.microsoft.com/office/drawing/2014/main" id="{0C34943F-713A-0DEF-F286-33E6F893F1D0}"/>
              </a:ext>
            </a:extLst>
          </p:cNvPr>
          <p:cNvSpPr txBox="1"/>
          <p:nvPr/>
        </p:nvSpPr>
        <p:spPr>
          <a:xfrm>
            <a:off x="3756485" y="1739408"/>
            <a:ext cx="2441115" cy="5438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05789"/>
                </a:solidFill>
                <a:effectLst/>
                <a:uLnTx/>
                <a:uFillTx/>
                <a:latin typeface="Arial" panose="020B0604020202020204"/>
                <a:ea typeface="+mn-ea"/>
                <a:cs typeface="+mn-cs"/>
              </a:rPr>
              <a:t>Postdocs transitioning to tenure track positions</a:t>
            </a:r>
          </a:p>
        </p:txBody>
      </p:sp>
      <p:cxnSp>
        <p:nvCxnSpPr>
          <p:cNvPr id="15" name="Straight Arrow Connector 14">
            <a:extLst>
              <a:ext uri="{FF2B5EF4-FFF2-40B4-BE49-F238E27FC236}">
                <a16:creationId xmlns:a16="http://schemas.microsoft.com/office/drawing/2014/main" id="{ADFF843C-B4C3-FC65-DA6E-07798712EFEA}"/>
              </a:ext>
            </a:extLst>
          </p:cNvPr>
          <p:cNvCxnSpPr>
            <a:cxnSpLocks/>
          </p:cNvCxnSpPr>
          <p:nvPr/>
        </p:nvCxnSpPr>
        <p:spPr>
          <a:xfrm flipH="1">
            <a:off x="3361358" y="2056560"/>
            <a:ext cx="327161" cy="67488"/>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7AB0C5-4E27-32A4-29D3-48ABF0C77CA9}"/>
              </a:ext>
            </a:extLst>
          </p:cNvPr>
          <p:cNvCxnSpPr>
            <a:cxnSpLocks/>
          </p:cNvCxnSpPr>
          <p:nvPr/>
        </p:nvCxnSpPr>
        <p:spPr>
          <a:xfrm flipH="1">
            <a:off x="7934578" y="4056952"/>
            <a:ext cx="327161" cy="67488"/>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002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6B1E12B-4347-4253-AA66-A32596557B5D}"/>
              </a:ext>
            </a:extLst>
          </p:cNvPr>
          <p:cNvSpPr txBox="1">
            <a:spLocks/>
          </p:cNvSpPr>
          <p:nvPr/>
        </p:nvSpPr>
        <p:spPr>
          <a:xfrm>
            <a:off x="101600" y="82805"/>
            <a:ext cx="12192000" cy="1400531"/>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3467" b="0" i="0" u="none" strike="noStrike" kern="1200" cap="none" spc="0" normalizeH="0" baseline="0" noProof="0" dirty="0">
                <a:ln>
                  <a:noFill/>
                </a:ln>
                <a:solidFill>
                  <a:srgbClr val="00AFEF"/>
                </a:solidFill>
                <a:effectLst/>
                <a:uLnTx/>
                <a:uFillTx/>
                <a:latin typeface="Segoe UI" panose="020B0502040204020203" pitchFamily="34" charset="0"/>
                <a:ea typeface="+mj-ea"/>
                <a:cs typeface="Segoe UI" panose="020B0502040204020203" pitchFamily="34" charset="0"/>
              </a:rPr>
              <a:t>Research &amp; Entrepreneurial Development Immersion (REDI) </a:t>
            </a:r>
          </a:p>
        </p:txBody>
      </p:sp>
      <p:sp>
        <p:nvSpPr>
          <p:cNvPr id="7" name="Content Placeholder 4">
            <a:extLst>
              <a:ext uri="{FF2B5EF4-FFF2-40B4-BE49-F238E27FC236}">
                <a16:creationId xmlns:a16="http://schemas.microsoft.com/office/drawing/2014/main" id="{8289DB1F-8B6E-4009-B5B9-4254BFC14628}"/>
              </a:ext>
            </a:extLst>
          </p:cNvPr>
          <p:cNvSpPr>
            <a:spLocks noGrp="1"/>
          </p:cNvSpPr>
          <p:nvPr>
            <p:ph idx="1"/>
          </p:nvPr>
        </p:nvSpPr>
        <p:spPr>
          <a:xfrm>
            <a:off x="304881" y="1130710"/>
            <a:ext cx="11379200" cy="4748695"/>
          </a:xfrm>
        </p:spPr>
        <p:txBody>
          <a:bodyPr>
            <a:noAutofit/>
          </a:bodyPr>
          <a:lstStyle/>
          <a:p>
            <a:pPr marL="285744" indent="-285744"/>
            <a:r>
              <a:rPr lang="en-US" sz="2667" dirty="0">
                <a:solidFill>
                  <a:schemeClr val="tx1"/>
                </a:solidFill>
                <a:latin typeface="Segoe UI Semilight" panose="020B0402040204020203" pitchFamily="34" charset="0"/>
                <a:cs typeface="Segoe UI Semilight" panose="020B0402040204020203" pitchFamily="34" charset="0"/>
              </a:rPr>
              <a:t>A series of Funding Opportunities aimed at:</a:t>
            </a:r>
          </a:p>
          <a:p>
            <a:pPr marL="895328" lvl="1" indent="-285744"/>
            <a:r>
              <a:rPr lang="en-US" sz="2400" dirty="0">
                <a:solidFill>
                  <a:schemeClr val="tx1"/>
                </a:solidFill>
                <a:latin typeface="Segoe UI Semilight" panose="020B0402040204020203" pitchFamily="34" charset="0"/>
                <a:cs typeface="Segoe UI Semilight" panose="020B0402040204020203" pitchFamily="34" charset="0"/>
              </a:rPr>
              <a:t>Entrepreneurship training in NIA-mission areas</a:t>
            </a:r>
          </a:p>
          <a:p>
            <a:pPr marL="895328" lvl="1" indent="-285744"/>
            <a:r>
              <a:rPr lang="en-US" sz="2400" dirty="0">
                <a:solidFill>
                  <a:schemeClr val="tx1"/>
                </a:solidFill>
                <a:latin typeface="Segoe UI Semilight" panose="020B0402040204020203" pitchFamily="34" charset="0"/>
                <a:cs typeface="Segoe UI Semilight" panose="020B0402040204020203" pitchFamily="34" charset="0"/>
              </a:rPr>
              <a:t>Allowing trainees to acquire additional non-academic skills</a:t>
            </a:r>
          </a:p>
          <a:p>
            <a:pPr marL="895328" lvl="1" indent="-285744"/>
            <a:endParaRPr lang="en-US" sz="2400" dirty="0">
              <a:solidFill>
                <a:schemeClr val="tx1"/>
              </a:solidFill>
              <a:latin typeface="Segoe UI Semilight" panose="020B0402040204020203" pitchFamily="34" charset="0"/>
              <a:cs typeface="Segoe UI Semilight" panose="020B0402040204020203" pitchFamily="34" charset="0"/>
            </a:endParaRPr>
          </a:p>
          <a:p>
            <a:pPr marL="285744" indent="-285744"/>
            <a:endParaRPr lang="en-US" sz="2400" dirty="0">
              <a:latin typeface="Segoe UI Semilight" panose="020B0402040204020203" pitchFamily="34" charset="0"/>
              <a:cs typeface="Segoe UI Semilight" panose="020B0402040204020203" pitchFamily="34" charset="0"/>
            </a:endParaRPr>
          </a:p>
        </p:txBody>
      </p:sp>
      <p:pic>
        <p:nvPicPr>
          <p:cNvPr id="2" name="Picture 1" descr="A picture containing text, screenshot, logo, font&#10;&#10;Description automatically generated">
            <a:extLst>
              <a:ext uri="{FF2B5EF4-FFF2-40B4-BE49-F238E27FC236}">
                <a16:creationId xmlns:a16="http://schemas.microsoft.com/office/drawing/2014/main" id="{113C4C60-0FAD-2371-8DCC-B44829A83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76" y="2714642"/>
            <a:ext cx="7029144" cy="3953893"/>
          </a:xfrm>
          <a:prstGeom prst="rect">
            <a:avLst/>
          </a:prstGeom>
          <a:ln w="28575">
            <a:solidFill>
              <a:schemeClr val="tx1"/>
            </a:solidFill>
          </a:ln>
        </p:spPr>
      </p:pic>
      <p:grpSp>
        <p:nvGrpSpPr>
          <p:cNvPr id="3" name="Group 2">
            <a:extLst>
              <a:ext uri="{FF2B5EF4-FFF2-40B4-BE49-F238E27FC236}">
                <a16:creationId xmlns:a16="http://schemas.microsoft.com/office/drawing/2014/main" id="{CF6FEBCE-878C-D807-C2A3-7E5483E10AFD}"/>
              </a:ext>
            </a:extLst>
          </p:cNvPr>
          <p:cNvGrpSpPr/>
          <p:nvPr/>
        </p:nvGrpSpPr>
        <p:grpSpPr>
          <a:xfrm>
            <a:off x="9609605" y="1066772"/>
            <a:ext cx="2555497" cy="1647869"/>
            <a:chOff x="3033874" y="897094"/>
            <a:chExt cx="9159830" cy="5826041"/>
          </a:xfrm>
        </p:grpSpPr>
        <p:pic>
          <p:nvPicPr>
            <p:cNvPr id="4" name="Picture 3" descr="A picture containing silhouette&#10;&#10;Description automatically generated">
              <a:extLst>
                <a:ext uri="{FF2B5EF4-FFF2-40B4-BE49-F238E27FC236}">
                  <a16:creationId xmlns:a16="http://schemas.microsoft.com/office/drawing/2014/main" id="{0C987F74-2679-961D-AA00-448532741D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99" t="16899" r="13713" b="55194"/>
            <a:stretch/>
          </p:blipFill>
          <p:spPr>
            <a:xfrm>
              <a:off x="3033874" y="897094"/>
              <a:ext cx="9159830" cy="5826041"/>
            </a:xfrm>
            <a:prstGeom prst="rect">
              <a:avLst/>
            </a:prstGeom>
          </p:spPr>
        </p:pic>
        <p:cxnSp>
          <p:nvCxnSpPr>
            <p:cNvPr id="5" name="Straight Connector 4">
              <a:extLst>
                <a:ext uri="{FF2B5EF4-FFF2-40B4-BE49-F238E27FC236}">
                  <a16:creationId xmlns:a16="http://schemas.microsoft.com/office/drawing/2014/main" id="{9875DAA0-B459-EC7D-0AD2-BE9C742032BE}"/>
                </a:ext>
              </a:extLst>
            </p:cNvPr>
            <p:cNvCxnSpPr>
              <a:cxnSpLocks/>
            </p:cNvCxnSpPr>
            <p:nvPr/>
          </p:nvCxnSpPr>
          <p:spPr>
            <a:xfrm flipV="1">
              <a:off x="5662670" y="1333041"/>
              <a:ext cx="1112703"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5EEB57-64EB-E1D9-B3BA-2A213E4FB633}"/>
                </a:ext>
              </a:extLst>
            </p:cNvPr>
            <p:cNvCxnSpPr>
              <a:cxnSpLocks/>
            </p:cNvCxnSpPr>
            <p:nvPr/>
          </p:nvCxnSpPr>
          <p:spPr>
            <a:xfrm flipH="1" flipV="1">
              <a:off x="6775373" y="1333041"/>
              <a:ext cx="1046605"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4228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CC62E3-3EA4-482D-9347-C0A542B04B7F}"/>
              </a:ext>
            </a:extLst>
          </p:cNvPr>
          <p:cNvSpPr txBox="1"/>
          <p:nvPr/>
        </p:nvSpPr>
        <p:spPr>
          <a:xfrm>
            <a:off x="384314" y="312044"/>
            <a:ext cx="11807687" cy="707886"/>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E578BF69-791C-404D-864D-CD5950C2A967}"/>
              </a:ext>
            </a:extLst>
          </p:cNvPr>
          <p:cNvSpPr>
            <a:spLocks noGrp="1"/>
          </p:cNvSpPr>
          <p:nvPr>
            <p:ph type="title"/>
          </p:nvPr>
        </p:nvSpPr>
        <p:spPr/>
        <p:txBody>
          <a:bodyPr/>
          <a:lstStyle/>
          <a:p>
            <a:r>
              <a:rPr lang="en-US" b="0" dirty="0"/>
              <a:t>The REDI umbrella</a:t>
            </a:r>
          </a:p>
        </p:txBody>
      </p:sp>
      <p:graphicFrame>
        <p:nvGraphicFramePr>
          <p:cNvPr id="4" name="Table 7">
            <a:extLst>
              <a:ext uri="{FF2B5EF4-FFF2-40B4-BE49-F238E27FC236}">
                <a16:creationId xmlns:a16="http://schemas.microsoft.com/office/drawing/2014/main" id="{C2916E74-777F-1950-30A2-175BB1BBFDCB}"/>
              </a:ext>
            </a:extLst>
          </p:cNvPr>
          <p:cNvGraphicFramePr>
            <a:graphicFrameLocks/>
          </p:cNvGraphicFramePr>
          <p:nvPr/>
        </p:nvGraphicFramePr>
        <p:xfrm>
          <a:off x="249881" y="1517929"/>
          <a:ext cx="9331879" cy="3703320"/>
        </p:xfrm>
        <a:graphic>
          <a:graphicData uri="http://schemas.openxmlformats.org/drawingml/2006/table">
            <a:tbl>
              <a:tblPr firstRow="1" bandRow="1">
                <a:tableStyleId>{284E427A-3D55-4303-BF80-6455036E1DE7}</a:tableStyleId>
              </a:tblPr>
              <a:tblGrid>
                <a:gridCol w="3588340">
                  <a:extLst>
                    <a:ext uri="{9D8B030D-6E8A-4147-A177-3AD203B41FA5}">
                      <a16:colId xmlns:a16="http://schemas.microsoft.com/office/drawing/2014/main" val="3333400817"/>
                    </a:ext>
                  </a:extLst>
                </a:gridCol>
                <a:gridCol w="2968407">
                  <a:extLst>
                    <a:ext uri="{9D8B030D-6E8A-4147-A177-3AD203B41FA5}">
                      <a16:colId xmlns:a16="http://schemas.microsoft.com/office/drawing/2014/main" val="513495864"/>
                    </a:ext>
                  </a:extLst>
                </a:gridCol>
                <a:gridCol w="2775132">
                  <a:extLst>
                    <a:ext uri="{9D8B030D-6E8A-4147-A177-3AD203B41FA5}">
                      <a16:colId xmlns:a16="http://schemas.microsoft.com/office/drawing/2014/main" val="1736890768"/>
                    </a:ext>
                  </a:extLst>
                </a:gridCol>
              </a:tblGrid>
              <a:tr h="406400">
                <a:tc>
                  <a:txBody>
                    <a:bodyPr/>
                    <a:lstStyle/>
                    <a:p>
                      <a:r>
                        <a:rPr lang="en-US" sz="1900" dirty="0"/>
                        <a:t>FOA</a:t>
                      </a:r>
                      <a:endParaRPr lang="en-US" sz="1900" dirty="0">
                        <a:latin typeface="Arial" panose="020B0604020202020204" pitchFamily="34" charset="0"/>
                        <a:cs typeface="Arial" panose="020B0604020202020204" pitchFamily="34" charset="0"/>
                      </a:endParaRPr>
                    </a:p>
                  </a:txBody>
                  <a:tcPr marL="243840" marR="121920" marT="60960" marB="60960" anchor="ctr"/>
                </a:tc>
                <a:tc>
                  <a:txBody>
                    <a:bodyPr/>
                    <a:lstStyle/>
                    <a:p>
                      <a:r>
                        <a:rPr lang="en-US" sz="1900" dirty="0"/>
                        <a:t>Audience/Due Dates</a:t>
                      </a:r>
                      <a:endParaRPr lang="en-US" sz="1900" dirty="0">
                        <a:latin typeface="Arial" panose="020B0604020202020204" pitchFamily="34" charset="0"/>
                        <a:cs typeface="Arial" panose="020B0604020202020204" pitchFamily="34" charset="0"/>
                      </a:endParaRPr>
                    </a:p>
                  </a:txBody>
                  <a:tcPr marL="243840" marR="121920" marT="60960" marB="60960" anchor="ctr"/>
                </a:tc>
                <a:tc>
                  <a:txBody>
                    <a:bodyPr/>
                    <a:lstStyle/>
                    <a:p>
                      <a:r>
                        <a:rPr lang="en-US" sz="1900" dirty="0"/>
                        <a:t>Budget Limits</a:t>
                      </a:r>
                      <a:endParaRPr lang="en-US" sz="1900" dirty="0">
                        <a:latin typeface="Arial" panose="020B0604020202020204" pitchFamily="34" charset="0"/>
                        <a:cs typeface="Arial" panose="020B0604020202020204" pitchFamily="34" charset="0"/>
                      </a:endParaRPr>
                    </a:p>
                  </a:txBody>
                  <a:tcPr marL="243840" marR="121920" marT="60960" marB="60960" anchor="ctr"/>
                </a:tc>
                <a:extLst>
                  <a:ext uri="{0D108BD9-81ED-4DB2-BD59-A6C34878D82A}">
                    <a16:rowId xmlns:a16="http://schemas.microsoft.com/office/drawing/2014/main" val="2389281168"/>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i="0"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PAR-22-227</a:t>
                      </a:r>
                      <a:r>
                        <a:rPr lang="en-US" sz="1500" b="1" kern="1200" dirty="0">
                          <a:solidFill>
                            <a:schemeClr val="tx1"/>
                          </a:solidFill>
                        </a:rPr>
                        <a:t> </a:t>
                      </a:r>
                      <a:r>
                        <a:rPr lang="en-US" sz="1500" dirty="0">
                          <a:solidFill>
                            <a:schemeClr val="tx1"/>
                          </a:solidFill>
                        </a:rPr>
                        <a:t>(REDI: Mentored Entrepreneurial Career Development Award; </a:t>
                      </a:r>
                      <a:r>
                        <a:rPr lang="en-US" sz="1500" b="1" dirty="0">
                          <a:solidFill>
                            <a:schemeClr val="tx1"/>
                          </a:solidFill>
                        </a:rPr>
                        <a:t>K01</a:t>
                      </a:r>
                      <a:r>
                        <a:rPr lang="en-US" sz="1500" dirty="0">
                          <a:solidFill>
                            <a:schemeClr val="tx1"/>
                          </a:solidFill>
                        </a:rPr>
                        <a:t> clinical trial not allowed)</a:t>
                      </a:r>
                      <a:endParaRPr lang="en-US" sz="1500" dirty="0">
                        <a:solidFill>
                          <a:schemeClr val="tx1"/>
                        </a:solidFill>
                        <a:latin typeface="Arial" panose="020B0604020202020204" pitchFamily="34" charset="0"/>
                        <a:cs typeface="Arial" panose="020B0604020202020204" pitchFamily="34" charset="0"/>
                      </a:endParaRPr>
                    </a:p>
                  </a:txBody>
                  <a:tcPr marL="24384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rPr>
                        <a:t>Early-stage researchers (Postdocs and Junior Faculty)</a:t>
                      </a:r>
                      <a:br>
                        <a:rPr lang="en-US" sz="1500" kern="1200" dirty="0">
                          <a:solidFill>
                            <a:schemeClr val="tx1"/>
                          </a:solidFill>
                        </a:rPr>
                      </a:br>
                      <a:endParaRPr lang="en-US" sz="1500" kern="1200" dirty="0">
                        <a:solidFill>
                          <a:schemeClr val="tx1"/>
                        </a:solidFill>
                      </a:endParaRPr>
                    </a:p>
                    <a:p>
                      <a:r>
                        <a:rPr lang="en-US" sz="1500" kern="1200" dirty="0">
                          <a:solidFill>
                            <a:schemeClr val="tx1"/>
                          </a:solidFill>
                        </a:rPr>
                        <a:t>Application: </a:t>
                      </a:r>
                      <a:r>
                        <a:rPr lang="en-US" sz="1500" b="1" kern="1200" dirty="0">
                          <a:solidFill>
                            <a:schemeClr val="tx1"/>
                          </a:solidFill>
                        </a:rPr>
                        <a:t>October 18, 2023</a:t>
                      </a:r>
                    </a:p>
                  </a:txBody>
                  <a:tcPr marL="243840" marR="121920" marT="60960" marB="60960" anchor="ctr"/>
                </a:tc>
                <a:tc>
                  <a:txBody>
                    <a:bodyPr/>
                    <a:lstStyle/>
                    <a:p>
                      <a:r>
                        <a:rPr lang="en-US" sz="1500" dirty="0">
                          <a:solidFill>
                            <a:schemeClr val="tx1"/>
                          </a:solidFill>
                        </a:rPr>
                        <a:t>$90,000/year in salary; $50,000/year in other program-related expenses</a:t>
                      </a:r>
                      <a:endParaRPr lang="en-US" sz="1500" dirty="0">
                        <a:solidFill>
                          <a:schemeClr val="tx1"/>
                        </a:solidFill>
                        <a:latin typeface="Arial" panose="020B0604020202020204" pitchFamily="34" charset="0"/>
                        <a:cs typeface="Arial" panose="020B0604020202020204" pitchFamily="34" charset="0"/>
                      </a:endParaRPr>
                    </a:p>
                  </a:txBody>
                  <a:tcPr marL="243840" marR="121920" marT="60960" marB="60960" anchor="ctr"/>
                </a:tc>
                <a:extLst>
                  <a:ext uri="{0D108BD9-81ED-4DB2-BD59-A6C34878D82A}">
                    <a16:rowId xmlns:a16="http://schemas.microsoft.com/office/drawing/2014/main" val="2047582331"/>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i="0"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PAR-22-226</a:t>
                      </a:r>
                      <a:r>
                        <a:rPr lang="en-US" sz="1500" b="1" kern="1200" dirty="0">
                          <a:solidFill>
                            <a:schemeClr val="tx1"/>
                          </a:solidFill>
                        </a:rPr>
                        <a:t> </a:t>
                      </a:r>
                      <a:r>
                        <a:rPr lang="en-US" sz="1500" dirty="0">
                          <a:solidFill>
                            <a:schemeClr val="tx1"/>
                          </a:solidFill>
                        </a:rPr>
                        <a:t>(REDI: Entrepreneurship Enhancement Award; </a:t>
                      </a:r>
                      <a:r>
                        <a:rPr lang="en-US" sz="1500" b="1" dirty="0">
                          <a:solidFill>
                            <a:schemeClr val="tx1"/>
                          </a:solidFill>
                        </a:rPr>
                        <a:t>R25</a:t>
                      </a:r>
                      <a:r>
                        <a:rPr lang="en-US" sz="1500" dirty="0">
                          <a:solidFill>
                            <a:schemeClr val="tx1"/>
                          </a:solidFill>
                        </a:rPr>
                        <a:t> clinical trial not allowed)</a:t>
                      </a:r>
                      <a:endParaRPr lang="en-US" sz="1500" dirty="0">
                        <a:solidFill>
                          <a:schemeClr val="tx1"/>
                        </a:solidFill>
                        <a:latin typeface="Arial" panose="020B0604020202020204" pitchFamily="34" charset="0"/>
                        <a:cs typeface="Arial" panose="020B0604020202020204" pitchFamily="34" charset="0"/>
                      </a:endParaRPr>
                    </a:p>
                  </a:txBody>
                  <a:tcPr marL="24384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rPr>
                        <a:t>Trainees (graduate students and postdocs) </a:t>
                      </a:r>
                      <a:br>
                        <a:rPr lang="en-US" sz="1500" kern="1200" dirty="0">
                          <a:solidFill>
                            <a:schemeClr val="tx1"/>
                          </a:solidFill>
                        </a:rPr>
                      </a:br>
                      <a:endParaRPr lang="en-US" sz="1500" kern="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rPr>
                        <a:t>Application: </a:t>
                      </a:r>
                      <a:r>
                        <a:rPr lang="en-US" sz="1500" b="1" kern="1200" dirty="0">
                          <a:solidFill>
                            <a:schemeClr val="tx1"/>
                          </a:solidFill>
                        </a:rPr>
                        <a:t>October 18, 2023</a:t>
                      </a:r>
                    </a:p>
                  </a:txBody>
                  <a:tcPr marL="243840" marR="121920" marT="60960" marB="60960" anchor="ctr"/>
                </a:tc>
                <a:tc>
                  <a:txBody>
                    <a:bodyPr/>
                    <a:lstStyle/>
                    <a:p>
                      <a:r>
                        <a:rPr lang="en-US" sz="1500" dirty="0">
                          <a:solidFill>
                            <a:schemeClr val="tx1"/>
                          </a:solidFill>
                        </a:rPr>
                        <a:t>$250,000/year in direct costs</a:t>
                      </a:r>
                      <a:endParaRPr lang="en-US" sz="1500" dirty="0">
                        <a:solidFill>
                          <a:schemeClr val="tx1"/>
                        </a:solidFill>
                        <a:latin typeface="Arial" panose="020B0604020202020204" pitchFamily="34" charset="0"/>
                        <a:cs typeface="Arial" panose="020B0604020202020204" pitchFamily="34" charset="0"/>
                      </a:endParaRPr>
                    </a:p>
                  </a:txBody>
                  <a:tcPr marL="243840" marR="121920" marT="60960" marB="60960" anchor="ctr"/>
                </a:tc>
                <a:extLst>
                  <a:ext uri="{0D108BD9-81ED-4DB2-BD59-A6C34878D82A}">
                    <a16:rowId xmlns:a16="http://schemas.microsoft.com/office/drawing/2014/main" val="350880197"/>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i="0" u="sng" kern="1200" dirty="0">
                          <a:solidFill>
                            <a:schemeClr val="bg2">
                              <a:lumMod val="50000"/>
                            </a:schemeClr>
                          </a:solidFill>
                          <a:effectLst/>
                          <a:latin typeface="+mn-lt"/>
                          <a:ea typeface="+mn-ea"/>
                          <a:cs typeface="+mn-cs"/>
                          <a:hlinkClick r:id="rId5">
                            <a:extLst>
                              <a:ext uri="{A12FA001-AC4F-418D-AE19-62706E023703}">
                                <ahyp:hlinkClr xmlns:ahyp="http://schemas.microsoft.com/office/drawing/2018/hyperlinkcolor" val="tx"/>
                              </a:ext>
                            </a:extLst>
                          </a:hlinkClick>
                        </a:rPr>
                        <a:t>RFA-AG-23-029</a:t>
                      </a:r>
                      <a:r>
                        <a:rPr lang="en-US" sz="1500" b="1" i="0" u="none" kern="1200" dirty="0">
                          <a:solidFill>
                            <a:schemeClr val="bg2">
                              <a:lumMod val="50000"/>
                            </a:schemeClr>
                          </a:solidFill>
                          <a:effectLst/>
                          <a:latin typeface="+mn-lt"/>
                          <a:ea typeface="+mn-ea"/>
                          <a:cs typeface="+mn-cs"/>
                        </a:rPr>
                        <a:t> / </a:t>
                      </a:r>
                      <a:r>
                        <a:rPr lang="en-US" sz="1500" b="1" i="0" u="sng" kern="1200" dirty="0">
                          <a:solidFill>
                            <a:schemeClr val="bg2">
                              <a:lumMod val="50000"/>
                            </a:schemeClr>
                          </a:solidFill>
                          <a:effectLst/>
                          <a:latin typeface="+mn-lt"/>
                          <a:ea typeface="+mn-ea"/>
                          <a:cs typeface="+mn-cs"/>
                          <a:hlinkClick r:id="rId6">
                            <a:extLst>
                              <a:ext uri="{A12FA001-AC4F-418D-AE19-62706E023703}">
                                <ahyp:hlinkClr xmlns:ahyp="http://schemas.microsoft.com/office/drawing/2018/hyperlinkcolor" val="tx"/>
                              </a:ext>
                            </a:extLst>
                          </a:hlinkClick>
                        </a:rPr>
                        <a:t>RFA-AG-22-030</a:t>
                      </a:r>
                      <a:r>
                        <a:rPr lang="en-US" sz="1500" b="1" i="0" u="sng" kern="1200" dirty="0">
                          <a:solidFill>
                            <a:schemeClr val="bg2">
                              <a:lumMod val="50000"/>
                            </a:schemeClr>
                          </a:solidFill>
                          <a:effectLst/>
                          <a:latin typeface="+mn-lt"/>
                          <a:ea typeface="+mn-ea"/>
                          <a:cs typeface="+mn-cs"/>
                        </a:rPr>
                        <a:t> </a:t>
                      </a:r>
                      <a:r>
                        <a:rPr lang="en-US" sz="1500" dirty="0">
                          <a:solidFill>
                            <a:schemeClr val="bg2">
                              <a:lumMod val="50000"/>
                            </a:schemeClr>
                          </a:solidFill>
                        </a:rPr>
                        <a:t>(REDI: Entrepreneurial Small Business Transition Award; </a:t>
                      </a:r>
                      <a:r>
                        <a:rPr lang="en-US" sz="1500" b="1" dirty="0">
                          <a:solidFill>
                            <a:schemeClr val="bg2">
                              <a:lumMod val="50000"/>
                            </a:schemeClr>
                          </a:solidFill>
                        </a:rPr>
                        <a:t>SBIR/STTR</a:t>
                      </a:r>
                      <a:r>
                        <a:rPr lang="en-US" sz="1500" dirty="0">
                          <a:solidFill>
                            <a:schemeClr val="bg2">
                              <a:lumMod val="50000"/>
                            </a:schemeClr>
                          </a:solidFill>
                        </a:rPr>
                        <a:t> clinical trial optional)</a:t>
                      </a:r>
                      <a:endParaRPr lang="en-US" sz="1500" dirty="0">
                        <a:solidFill>
                          <a:schemeClr val="bg2">
                            <a:lumMod val="50000"/>
                          </a:schemeClr>
                        </a:solidFill>
                        <a:latin typeface="Arial" panose="020B0604020202020204" pitchFamily="34" charset="0"/>
                        <a:cs typeface="Arial" panose="020B0604020202020204" pitchFamily="34" charset="0"/>
                      </a:endParaRPr>
                    </a:p>
                  </a:txBody>
                  <a:tcPr marL="243840" marR="121920" marT="60960" marB="60960" anchor="ctr"/>
                </a:tc>
                <a:tc>
                  <a:txBody>
                    <a:bodyPr/>
                    <a:lstStyle/>
                    <a:p>
                      <a:r>
                        <a:rPr lang="en-US" sz="1500" kern="1200" dirty="0">
                          <a:solidFill>
                            <a:schemeClr val="bg2">
                              <a:lumMod val="50000"/>
                            </a:schemeClr>
                          </a:solidFill>
                        </a:rPr>
                        <a:t>Early-stage researchers (Postdocs and Junior Faculty)</a:t>
                      </a:r>
                    </a:p>
                    <a:p>
                      <a:endParaRPr lang="en-US" sz="1500" kern="1200" dirty="0">
                        <a:solidFill>
                          <a:schemeClr val="bg2">
                            <a:lumMod val="50000"/>
                          </a:schemeClr>
                        </a:solidFill>
                      </a:endParaRPr>
                    </a:p>
                    <a:p>
                      <a:r>
                        <a:rPr lang="en-US" sz="1500" i="1" kern="1200" dirty="0">
                          <a:solidFill>
                            <a:schemeClr val="bg2">
                              <a:lumMod val="50000"/>
                            </a:schemeClr>
                          </a:solidFill>
                        </a:rPr>
                        <a:t>Application: TBD</a:t>
                      </a:r>
                      <a:endParaRPr lang="en-US" sz="1500" i="1" kern="1200" dirty="0">
                        <a:solidFill>
                          <a:schemeClr val="bg2">
                            <a:lumMod val="50000"/>
                          </a:schemeClr>
                        </a:solidFill>
                        <a:latin typeface="Arial" panose="020B0604020202020204" pitchFamily="34" charset="0"/>
                        <a:ea typeface="+mn-ea"/>
                        <a:cs typeface="Arial" panose="020B0604020202020204" pitchFamily="34" charset="0"/>
                      </a:endParaRPr>
                    </a:p>
                  </a:txBody>
                  <a:tcPr marL="243840" marR="121920" marT="60960" marB="60960" anchor="ctr"/>
                </a:tc>
                <a:tc>
                  <a:txBody>
                    <a:bodyPr/>
                    <a:lstStyle/>
                    <a:p>
                      <a:r>
                        <a:rPr lang="en-US" sz="1500" dirty="0">
                          <a:solidFill>
                            <a:schemeClr val="bg2">
                              <a:lumMod val="50000"/>
                            </a:schemeClr>
                          </a:solidFill>
                        </a:rPr>
                        <a:t>Phase I $400,000; Fast-Track $2 million</a:t>
                      </a:r>
                      <a:endParaRPr lang="en-US" sz="1500" dirty="0">
                        <a:solidFill>
                          <a:schemeClr val="bg2">
                            <a:lumMod val="50000"/>
                          </a:schemeClr>
                        </a:solidFill>
                        <a:latin typeface="Arial" panose="020B0604020202020204" pitchFamily="34" charset="0"/>
                        <a:cs typeface="Arial" panose="020B0604020202020204" pitchFamily="34" charset="0"/>
                      </a:endParaRPr>
                    </a:p>
                  </a:txBody>
                  <a:tcPr marL="243840" marR="121920" marT="60960" marB="60960" anchor="ctr"/>
                </a:tc>
                <a:extLst>
                  <a:ext uri="{0D108BD9-81ED-4DB2-BD59-A6C34878D82A}">
                    <a16:rowId xmlns:a16="http://schemas.microsoft.com/office/drawing/2014/main" val="3259020183"/>
                  </a:ext>
                </a:extLst>
              </a:tr>
            </a:tbl>
          </a:graphicData>
        </a:graphic>
      </p:graphicFrame>
      <p:grpSp>
        <p:nvGrpSpPr>
          <p:cNvPr id="5" name="Group 4">
            <a:extLst>
              <a:ext uri="{FF2B5EF4-FFF2-40B4-BE49-F238E27FC236}">
                <a16:creationId xmlns:a16="http://schemas.microsoft.com/office/drawing/2014/main" id="{FC903A81-B454-E620-0663-AFE816AF104B}"/>
              </a:ext>
            </a:extLst>
          </p:cNvPr>
          <p:cNvGrpSpPr/>
          <p:nvPr/>
        </p:nvGrpSpPr>
        <p:grpSpPr>
          <a:xfrm>
            <a:off x="9609605" y="1066772"/>
            <a:ext cx="2555497" cy="1647869"/>
            <a:chOff x="3033874" y="897094"/>
            <a:chExt cx="9159830" cy="5826041"/>
          </a:xfrm>
        </p:grpSpPr>
        <p:pic>
          <p:nvPicPr>
            <p:cNvPr id="6" name="Picture 5" descr="A picture containing silhouette&#10;&#10;Description automatically generated">
              <a:extLst>
                <a:ext uri="{FF2B5EF4-FFF2-40B4-BE49-F238E27FC236}">
                  <a16:creationId xmlns:a16="http://schemas.microsoft.com/office/drawing/2014/main" id="{6EEC6005-7BDB-FD70-F017-101BB2B1B8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99" t="16899" r="13713" b="55194"/>
            <a:stretch/>
          </p:blipFill>
          <p:spPr>
            <a:xfrm>
              <a:off x="3033874" y="897094"/>
              <a:ext cx="9159830" cy="5826041"/>
            </a:xfrm>
            <a:prstGeom prst="rect">
              <a:avLst/>
            </a:prstGeom>
          </p:spPr>
        </p:pic>
        <p:cxnSp>
          <p:nvCxnSpPr>
            <p:cNvPr id="7" name="Straight Connector 6">
              <a:extLst>
                <a:ext uri="{FF2B5EF4-FFF2-40B4-BE49-F238E27FC236}">
                  <a16:creationId xmlns:a16="http://schemas.microsoft.com/office/drawing/2014/main" id="{232DCA6C-0EF2-20A4-B376-E67238D46364}"/>
                </a:ext>
              </a:extLst>
            </p:cNvPr>
            <p:cNvCxnSpPr>
              <a:cxnSpLocks/>
            </p:cNvCxnSpPr>
            <p:nvPr/>
          </p:nvCxnSpPr>
          <p:spPr>
            <a:xfrm flipV="1">
              <a:off x="5662670" y="1333041"/>
              <a:ext cx="1112703"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B5F3D1-F28D-4ABE-6AEF-4B748602E7A5}"/>
                </a:ext>
              </a:extLst>
            </p:cNvPr>
            <p:cNvCxnSpPr>
              <a:cxnSpLocks/>
            </p:cNvCxnSpPr>
            <p:nvPr/>
          </p:nvCxnSpPr>
          <p:spPr>
            <a:xfrm flipH="1" flipV="1">
              <a:off x="6775373" y="1333041"/>
              <a:ext cx="1046605" cy="1983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56017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CC62E3-3EA4-482D-9347-C0A542B04B7F}"/>
              </a:ext>
            </a:extLst>
          </p:cNvPr>
          <p:cNvSpPr txBox="1"/>
          <p:nvPr/>
        </p:nvSpPr>
        <p:spPr>
          <a:xfrm>
            <a:off x="384314" y="312044"/>
            <a:ext cx="11807687" cy="707886"/>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 name="Rectangle 12">
            <a:extLst>
              <a:ext uri="{FF2B5EF4-FFF2-40B4-BE49-F238E27FC236}">
                <a16:creationId xmlns:a16="http://schemas.microsoft.com/office/drawing/2014/main" id="{608553AC-223A-4722-9EBC-06C7FC6F557E}"/>
              </a:ext>
            </a:extLst>
          </p:cNvPr>
          <p:cNvSpPr/>
          <p:nvPr/>
        </p:nvSpPr>
        <p:spPr>
          <a:xfrm>
            <a:off x="1921791" y="1300753"/>
            <a:ext cx="9885899" cy="1511808"/>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43840" tIns="12192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Provide protected time over 3-5 years for a supervised career development experience leading to research independence. Entrepreneurship training, in a field relevant to NIA mission, is a major focus.</a:t>
            </a:r>
          </a:p>
        </p:txBody>
      </p:sp>
      <p:sp>
        <p:nvSpPr>
          <p:cNvPr id="14" name="TextBox 13">
            <a:extLst>
              <a:ext uri="{FF2B5EF4-FFF2-40B4-BE49-F238E27FC236}">
                <a16:creationId xmlns:a16="http://schemas.microsoft.com/office/drawing/2014/main" id="{558930FA-D6CF-4D3B-AEE5-8BC6131094D9}"/>
              </a:ext>
            </a:extLst>
          </p:cNvPr>
          <p:cNvSpPr txBox="1"/>
          <p:nvPr/>
        </p:nvSpPr>
        <p:spPr>
          <a:xfrm>
            <a:off x="435973" y="1292107"/>
            <a:ext cx="1598475" cy="1538883"/>
          </a:xfrm>
          <a:prstGeom prst="rect">
            <a:avLst/>
          </a:prstGeom>
          <a:solidFill>
            <a:srgbClr val="FFC000"/>
          </a:solidFill>
        </p:spPr>
        <p:txBody>
          <a:bodyPr wrap="square" lIns="182880" tIns="182880" bIns="109728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Segoe UI" panose="020B0502040204020203" pitchFamily="34" charset="0"/>
              </a:rPr>
              <a:t>PURPOSE</a:t>
            </a:r>
          </a:p>
        </p:txBody>
      </p:sp>
      <p:sp>
        <p:nvSpPr>
          <p:cNvPr id="15" name="Rectangle 14">
            <a:extLst>
              <a:ext uri="{FF2B5EF4-FFF2-40B4-BE49-F238E27FC236}">
                <a16:creationId xmlns:a16="http://schemas.microsoft.com/office/drawing/2014/main" id="{19331C39-62F3-41C9-BCAE-A6E1CDA967BF}"/>
              </a:ext>
            </a:extLst>
          </p:cNvPr>
          <p:cNvSpPr/>
          <p:nvPr/>
        </p:nvSpPr>
        <p:spPr>
          <a:xfrm>
            <a:off x="1921790" y="2918856"/>
            <a:ext cx="9885897" cy="1511808"/>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43840" tIns="12192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Two Mentors: a </a:t>
            </a: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Research Mentor </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&amp; an </a:t>
            </a: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Entrepreneurial Mentor</a:t>
            </a: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 Internships, shadowing opportunity and externships are encouraged. Applicants encouraged to spend time with a startup, local biotech company, foundation, life science investment firm or relevant organization. SBIR/STTR grant writing can be considered as part of training.</a:t>
            </a:r>
          </a:p>
        </p:txBody>
      </p:sp>
      <p:sp>
        <p:nvSpPr>
          <p:cNvPr id="16" name="TextBox 15">
            <a:extLst>
              <a:ext uri="{FF2B5EF4-FFF2-40B4-BE49-F238E27FC236}">
                <a16:creationId xmlns:a16="http://schemas.microsoft.com/office/drawing/2014/main" id="{5A7604E4-48D2-4686-886F-32C364B8AAA0}"/>
              </a:ext>
            </a:extLst>
          </p:cNvPr>
          <p:cNvSpPr txBox="1"/>
          <p:nvPr/>
        </p:nvSpPr>
        <p:spPr>
          <a:xfrm>
            <a:off x="435973" y="2910210"/>
            <a:ext cx="1598475" cy="1538883"/>
          </a:xfrm>
          <a:prstGeom prst="rect">
            <a:avLst/>
          </a:prstGeom>
          <a:solidFill>
            <a:srgbClr val="FFC000"/>
          </a:solidFill>
        </p:spPr>
        <p:txBody>
          <a:bodyPr wrap="square" lIns="182880" tIns="182880" bIns="109728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7" normalizeH="0" baseline="0" noProof="0" dirty="0">
                <a:ln>
                  <a:noFill/>
                </a:ln>
                <a:solidFill>
                  <a:srgbClr val="FFFFFF"/>
                </a:solidFill>
                <a:effectLst/>
                <a:uLnTx/>
                <a:uFillTx/>
                <a:latin typeface="Arial" panose="020B0604020202020204"/>
                <a:ea typeface="+mn-ea"/>
                <a:cs typeface="Segoe UI" panose="020B0502040204020203" pitchFamily="34" charset="0"/>
              </a:rPr>
              <a:t>REQUISITES</a:t>
            </a:r>
          </a:p>
        </p:txBody>
      </p:sp>
      <p:sp>
        <p:nvSpPr>
          <p:cNvPr id="18" name="Rectangle 17">
            <a:extLst>
              <a:ext uri="{FF2B5EF4-FFF2-40B4-BE49-F238E27FC236}">
                <a16:creationId xmlns:a16="http://schemas.microsoft.com/office/drawing/2014/main" id="{3E850461-ECDF-4EA7-B9CB-84A8F7ABD3D0}"/>
              </a:ext>
            </a:extLst>
          </p:cNvPr>
          <p:cNvSpPr/>
          <p:nvPr/>
        </p:nvSpPr>
        <p:spPr>
          <a:xfrm>
            <a:off x="1921791" y="4541601"/>
            <a:ext cx="9885896" cy="1511808"/>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43840" tIns="12192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Postdoctoral scholars (at least 2 years minimum) and/or recently appointed junior faculty. Can not have received a prior R01, P01, P50, or other major career grants. Individuals with (a) underrepresented racial and ethnic backgrounds and (b) disabilities are strongly encouraged.</a:t>
            </a:r>
          </a:p>
        </p:txBody>
      </p:sp>
      <p:sp>
        <p:nvSpPr>
          <p:cNvPr id="23" name="TextBox 22">
            <a:extLst>
              <a:ext uri="{FF2B5EF4-FFF2-40B4-BE49-F238E27FC236}">
                <a16:creationId xmlns:a16="http://schemas.microsoft.com/office/drawing/2014/main" id="{5F82F967-9757-4457-B745-16A876B00E1F}"/>
              </a:ext>
            </a:extLst>
          </p:cNvPr>
          <p:cNvSpPr txBox="1"/>
          <p:nvPr/>
        </p:nvSpPr>
        <p:spPr>
          <a:xfrm>
            <a:off x="435973" y="4532954"/>
            <a:ext cx="1598475" cy="1538883"/>
          </a:xfrm>
          <a:prstGeom prst="rect">
            <a:avLst/>
          </a:prstGeom>
          <a:solidFill>
            <a:srgbClr val="FFC000"/>
          </a:solidFill>
        </p:spPr>
        <p:txBody>
          <a:bodyPr wrap="square" lIns="182880" tIns="182880" bIns="109728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Segoe UI" panose="020B0502040204020203" pitchFamily="34" charset="0"/>
              </a:rPr>
              <a:t>ELIGIBILITY</a:t>
            </a:r>
          </a:p>
        </p:txBody>
      </p:sp>
      <p:sp>
        <p:nvSpPr>
          <p:cNvPr id="4" name="Title 3">
            <a:extLst>
              <a:ext uri="{FF2B5EF4-FFF2-40B4-BE49-F238E27FC236}">
                <a16:creationId xmlns:a16="http://schemas.microsoft.com/office/drawing/2014/main" id="{A6164F33-37A4-1344-B3E0-56C7E5892A60}"/>
              </a:ext>
            </a:extLst>
          </p:cNvPr>
          <p:cNvSpPr>
            <a:spLocks noGrp="1"/>
          </p:cNvSpPr>
          <p:nvPr>
            <p:ph type="title"/>
          </p:nvPr>
        </p:nvSpPr>
        <p:spPr/>
        <p:txBody>
          <a:bodyPr/>
          <a:lstStyle/>
          <a:p>
            <a:r>
              <a:rPr lang="en-US" dirty="0"/>
              <a:t>REDI K01 Overview</a:t>
            </a:r>
          </a:p>
        </p:txBody>
      </p:sp>
      <p:sp>
        <p:nvSpPr>
          <p:cNvPr id="2" name="Footer Placeholder 1">
            <a:extLst>
              <a:ext uri="{FF2B5EF4-FFF2-40B4-BE49-F238E27FC236}">
                <a16:creationId xmlns:a16="http://schemas.microsoft.com/office/drawing/2014/main" id="{CAA3A78B-E06F-BB4C-ADAD-E6151BCFFEC0}"/>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nia.nih.gov/</a:t>
            </a:r>
            <a:r>
              <a:rPr kumimoji="0" lang="en-US" sz="8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sbir</a:t>
            </a:r>
            <a:endParaRPr kumimoji="0" lang="en-US" sz="8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E4B90450-28A4-1746-B1B2-0E627B83D51B}"/>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2B0AD1-0EF7-9D40-8A01-BB783B2218F0}" type="slidenum">
              <a:rPr kumimoji="0" lang="en-US" sz="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75</a:t>
            </a:fld>
            <a:endParaRPr kumimoji="0" lang="en-US" sz="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4136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CC62E3-3EA4-482D-9347-C0A542B04B7F}"/>
              </a:ext>
            </a:extLst>
          </p:cNvPr>
          <p:cNvSpPr txBox="1"/>
          <p:nvPr/>
        </p:nvSpPr>
        <p:spPr>
          <a:xfrm>
            <a:off x="375283" y="312044"/>
            <a:ext cx="11807687" cy="707886"/>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 name="Rectangle 12">
            <a:extLst>
              <a:ext uri="{FF2B5EF4-FFF2-40B4-BE49-F238E27FC236}">
                <a16:creationId xmlns:a16="http://schemas.microsoft.com/office/drawing/2014/main" id="{608553AC-223A-4722-9EBC-06C7FC6F557E}"/>
              </a:ext>
            </a:extLst>
          </p:cNvPr>
          <p:cNvSpPr/>
          <p:nvPr/>
        </p:nvSpPr>
        <p:spPr>
          <a:xfrm>
            <a:off x="1921791" y="1300753"/>
            <a:ext cx="9885899" cy="1511808"/>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43840" tIns="12192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Promote the development of entrepreneurial education programs to broaden the skillset of graduate students &amp; postdocs in the fields relevant to the mission of NIA.</a:t>
            </a:r>
          </a:p>
        </p:txBody>
      </p:sp>
      <p:sp>
        <p:nvSpPr>
          <p:cNvPr id="14" name="TextBox 13">
            <a:extLst>
              <a:ext uri="{FF2B5EF4-FFF2-40B4-BE49-F238E27FC236}">
                <a16:creationId xmlns:a16="http://schemas.microsoft.com/office/drawing/2014/main" id="{558930FA-D6CF-4D3B-AEE5-8BC6131094D9}"/>
              </a:ext>
            </a:extLst>
          </p:cNvPr>
          <p:cNvSpPr txBox="1"/>
          <p:nvPr/>
        </p:nvSpPr>
        <p:spPr>
          <a:xfrm>
            <a:off x="435973" y="1292107"/>
            <a:ext cx="1598475" cy="1538883"/>
          </a:xfrm>
          <a:prstGeom prst="rect">
            <a:avLst/>
          </a:prstGeom>
          <a:solidFill>
            <a:srgbClr val="FFC000"/>
          </a:solidFill>
        </p:spPr>
        <p:txBody>
          <a:bodyPr wrap="square" lIns="182880" tIns="182880" bIns="109728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Segoe UI" panose="020B0502040204020203" pitchFamily="34" charset="0"/>
              </a:rPr>
              <a:t>PURPOSE</a:t>
            </a:r>
          </a:p>
        </p:txBody>
      </p:sp>
      <p:sp>
        <p:nvSpPr>
          <p:cNvPr id="15" name="Rectangle 14">
            <a:extLst>
              <a:ext uri="{FF2B5EF4-FFF2-40B4-BE49-F238E27FC236}">
                <a16:creationId xmlns:a16="http://schemas.microsoft.com/office/drawing/2014/main" id="{19331C39-62F3-41C9-BCAE-A6E1CDA967BF}"/>
              </a:ext>
            </a:extLst>
          </p:cNvPr>
          <p:cNvSpPr/>
          <p:nvPr/>
        </p:nvSpPr>
        <p:spPr>
          <a:xfrm>
            <a:off x="1921790" y="2918856"/>
            <a:ext cx="9885897" cy="1511808"/>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43840" tIns="12192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Courses and workshops with a broad scope: product development, commercialization, scientific communication, tech transfer, science policy, drug development, regulatory affairs, finance, marketing, business dev &amp; research administration. Shadowing or interning experiences are encouraged. Diversity Recruitment Plan is required.</a:t>
            </a:r>
          </a:p>
        </p:txBody>
      </p:sp>
      <p:sp>
        <p:nvSpPr>
          <p:cNvPr id="16" name="TextBox 15">
            <a:extLst>
              <a:ext uri="{FF2B5EF4-FFF2-40B4-BE49-F238E27FC236}">
                <a16:creationId xmlns:a16="http://schemas.microsoft.com/office/drawing/2014/main" id="{5A7604E4-48D2-4686-886F-32C364B8AAA0}"/>
              </a:ext>
            </a:extLst>
          </p:cNvPr>
          <p:cNvSpPr txBox="1"/>
          <p:nvPr/>
        </p:nvSpPr>
        <p:spPr>
          <a:xfrm>
            <a:off x="435973" y="2910210"/>
            <a:ext cx="1598475" cy="1538883"/>
          </a:xfrm>
          <a:prstGeom prst="rect">
            <a:avLst/>
          </a:prstGeom>
          <a:solidFill>
            <a:srgbClr val="FFC000"/>
          </a:solidFill>
        </p:spPr>
        <p:txBody>
          <a:bodyPr wrap="square" lIns="182880" tIns="182880" bIns="109728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7" normalizeH="0" baseline="0" noProof="0" dirty="0">
                <a:ln>
                  <a:noFill/>
                </a:ln>
                <a:solidFill>
                  <a:srgbClr val="FFFFFF"/>
                </a:solidFill>
                <a:effectLst/>
                <a:uLnTx/>
                <a:uFillTx/>
                <a:latin typeface="Arial" panose="020B0604020202020204"/>
                <a:ea typeface="+mn-ea"/>
                <a:cs typeface="Segoe UI" panose="020B0502040204020203" pitchFamily="34" charset="0"/>
              </a:rPr>
              <a:t>REQUISITES</a:t>
            </a:r>
          </a:p>
        </p:txBody>
      </p:sp>
      <p:sp>
        <p:nvSpPr>
          <p:cNvPr id="18" name="Rectangle 17">
            <a:extLst>
              <a:ext uri="{FF2B5EF4-FFF2-40B4-BE49-F238E27FC236}">
                <a16:creationId xmlns:a16="http://schemas.microsoft.com/office/drawing/2014/main" id="{3E850461-ECDF-4EA7-B9CB-84A8F7ABD3D0}"/>
              </a:ext>
            </a:extLst>
          </p:cNvPr>
          <p:cNvSpPr/>
          <p:nvPr/>
        </p:nvSpPr>
        <p:spPr>
          <a:xfrm>
            <a:off x="1921791" y="4541601"/>
            <a:ext cx="9885896" cy="1511808"/>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243840" tIns="121920" bIns="0"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Segoe UI" panose="020B0502040204020203" pitchFamily="34" charset="0"/>
              </a:rPr>
              <a:t>Broad eligibility for educational institutions. We encourage partnering with existing NIH-funded or other federally funded resources and programs, such as NCAI, REACH, NSF-I-Corps, etc.</a:t>
            </a:r>
          </a:p>
        </p:txBody>
      </p:sp>
      <p:sp>
        <p:nvSpPr>
          <p:cNvPr id="23" name="TextBox 22">
            <a:extLst>
              <a:ext uri="{FF2B5EF4-FFF2-40B4-BE49-F238E27FC236}">
                <a16:creationId xmlns:a16="http://schemas.microsoft.com/office/drawing/2014/main" id="{5F82F967-9757-4457-B745-16A876B00E1F}"/>
              </a:ext>
            </a:extLst>
          </p:cNvPr>
          <p:cNvSpPr txBox="1"/>
          <p:nvPr/>
        </p:nvSpPr>
        <p:spPr>
          <a:xfrm>
            <a:off x="435973" y="4532954"/>
            <a:ext cx="1598475" cy="1538883"/>
          </a:xfrm>
          <a:prstGeom prst="rect">
            <a:avLst/>
          </a:prstGeom>
          <a:solidFill>
            <a:srgbClr val="FFC000"/>
          </a:solidFill>
        </p:spPr>
        <p:txBody>
          <a:bodyPr wrap="square" lIns="182880" tIns="182880" bIns="109728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Segoe UI" panose="020B0502040204020203" pitchFamily="34" charset="0"/>
              </a:rPr>
              <a:t>ELIGIBILITY</a:t>
            </a:r>
          </a:p>
        </p:txBody>
      </p:sp>
      <p:sp>
        <p:nvSpPr>
          <p:cNvPr id="4" name="Title 3">
            <a:extLst>
              <a:ext uri="{FF2B5EF4-FFF2-40B4-BE49-F238E27FC236}">
                <a16:creationId xmlns:a16="http://schemas.microsoft.com/office/drawing/2014/main" id="{A6164F33-37A4-1344-B3E0-56C7E5892A60}"/>
              </a:ext>
            </a:extLst>
          </p:cNvPr>
          <p:cNvSpPr>
            <a:spLocks noGrp="1"/>
          </p:cNvSpPr>
          <p:nvPr>
            <p:ph type="title"/>
          </p:nvPr>
        </p:nvSpPr>
        <p:spPr/>
        <p:txBody>
          <a:bodyPr/>
          <a:lstStyle/>
          <a:p>
            <a:r>
              <a:rPr lang="en-US" dirty="0"/>
              <a:t>REDI R25 Overview</a:t>
            </a:r>
          </a:p>
        </p:txBody>
      </p:sp>
      <p:sp>
        <p:nvSpPr>
          <p:cNvPr id="2" name="Footer Placeholder 1">
            <a:extLst>
              <a:ext uri="{FF2B5EF4-FFF2-40B4-BE49-F238E27FC236}">
                <a16:creationId xmlns:a16="http://schemas.microsoft.com/office/drawing/2014/main" id="{26C13FD3-D9CC-244C-AD2C-565BD42D3873}"/>
              </a:ext>
            </a:extLst>
          </p:cNvPr>
          <p:cNvSpPr>
            <a:spLocks noGrp="1"/>
          </p:cNvSpPr>
          <p:nvPr>
            <p:ph type="ftr" sz="quarter" idx="3"/>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nia.nih.gov/</a:t>
            </a:r>
            <a:r>
              <a:rPr kumimoji="0" lang="en-US" sz="8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sbir</a:t>
            </a:r>
            <a:endParaRPr kumimoji="0" lang="en-US" sz="8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7A71287E-4C41-B04B-B5C8-626AF9ED4669}"/>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2B0AD1-0EF7-9D40-8A01-BB783B2218F0}" type="slidenum">
              <a:rPr kumimoji="0" lang="en-US" sz="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76</a:t>
            </a:fld>
            <a:endParaRPr kumimoji="0" lang="en-US" sz="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7062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03200" y="1105081"/>
            <a:ext cx="11582400" cy="1217253"/>
          </a:xfrm>
        </p:spPr>
        <p:txBody>
          <a:bodyPr/>
          <a:lstStyle/>
          <a:p>
            <a:pPr algn="ctr"/>
            <a:br>
              <a:rPr lang="en-US" dirty="0">
                <a:solidFill>
                  <a:srgbClr val="FAB041"/>
                </a:solidFill>
                <a:latin typeface="Segoe UI" panose="020B0502040204020203" pitchFamily="34" charset="0"/>
                <a:cs typeface="Segoe UI" panose="020B0502040204020203" pitchFamily="34" charset="0"/>
              </a:rPr>
            </a:br>
            <a:r>
              <a:rPr lang="en-US" dirty="0">
                <a:solidFill>
                  <a:schemeClr val="tx1"/>
                </a:solidFill>
                <a:latin typeface="Segoe UI" panose="020B0502040204020203" pitchFamily="34" charset="0"/>
                <a:cs typeface="Segoe UI" panose="020B0502040204020203" pitchFamily="34" charset="0"/>
              </a:rPr>
              <a:t>We are a resource for all applicants and awardees. </a:t>
            </a:r>
            <a:br>
              <a:rPr lang="en-US" dirty="0">
                <a:solidFill>
                  <a:schemeClr val="tx1"/>
                </a:solidFill>
                <a:latin typeface="Segoe UI" panose="020B0502040204020203" pitchFamily="34" charset="0"/>
                <a:cs typeface="Segoe UI" panose="020B0502040204020203" pitchFamily="34" charset="0"/>
              </a:rPr>
            </a:br>
            <a:r>
              <a:rPr lang="en-US" dirty="0">
                <a:solidFill>
                  <a:schemeClr val="tx1"/>
                </a:solidFill>
                <a:latin typeface="Segoe UI" panose="020B0502040204020203" pitchFamily="34" charset="0"/>
                <a:cs typeface="Segoe UI" panose="020B0502040204020203" pitchFamily="34" charset="0"/>
              </a:rPr>
              <a:t>Please reach out to us</a:t>
            </a:r>
            <a:br>
              <a:rPr lang="en-US" dirty="0">
                <a:solidFill>
                  <a:schemeClr val="tx1"/>
                </a:solidFill>
                <a:latin typeface="Segoe UI" panose="020B0502040204020203" pitchFamily="34" charset="0"/>
                <a:cs typeface="Segoe UI" panose="020B0502040204020203" pitchFamily="34" charset="0"/>
              </a:rPr>
            </a:br>
            <a:endParaRPr lang="en-US" sz="2400" dirty="0">
              <a:solidFill>
                <a:srgbClr val="FAB041"/>
              </a:solidFill>
              <a:latin typeface="Segoe UI" panose="020B0502040204020203" pitchFamily="34" charset="0"/>
              <a:cs typeface="Segoe UI" panose="020B0502040204020203" pitchFamily="34" charset="0"/>
            </a:endParaRPr>
          </a:p>
        </p:txBody>
      </p:sp>
      <p:sp>
        <p:nvSpPr>
          <p:cNvPr id="4" name="Title 1">
            <a:extLst>
              <a:ext uri="{FF2B5EF4-FFF2-40B4-BE49-F238E27FC236}">
                <a16:creationId xmlns:a16="http://schemas.microsoft.com/office/drawing/2014/main" id="{05D72E2E-E4F2-0D6F-D855-6158D8E3AE0A}"/>
              </a:ext>
            </a:extLst>
          </p:cNvPr>
          <p:cNvSpPr txBox="1">
            <a:spLocks/>
          </p:cNvSpPr>
          <p:nvPr/>
        </p:nvSpPr>
        <p:spPr>
          <a:xfrm>
            <a:off x="2326086" y="2710757"/>
            <a:ext cx="7025929" cy="773112"/>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dirty="0">
                <a:ln>
                  <a:noFill/>
                </a:ln>
                <a:solidFill>
                  <a:srgbClr val="00AFEF"/>
                </a:solidFill>
                <a:effectLst/>
                <a:uLnTx/>
                <a:uFillTx/>
                <a:latin typeface="Arial" panose="020B0604020202020204" pitchFamily="34" charset="0"/>
                <a:ea typeface="+mj-ea"/>
                <a:cs typeface="Arial" panose="020B0604020202020204" pitchFamily="34" charset="0"/>
              </a:rPr>
              <a:t>NIA Office of Strategic Extramural Programs (OSEP)</a:t>
            </a:r>
          </a:p>
        </p:txBody>
      </p:sp>
      <p:pic>
        <p:nvPicPr>
          <p:cNvPr id="5" name="Picture 4">
            <a:extLst>
              <a:ext uri="{FF2B5EF4-FFF2-40B4-BE49-F238E27FC236}">
                <a16:creationId xmlns:a16="http://schemas.microsoft.com/office/drawing/2014/main" id="{E8CEEA54-0CBA-EF26-46B0-DA86EB66D870}"/>
              </a:ext>
            </a:extLst>
          </p:cNvPr>
          <p:cNvPicPr>
            <a:picLocks noChangeAspect="1"/>
          </p:cNvPicPr>
          <p:nvPr/>
        </p:nvPicPr>
        <p:blipFill>
          <a:blip r:embed="rId2"/>
          <a:stretch>
            <a:fillRect/>
          </a:stretch>
        </p:blipFill>
        <p:spPr>
          <a:xfrm>
            <a:off x="1368931" y="3263857"/>
            <a:ext cx="8737517" cy="3518306"/>
          </a:xfrm>
          <a:prstGeom prst="rect">
            <a:avLst/>
          </a:prstGeom>
        </p:spPr>
      </p:pic>
    </p:spTree>
    <p:extLst>
      <p:ext uri="{BB962C8B-B14F-4D97-AF65-F5344CB8AC3E}">
        <p14:creationId xmlns:p14="http://schemas.microsoft.com/office/powerpoint/2010/main" val="38835482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597CFA-1B75-4765-A9D2-D7B072BA39D9}"/>
              </a:ext>
            </a:extLst>
          </p:cNvPr>
          <p:cNvSpPr/>
          <p:nvPr/>
        </p:nvSpPr>
        <p:spPr>
          <a:xfrm>
            <a:off x="4640349" y="3118196"/>
            <a:ext cx="7189585" cy="1403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1131242-5A03-40F5-819F-EF073DCF2C49}"/>
              </a:ext>
            </a:extLst>
          </p:cNvPr>
          <p:cNvSpPr txBox="1"/>
          <p:nvPr/>
        </p:nvSpPr>
        <p:spPr>
          <a:xfrm>
            <a:off x="5835779" y="3389272"/>
            <a:ext cx="609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We are a resource for the NIA staff.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Please reach out if you have any questions!</a:t>
            </a:r>
          </a:p>
        </p:txBody>
      </p:sp>
      <p:pic>
        <p:nvPicPr>
          <p:cNvPr id="9" name="Picture 8" descr="Infinite question marks in 3D rendering">
            <a:extLst>
              <a:ext uri="{FF2B5EF4-FFF2-40B4-BE49-F238E27FC236}">
                <a16:creationId xmlns:a16="http://schemas.microsoft.com/office/drawing/2014/main" id="{A4ED9F19-9112-4D9D-B08D-5ED87DE6F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72" y="1988347"/>
            <a:ext cx="5330208" cy="3553472"/>
          </a:xfrm>
          <a:prstGeom prst="rect">
            <a:avLst/>
          </a:prstGeom>
        </p:spPr>
      </p:pic>
      <p:sp>
        <p:nvSpPr>
          <p:cNvPr id="11" name="Title 1">
            <a:extLst>
              <a:ext uri="{FF2B5EF4-FFF2-40B4-BE49-F238E27FC236}">
                <a16:creationId xmlns:a16="http://schemas.microsoft.com/office/drawing/2014/main" id="{024BFFE5-9335-4FDF-A81B-3AF3195DCCCF}"/>
              </a:ext>
            </a:extLst>
          </p:cNvPr>
          <p:cNvSpPr txBox="1">
            <a:spLocks/>
          </p:cNvSpPr>
          <p:nvPr/>
        </p:nvSpPr>
        <p:spPr>
          <a:xfrm>
            <a:off x="488949" y="279400"/>
            <a:ext cx="11074400" cy="1400531"/>
          </a:xfrm>
          <a:prstGeom prst="rect">
            <a:avLst/>
          </a:prstGeom>
        </p:spPr>
        <p:txBody>
          <a:bodyPr vert="horz" lIns="121920" tIns="60960" rIns="121920" bIns="60960" rtlCol="0" anchor="ctr">
            <a:noAutofit/>
          </a:bodyPr>
          <a:lstStyle>
            <a:lvl1pPr algn="l" defTabSz="914400" rtl="0" eaLnBrk="1" latinLnBrk="0" hangingPunct="1">
              <a:lnSpc>
                <a:spcPct val="90000"/>
              </a:lnSpc>
              <a:spcBef>
                <a:spcPct val="0"/>
              </a:spcBef>
              <a:buNone/>
              <a:defRPr sz="2400" b="1"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867" b="0" i="0" u="none" strike="noStrike" kern="1200" cap="none" spc="0" normalizeH="0" baseline="0" noProof="0" dirty="0">
                <a:ln>
                  <a:noFill/>
                </a:ln>
                <a:solidFill>
                  <a:srgbClr val="FFFFFF"/>
                </a:solidFill>
                <a:effectLst/>
                <a:uLnTx/>
                <a:uFillTx/>
                <a:latin typeface="Segoe UI" panose="020B0502040204020203" pitchFamily="34" charset="0"/>
                <a:ea typeface="+mj-ea"/>
                <a:cs typeface="Segoe UI" panose="020B0502040204020203" pitchFamily="34" charset="0"/>
              </a:rPr>
              <a:t>Any Questions?</a:t>
            </a:r>
          </a:p>
        </p:txBody>
      </p:sp>
    </p:spTree>
    <p:extLst>
      <p:ext uri="{BB962C8B-B14F-4D97-AF65-F5344CB8AC3E}">
        <p14:creationId xmlns:p14="http://schemas.microsoft.com/office/powerpoint/2010/main" val="3539153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3"/>
          </p:nvPr>
        </p:nvSpPr>
        <p:spPr>
          <a:xfrm>
            <a:off x="576232" y="4137659"/>
            <a:ext cx="11024168" cy="872829"/>
          </a:xfrm>
        </p:spPr>
        <p:txBody>
          <a:bodyPr/>
          <a:lstStyle/>
          <a:p>
            <a:r>
              <a:rPr lang="en-US" dirty="0"/>
              <a:t>Katie Bardsley</a:t>
            </a:r>
          </a:p>
        </p:txBody>
      </p:sp>
      <p:sp>
        <p:nvSpPr>
          <p:cNvPr id="9" name="Text Placeholder 8"/>
          <p:cNvSpPr>
            <a:spLocks noGrp="1"/>
          </p:cNvSpPr>
          <p:nvPr>
            <p:ph type="body" idx="14"/>
          </p:nvPr>
        </p:nvSpPr>
        <p:spPr>
          <a:xfrm>
            <a:off x="576071" y="4869506"/>
            <a:ext cx="11024168" cy="450687"/>
          </a:xfrm>
        </p:spPr>
        <p:txBody>
          <a:bodyPr/>
          <a:lstStyle/>
          <a:p>
            <a:r>
              <a:rPr lang="en-US" dirty="0"/>
              <a:t>Launching Biomedical Innovators – 6/21/23</a:t>
            </a:r>
          </a:p>
        </p:txBody>
      </p:sp>
      <p:sp>
        <p:nvSpPr>
          <p:cNvPr id="6" name="Title 5"/>
          <p:cNvSpPr>
            <a:spLocks noGrp="1"/>
          </p:cNvSpPr>
          <p:nvPr>
            <p:ph type="title"/>
          </p:nvPr>
        </p:nvSpPr>
        <p:spPr>
          <a:xfrm>
            <a:off x="576071" y="880713"/>
            <a:ext cx="11039858" cy="3056287"/>
          </a:xfrm>
        </p:spPr>
        <p:txBody>
          <a:bodyPr>
            <a:normAutofit/>
          </a:bodyPr>
          <a:lstStyle/>
          <a:p>
            <a:r>
              <a:rPr lang="en-US" sz="5200" dirty="0"/>
              <a:t>Advancing Genomic Research and Commercialization through the NHGRI Small Business Program</a:t>
            </a:r>
          </a:p>
        </p:txBody>
      </p:sp>
    </p:spTree>
    <p:extLst>
      <p:ext uri="{BB962C8B-B14F-4D97-AF65-F5344CB8AC3E}">
        <p14:creationId xmlns:p14="http://schemas.microsoft.com/office/powerpoint/2010/main" val="49634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8" name="Google Shape;564;p46">
            <a:extLst>
              <a:ext uri="{FF2B5EF4-FFF2-40B4-BE49-F238E27FC236}">
                <a16:creationId xmlns:a16="http://schemas.microsoft.com/office/drawing/2014/main" id="{11353A9B-3BBF-41F7-A39F-3760DC82E600}"/>
              </a:ext>
            </a:extLst>
          </p:cNvPr>
          <p:cNvCxnSpPr>
            <a:cxnSpLocks/>
          </p:cNvCxnSpPr>
          <p:nvPr/>
        </p:nvCxnSpPr>
        <p:spPr>
          <a:xfrm>
            <a:off x="3008743" y="4541757"/>
            <a:ext cx="0" cy="1842600"/>
          </a:xfrm>
          <a:prstGeom prst="straightConnector1">
            <a:avLst/>
          </a:prstGeom>
          <a:noFill/>
          <a:ln w="19050" cap="flat" cmpd="sng">
            <a:solidFill>
              <a:schemeClr val="dk2"/>
            </a:solidFill>
            <a:prstDash val="solid"/>
            <a:round/>
            <a:headEnd type="none" w="med" len="med"/>
            <a:tailEnd type="none" w="med" len="med"/>
          </a:ln>
        </p:spPr>
      </p:cxnSp>
      <p:cxnSp>
        <p:nvCxnSpPr>
          <p:cNvPr id="48" name="Google Shape;572;p46">
            <a:extLst>
              <a:ext uri="{FF2B5EF4-FFF2-40B4-BE49-F238E27FC236}">
                <a16:creationId xmlns:a16="http://schemas.microsoft.com/office/drawing/2014/main" id="{58963A81-F150-4849-AEB2-6BE6937C6B5E}"/>
              </a:ext>
            </a:extLst>
          </p:cNvPr>
          <p:cNvCxnSpPr/>
          <p:nvPr/>
        </p:nvCxnSpPr>
        <p:spPr>
          <a:xfrm>
            <a:off x="10046888" y="2751692"/>
            <a:ext cx="0" cy="1486400"/>
          </a:xfrm>
          <a:prstGeom prst="straightConnector1">
            <a:avLst/>
          </a:prstGeom>
          <a:noFill/>
          <a:ln w="19050" cap="flat" cmpd="sng">
            <a:solidFill>
              <a:schemeClr val="dk2"/>
            </a:solidFill>
            <a:prstDash val="solid"/>
            <a:round/>
            <a:headEnd type="none" w="med" len="med"/>
            <a:tailEnd type="none" w="med" len="med"/>
          </a:ln>
        </p:spPr>
      </p:cxnSp>
      <p:cxnSp>
        <p:nvCxnSpPr>
          <p:cNvPr id="572" name="Google Shape;572;p46"/>
          <p:cNvCxnSpPr/>
          <p:nvPr/>
        </p:nvCxnSpPr>
        <p:spPr>
          <a:xfrm>
            <a:off x="5408560" y="2777772"/>
            <a:ext cx="0" cy="1486400"/>
          </a:xfrm>
          <a:prstGeom prst="straightConnector1">
            <a:avLst/>
          </a:prstGeom>
          <a:noFill/>
          <a:ln w="19050" cap="flat" cmpd="sng">
            <a:solidFill>
              <a:schemeClr val="dk2"/>
            </a:solidFill>
            <a:prstDash val="solid"/>
            <a:round/>
            <a:headEnd type="none" w="med" len="med"/>
            <a:tailEnd type="none" w="med" len="med"/>
          </a:ln>
        </p:spPr>
      </p:cxnSp>
      <p:sp>
        <p:nvSpPr>
          <p:cNvPr id="561" name="Google Shape;561;p46"/>
          <p:cNvSpPr txBox="1"/>
          <p:nvPr/>
        </p:nvSpPr>
        <p:spPr>
          <a:xfrm>
            <a:off x="1406924" y="2634721"/>
            <a:ext cx="2500800" cy="44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337291"/>
                </a:solidFill>
                <a:latin typeface="Spartan"/>
                <a:ea typeface="Spartan"/>
                <a:cs typeface="Spartan"/>
                <a:sym typeface="Spartan"/>
              </a:rPr>
              <a:t>STEP 1</a:t>
            </a:r>
            <a:endParaRPr sz="2400" b="1" kern="0" dirty="0">
              <a:solidFill>
                <a:srgbClr val="337291"/>
              </a:solidFill>
              <a:latin typeface="Spartan"/>
              <a:ea typeface="Spartan"/>
              <a:cs typeface="Spartan"/>
              <a:sym typeface="Spartan"/>
            </a:endParaRPr>
          </a:p>
        </p:txBody>
      </p:sp>
      <p:sp>
        <p:nvSpPr>
          <p:cNvPr id="562" name="Google Shape;562;p46"/>
          <p:cNvSpPr txBox="1"/>
          <p:nvPr/>
        </p:nvSpPr>
        <p:spPr>
          <a:xfrm>
            <a:off x="796379" y="3028109"/>
            <a:ext cx="2500800" cy="71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1867" kern="0" dirty="0">
                <a:solidFill>
                  <a:srgbClr val="080808"/>
                </a:solidFill>
                <a:latin typeface="Cabin"/>
                <a:ea typeface="Cabin"/>
                <a:cs typeface="Cabin"/>
                <a:sym typeface="Cabin"/>
              </a:rPr>
              <a:t>Submission </a:t>
            </a:r>
          </a:p>
          <a:p>
            <a:pPr algn="ctr" defTabSz="1219170">
              <a:buClr>
                <a:srgbClr val="000000"/>
              </a:buClr>
            </a:pPr>
            <a:r>
              <a:rPr lang="en-US" sz="1867" kern="0" dirty="0">
                <a:solidFill>
                  <a:srgbClr val="080808"/>
                </a:solidFill>
                <a:latin typeface="Cabin"/>
                <a:ea typeface="Cabin"/>
                <a:cs typeface="Cabin"/>
                <a:sym typeface="Cabin"/>
              </a:rPr>
              <a:t>of Application </a:t>
            </a:r>
            <a:endParaRPr sz="1867" kern="0" dirty="0">
              <a:solidFill>
                <a:srgbClr val="080808"/>
              </a:solidFill>
              <a:latin typeface="Cabin"/>
              <a:ea typeface="Cabin"/>
              <a:cs typeface="Cabin"/>
              <a:sym typeface="Cabin"/>
            </a:endParaRPr>
          </a:p>
        </p:txBody>
      </p:sp>
      <p:cxnSp>
        <p:nvCxnSpPr>
          <p:cNvPr id="564" name="Google Shape;564;p46"/>
          <p:cNvCxnSpPr>
            <a:cxnSpLocks/>
          </p:cNvCxnSpPr>
          <p:nvPr/>
        </p:nvCxnSpPr>
        <p:spPr>
          <a:xfrm>
            <a:off x="1206512" y="2790033"/>
            <a:ext cx="0" cy="1790945"/>
          </a:xfrm>
          <a:prstGeom prst="straightConnector1">
            <a:avLst/>
          </a:prstGeom>
          <a:noFill/>
          <a:ln w="19050" cap="flat" cmpd="sng">
            <a:solidFill>
              <a:schemeClr val="dk2"/>
            </a:solidFill>
            <a:prstDash val="solid"/>
            <a:round/>
            <a:headEnd type="none" w="med" len="med"/>
            <a:tailEnd type="none" w="med" len="med"/>
          </a:ln>
        </p:spPr>
      </p:cxnSp>
      <p:sp>
        <p:nvSpPr>
          <p:cNvPr id="565" name="Google Shape;565;p46"/>
          <p:cNvSpPr txBox="1"/>
          <p:nvPr/>
        </p:nvSpPr>
        <p:spPr>
          <a:xfrm>
            <a:off x="3611987" y="5290459"/>
            <a:ext cx="1147583" cy="449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b="1" kern="0">
                <a:solidFill>
                  <a:srgbClr val="337291"/>
                </a:solidFill>
                <a:latin typeface="Spartan"/>
                <a:ea typeface="Spartan"/>
                <a:cs typeface="Spartan"/>
                <a:sym typeface="Spartan"/>
              </a:rPr>
              <a:t>STEP 2</a:t>
            </a:r>
            <a:endParaRPr sz="2400" b="1" kern="0">
              <a:solidFill>
                <a:srgbClr val="337291"/>
              </a:solidFill>
              <a:latin typeface="Spartan"/>
              <a:ea typeface="Spartan"/>
              <a:cs typeface="Spartan"/>
              <a:sym typeface="Spartan"/>
            </a:endParaRPr>
          </a:p>
        </p:txBody>
      </p:sp>
      <p:sp>
        <p:nvSpPr>
          <p:cNvPr id="566" name="Google Shape;566;p46"/>
          <p:cNvSpPr txBox="1"/>
          <p:nvPr/>
        </p:nvSpPr>
        <p:spPr>
          <a:xfrm>
            <a:off x="2935379" y="5715793"/>
            <a:ext cx="2500800" cy="71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1867" kern="0" dirty="0">
                <a:solidFill>
                  <a:srgbClr val="080808"/>
                </a:solidFill>
                <a:latin typeface="Cabin"/>
                <a:ea typeface="Cabin"/>
                <a:cs typeface="Cabin"/>
                <a:sym typeface="Cabin"/>
              </a:rPr>
              <a:t>Institute and Review Assignments </a:t>
            </a:r>
            <a:endParaRPr sz="1867" kern="0" dirty="0">
              <a:solidFill>
                <a:srgbClr val="080808"/>
              </a:solidFill>
              <a:latin typeface="Cabin"/>
              <a:ea typeface="Cabin"/>
              <a:cs typeface="Cabin"/>
              <a:sym typeface="Cabin"/>
            </a:endParaRPr>
          </a:p>
        </p:txBody>
      </p:sp>
      <p:sp>
        <p:nvSpPr>
          <p:cNvPr id="567" name="Google Shape;567;p46"/>
          <p:cNvSpPr/>
          <p:nvPr/>
        </p:nvSpPr>
        <p:spPr>
          <a:xfrm>
            <a:off x="2548845" y="4065977"/>
            <a:ext cx="1030000" cy="1030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68" name="Google Shape;568;p46"/>
          <p:cNvCxnSpPr/>
          <p:nvPr/>
        </p:nvCxnSpPr>
        <p:spPr>
          <a:xfrm>
            <a:off x="7808683" y="4897957"/>
            <a:ext cx="800" cy="1486400"/>
          </a:xfrm>
          <a:prstGeom prst="straightConnector1">
            <a:avLst/>
          </a:prstGeom>
          <a:noFill/>
          <a:ln w="19050" cap="flat" cmpd="sng">
            <a:solidFill>
              <a:schemeClr val="dk2"/>
            </a:solidFill>
            <a:prstDash val="solid"/>
            <a:round/>
            <a:headEnd type="none" w="med" len="med"/>
            <a:tailEnd type="none" w="med" len="med"/>
          </a:ln>
        </p:spPr>
      </p:cxnSp>
      <p:sp>
        <p:nvSpPr>
          <p:cNvPr id="569" name="Google Shape;569;p46"/>
          <p:cNvSpPr txBox="1"/>
          <p:nvPr/>
        </p:nvSpPr>
        <p:spPr>
          <a:xfrm>
            <a:off x="6079276" y="2710039"/>
            <a:ext cx="2500800" cy="44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337291"/>
                </a:solidFill>
                <a:latin typeface="Spartan"/>
                <a:ea typeface="Spartan"/>
                <a:cs typeface="Spartan"/>
                <a:sym typeface="Spartan"/>
              </a:rPr>
              <a:t>STEP 3</a:t>
            </a:r>
            <a:endParaRPr sz="2400" b="1" kern="0" dirty="0">
              <a:solidFill>
                <a:srgbClr val="337291"/>
              </a:solidFill>
              <a:latin typeface="Spartan"/>
              <a:ea typeface="Spartan"/>
              <a:cs typeface="Spartan"/>
              <a:sym typeface="Spartan"/>
            </a:endParaRPr>
          </a:p>
        </p:txBody>
      </p:sp>
      <p:sp>
        <p:nvSpPr>
          <p:cNvPr id="570" name="Google Shape;570;p46"/>
          <p:cNvSpPr txBox="1"/>
          <p:nvPr/>
        </p:nvSpPr>
        <p:spPr>
          <a:xfrm>
            <a:off x="5617957" y="3088972"/>
            <a:ext cx="2042363" cy="71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1867" kern="0" dirty="0">
                <a:solidFill>
                  <a:srgbClr val="080808"/>
                </a:solidFill>
                <a:latin typeface="Cabin"/>
                <a:ea typeface="Cabin"/>
                <a:cs typeface="Cabin"/>
                <a:sym typeface="Cabin"/>
              </a:rPr>
              <a:t>Scientific Review </a:t>
            </a:r>
            <a:endParaRPr sz="1867" kern="0" dirty="0">
              <a:solidFill>
                <a:srgbClr val="080808"/>
              </a:solidFill>
              <a:latin typeface="Cabin"/>
              <a:ea typeface="Cabin"/>
              <a:cs typeface="Cabin"/>
              <a:sym typeface="Cabin"/>
            </a:endParaRPr>
          </a:p>
        </p:txBody>
      </p:sp>
      <p:sp>
        <p:nvSpPr>
          <p:cNvPr id="571" name="Google Shape;571;p46"/>
          <p:cNvSpPr/>
          <p:nvPr/>
        </p:nvSpPr>
        <p:spPr>
          <a:xfrm>
            <a:off x="4921179" y="4065977"/>
            <a:ext cx="1030000" cy="1030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46"/>
          <p:cNvSpPr/>
          <p:nvPr/>
        </p:nvSpPr>
        <p:spPr>
          <a:xfrm>
            <a:off x="7286231" y="4066365"/>
            <a:ext cx="1030000" cy="1030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46"/>
          <p:cNvSpPr txBox="1"/>
          <p:nvPr/>
        </p:nvSpPr>
        <p:spPr>
          <a:xfrm>
            <a:off x="8281840" y="5360208"/>
            <a:ext cx="2500800" cy="44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337291"/>
                </a:solidFill>
                <a:latin typeface="Spartan"/>
                <a:ea typeface="Spartan"/>
                <a:cs typeface="Spartan"/>
                <a:sym typeface="Spartan"/>
              </a:rPr>
              <a:t>STEP 4</a:t>
            </a:r>
            <a:endParaRPr sz="2400" b="1" kern="0" dirty="0">
              <a:solidFill>
                <a:srgbClr val="337291"/>
              </a:solidFill>
              <a:latin typeface="Spartan"/>
              <a:ea typeface="Spartan"/>
              <a:cs typeface="Spartan"/>
              <a:sym typeface="Spartan"/>
            </a:endParaRPr>
          </a:p>
        </p:txBody>
      </p:sp>
      <p:sp>
        <p:nvSpPr>
          <p:cNvPr id="576" name="Google Shape;576;p46"/>
          <p:cNvSpPr txBox="1"/>
          <p:nvPr/>
        </p:nvSpPr>
        <p:spPr>
          <a:xfrm>
            <a:off x="8011312" y="5732399"/>
            <a:ext cx="2500800" cy="71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1867" kern="0" dirty="0">
                <a:solidFill>
                  <a:srgbClr val="080808"/>
                </a:solidFill>
                <a:latin typeface="Cabin"/>
                <a:ea typeface="Cabin"/>
                <a:cs typeface="Cabin"/>
                <a:sym typeface="Cabin"/>
              </a:rPr>
              <a:t>Council Review </a:t>
            </a:r>
            <a:endParaRPr sz="1867" kern="0" dirty="0">
              <a:solidFill>
                <a:srgbClr val="080808"/>
              </a:solidFill>
              <a:latin typeface="Cabin"/>
              <a:ea typeface="Cabin"/>
              <a:cs typeface="Cabin"/>
              <a:sym typeface="Cabin"/>
            </a:endParaRPr>
          </a:p>
        </p:txBody>
      </p:sp>
      <p:cxnSp>
        <p:nvCxnSpPr>
          <p:cNvPr id="577" name="Google Shape;577;p46"/>
          <p:cNvCxnSpPr>
            <a:cxnSpLocks/>
            <a:endCxn id="567" idx="2"/>
          </p:cNvCxnSpPr>
          <p:nvPr/>
        </p:nvCxnSpPr>
        <p:spPr>
          <a:xfrm>
            <a:off x="1206512" y="4580977"/>
            <a:ext cx="1342400" cy="0"/>
          </a:xfrm>
          <a:prstGeom prst="straightConnector1">
            <a:avLst/>
          </a:prstGeom>
          <a:noFill/>
          <a:ln w="19050" cap="flat" cmpd="sng">
            <a:solidFill>
              <a:schemeClr val="dk2"/>
            </a:solidFill>
            <a:prstDash val="solid"/>
            <a:round/>
            <a:headEnd type="none" w="med" len="med"/>
            <a:tailEnd type="none" w="med" len="med"/>
          </a:ln>
        </p:spPr>
      </p:cxnSp>
      <p:cxnSp>
        <p:nvCxnSpPr>
          <p:cNvPr id="578" name="Google Shape;578;p46"/>
          <p:cNvCxnSpPr>
            <a:stCxn id="567" idx="6"/>
            <a:endCxn id="571" idx="2"/>
          </p:cNvCxnSpPr>
          <p:nvPr/>
        </p:nvCxnSpPr>
        <p:spPr>
          <a:xfrm>
            <a:off x="3578845" y="4580977"/>
            <a:ext cx="1342400" cy="0"/>
          </a:xfrm>
          <a:prstGeom prst="straightConnector1">
            <a:avLst/>
          </a:prstGeom>
          <a:noFill/>
          <a:ln w="19050" cap="flat" cmpd="sng">
            <a:solidFill>
              <a:schemeClr val="dk2"/>
            </a:solidFill>
            <a:prstDash val="solid"/>
            <a:round/>
            <a:headEnd type="none" w="med" len="med"/>
            <a:tailEnd type="none" w="med" len="med"/>
          </a:ln>
        </p:spPr>
      </p:cxnSp>
      <p:cxnSp>
        <p:nvCxnSpPr>
          <p:cNvPr id="579" name="Google Shape;579;p46"/>
          <p:cNvCxnSpPr>
            <a:stCxn id="571" idx="6"/>
            <a:endCxn id="573" idx="2"/>
          </p:cNvCxnSpPr>
          <p:nvPr/>
        </p:nvCxnSpPr>
        <p:spPr>
          <a:xfrm>
            <a:off x="5951179" y="4580978"/>
            <a:ext cx="1335052" cy="388"/>
          </a:xfrm>
          <a:prstGeom prst="straightConnector1">
            <a:avLst/>
          </a:prstGeom>
          <a:noFill/>
          <a:ln w="19050" cap="flat" cmpd="sng">
            <a:solidFill>
              <a:schemeClr val="dk2"/>
            </a:solidFill>
            <a:prstDash val="solid"/>
            <a:round/>
            <a:headEnd type="none" w="med" len="med"/>
            <a:tailEnd type="none" w="med" len="med"/>
          </a:ln>
        </p:spPr>
      </p:cxnSp>
      <p:cxnSp>
        <p:nvCxnSpPr>
          <p:cNvPr id="580" name="Google Shape;580;p46"/>
          <p:cNvCxnSpPr>
            <a:stCxn id="573" idx="6"/>
          </p:cNvCxnSpPr>
          <p:nvPr/>
        </p:nvCxnSpPr>
        <p:spPr>
          <a:xfrm>
            <a:off x="8316231" y="4581365"/>
            <a:ext cx="1274800" cy="0"/>
          </a:xfrm>
          <a:prstGeom prst="straightConnector1">
            <a:avLst/>
          </a:prstGeom>
          <a:noFill/>
          <a:ln w="19050" cap="flat" cmpd="sng">
            <a:solidFill>
              <a:schemeClr val="dk2"/>
            </a:solidFill>
            <a:prstDash val="solid"/>
            <a:round/>
            <a:headEnd type="none" w="med" len="med"/>
            <a:tailEnd type="none" w="med" len="med"/>
          </a:ln>
        </p:spPr>
      </p:cxnSp>
      <p:sp>
        <p:nvSpPr>
          <p:cNvPr id="45" name="Google Shape;573;p46">
            <a:extLst>
              <a:ext uri="{FF2B5EF4-FFF2-40B4-BE49-F238E27FC236}">
                <a16:creationId xmlns:a16="http://schemas.microsoft.com/office/drawing/2014/main" id="{69909E6C-D34B-42DE-8E6F-B5B0D7367D9E}"/>
              </a:ext>
            </a:extLst>
          </p:cNvPr>
          <p:cNvSpPr/>
          <p:nvPr/>
        </p:nvSpPr>
        <p:spPr>
          <a:xfrm>
            <a:off x="9591031" y="4053717"/>
            <a:ext cx="1030000" cy="1030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569;p46">
            <a:extLst>
              <a:ext uri="{FF2B5EF4-FFF2-40B4-BE49-F238E27FC236}">
                <a16:creationId xmlns:a16="http://schemas.microsoft.com/office/drawing/2014/main" id="{386459E0-10C0-4516-ADB0-94ED3D407E9C}"/>
              </a:ext>
            </a:extLst>
          </p:cNvPr>
          <p:cNvSpPr txBox="1"/>
          <p:nvPr/>
        </p:nvSpPr>
        <p:spPr>
          <a:xfrm>
            <a:off x="10305960" y="2769949"/>
            <a:ext cx="2500800" cy="44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dirty="0">
                <a:solidFill>
                  <a:srgbClr val="337291"/>
                </a:solidFill>
                <a:latin typeface="Spartan"/>
                <a:ea typeface="Spartan"/>
                <a:cs typeface="Spartan"/>
                <a:sym typeface="Spartan"/>
              </a:rPr>
              <a:t>STEP 5</a:t>
            </a:r>
            <a:endParaRPr sz="2400" b="1" kern="0" dirty="0">
              <a:solidFill>
                <a:srgbClr val="337291"/>
              </a:solidFill>
              <a:latin typeface="Spartan"/>
              <a:ea typeface="Spartan"/>
              <a:cs typeface="Spartan"/>
              <a:sym typeface="Spartan"/>
            </a:endParaRPr>
          </a:p>
        </p:txBody>
      </p:sp>
      <p:sp>
        <p:nvSpPr>
          <p:cNvPr id="47" name="Google Shape;570;p46">
            <a:extLst>
              <a:ext uri="{FF2B5EF4-FFF2-40B4-BE49-F238E27FC236}">
                <a16:creationId xmlns:a16="http://schemas.microsoft.com/office/drawing/2014/main" id="{5795C7E6-EE5F-4B16-BF86-9BFADB67A998}"/>
              </a:ext>
            </a:extLst>
          </p:cNvPr>
          <p:cNvSpPr txBox="1"/>
          <p:nvPr/>
        </p:nvSpPr>
        <p:spPr>
          <a:xfrm>
            <a:off x="10405586" y="3165832"/>
            <a:ext cx="1527732" cy="71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US" sz="1867" kern="0" dirty="0">
                <a:solidFill>
                  <a:srgbClr val="080808"/>
                </a:solidFill>
                <a:latin typeface="Cabin"/>
                <a:ea typeface="Cabin"/>
                <a:cs typeface="Cabin"/>
                <a:sym typeface="Cabin"/>
              </a:rPr>
              <a:t>Award </a:t>
            </a:r>
          </a:p>
          <a:p>
            <a:pPr defTabSz="1219170">
              <a:buClr>
                <a:srgbClr val="000000"/>
              </a:buClr>
            </a:pPr>
            <a:endParaRPr sz="1867" kern="0" dirty="0">
              <a:solidFill>
                <a:srgbClr val="080808"/>
              </a:solidFill>
              <a:latin typeface="Cabin"/>
              <a:ea typeface="Cabin"/>
              <a:cs typeface="Cabin"/>
              <a:sym typeface="Cabin"/>
            </a:endParaRPr>
          </a:p>
        </p:txBody>
      </p:sp>
      <p:sp>
        <p:nvSpPr>
          <p:cNvPr id="3" name="TextBox 2">
            <a:extLst>
              <a:ext uri="{FF2B5EF4-FFF2-40B4-BE49-F238E27FC236}">
                <a16:creationId xmlns:a16="http://schemas.microsoft.com/office/drawing/2014/main" id="{35DC6902-D741-480E-9EFC-E53FBB256291}"/>
              </a:ext>
            </a:extLst>
          </p:cNvPr>
          <p:cNvSpPr txBox="1"/>
          <p:nvPr/>
        </p:nvSpPr>
        <p:spPr>
          <a:xfrm>
            <a:off x="2499682" y="4238092"/>
            <a:ext cx="1147583" cy="379656"/>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2 Weeks</a:t>
            </a:r>
          </a:p>
        </p:txBody>
      </p:sp>
      <p:sp>
        <p:nvSpPr>
          <p:cNvPr id="51" name="TextBox 50">
            <a:extLst>
              <a:ext uri="{FF2B5EF4-FFF2-40B4-BE49-F238E27FC236}">
                <a16:creationId xmlns:a16="http://schemas.microsoft.com/office/drawing/2014/main" id="{76C73CCE-9CF6-4E52-93AD-75852A1AD81C}"/>
              </a:ext>
            </a:extLst>
          </p:cNvPr>
          <p:cNvSpPr txBox="1"/>
          <p:nvPr/>
        </p:nvSpPr>
        <p:spPr>
          <a:xfrm>
            <a:off x="7246653" y="4171996"/>
            <a:ext cx="1147583" cy="666977"/>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3</a:t>
            </a:r>
          </a:p>
          <a:p>
            <a:pPr algn="ctr" defTabSz="1219170">
              <a:buClr>
                <a:srgbClr val="000000"/>
              </a:buClr>
            </a:pPr>
            <a:r>
              <a:rPr lang="en-US" sz="1867" kern="0" dirty="0">
                <a:solidFill>
                  <a:srgbClr val="000000"/>
                </a:solidFill>
                <a:latin typeface="Arial"/>
                <a:cs typeface="Arial"/>
                <a:sym typeface="Arial"/>
              </a:rPr>
              <a:t>Months</a:t>
            </a:r>
          </a:p>
        </p:txBody>
      </p:sp>
      <p:sp>
        <p:nvSpPr>
          <p:cNvPr id="52" name="TextBox 51">
            <a:extLst>
              <a:ext uri="{FF2B5EF4-FFF2-40B4-BE49-F238E27FC236}">
                <a16:creationId xmlns:a16="http://schemas.microsoft.com/office/drawing/2014/main" id="{F7B8F8F4-3B7C-4475-89B4-B81D70760AB8}"/>
              </a:ext>
            </a:extLst>
          </p:cNvPr>
          <p:cNvSpPr txBox="1"/>
          <p:nvPr/>
        </p:nvSpPr>
        <p:spPr>
          <a:xfrm>
            <a:off x="4852774" y="4226627"/>
            <a:ext cx="1147583" cy="666977"/>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3</a:t>
            </a:r>
          </a:p>
          <a:p>
            <a:pPr algn="ctr" defTabSz="1219170">
              <a:buClr>
                <a:srgbClr val="000000"/>
              </a:buClr>
            </a:pPr>
            <a:r>
              <a:rPr lang="en-US" sz="1867" kern="0" dirty="0">
                <a:solidFill>
                  <a:srgbClr val="000000"/>
                </a:solidFill>
                <a:latin typeface="Arial"/>
                <a:cs typeface="Arial"/>
                <a:sym typeface="Arial"/>
              </a:rPr>
              <a:t>Months</a:t>
            </a:r>
          </a:p>
        </p:txBody>
      </p:sp>
      <p:sp>
        <p:nvSpPr>
          <p:cNvPr id="53" name="TextBox 52">
            <a:extLst>
              <a:ext uri="{FF2B5EF4-FFF2-40B4-BE49-F238E27FC236}">
                <a16:creationId xmlns:a16="http://schemas.microsoft.com/office/drawing/2014/main" id="{369E4F90-8AFE-4E15-BB9E-6D267D455871}"/>
              </a:ext>
            </a:extLst>
          </p:cNvPr>
          <p:cNvSpPr txBox="1"/>
          <p:nvPr/>
        </p:nvSpPr>
        <p:spPr>
          <a:xfrm>
            <a:off x="9532241" y="4049315"/>
            <a:ext cx="1147583" cy="954300"/>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3</a:t>
            </a:r>
          </a:p>
          <a:p>
            <a:pPr algn="ctr" defTabSz="1219170">
              <a:buClr>
                <a:srgbClr val="000000"/>
              </a:buClr>
            </a:pPr>
            <a:r>
              <a:rPr lang="en-US" sz="1867" kern="0" dirty="0">
                <a:solidFill>
                  <a:srgbClr val="000000"/>
                </a:solidFill>
                <a:latin typeface="Arial"/>
                <a:cs typeface="Arial"/>
                <a:sym typeface="Arial"/>
              </a:rPr>
              <a:t>Months or more </a:t>
            </a:r>
          </a:p>
        </p:txBody>
      </p:sp>
      <p:sp>
        <p:nvSpPr>
          <p:cNvPr id="55" name="Google Shape;6610;p71">
            <a:extLst>
              <a:ext uri="{FF2B5EF4-FFF2-40B4-BE49-F238E27FC236}">
                <a16:creationId xmlns:a16="http://schemas.microsoft.com/office/drawing/2014/main" id="{5B460240-444F-4DEA-8599-F7C425C4A4BD}"/>
              </a:ext>
            </a:extLst>
          </p:cNvPr>
          <p:cNvSpPr/>
          <p:nvPr/>
        </p:nvSpPr>
        <p:spPr>
          <a:xfrm>
            <a:off x="10614982" y="3605958"/>
            <a:ext cx="489681" cy="488485"/>
          </a:xfrm>
          <a:custGeom>
            <a:avLst/>
            <a:gdLst/>
            <a:ahLst/>
            <a:cxnLst/>
            <a:rect l="l" t="t" r="r" b="b"/>
            <a:pathLst>
              <a:path w="12697" h="12666" extrusionOk="0">
                <a:moveTo>
                  <a:pt x="6301" y="1356"/>
                </a:moveTo>
                <a:cubicBezTo>
                  <a:pt x="6522" y="1356"/>
                  <a:pt x="6711" y="1576"/>
                  <a:pt x="6711" y="1797"/>
                </a:cubicBezTo>
                <a:lnTo>
                  <a:pt x="6711" y="2269"/>
                </a:lnTo>
                <a:cubicBezTo>
                  <a:pt x="7656" y="2458"/>
                  <a:pt x="8349" y="3309"/>
                  <a:pt x="8349" y="4285"/>
                </a:cubicBezTo>
                <a:cubicBezTo>
                  <a:pt x="8349" y="4538"/>
                  <a:pt x="8160" y="4727"/>
                  <a:pt x="7971" y="4727"/>
                </a:cubicBezTo>
                <a:cubicBezTo>
                  <a:pt x="7719" y="4727"/>
                  <a:pt x="7530" y="4538"/>
                  <a:pt x="7530" y="4285"/>
                </a:cubicBezTo>
                <a:cubicBezTo>
                  <a:pt x="7530" y="3624"/>
                  <a:pt x="6994" y="3057"/>
                  <a:pt x="6301" y="3057"/>
                </a:cubicBezTo>
                <a:cubicBezTo>
                  <a:pt x="5640" y="3057"/>
                  <a:pt x="5073" y="3624"/>
                  <a:pt x="5073" y="4285"/>
                </a:cubicBezTo>
                <a:cubicBezTo>
                  <a:pt x="5073" y="4947"/>
                  <a:pt x="5829" y="5483"/>
                  <a:pt x="6585" y="6018"/>
                </a:cubicBezTo>
                <a:cubicBezTo>
                  <a:pt x="7435" y="6648"/>
                  <a:pt x="8412" y="7310"/>
                  <a:pt x="8412" y="8413"/>
                </a:cubicBezTo>
                <a:cubicBezTo>
                  <a:pt x="8412" y="9421"/>
                  <a:pt x="7687" y="10271"/>
                  <a:pt x="6742" y="10429"/>
                </a:cubicBezTo>
                <a:lnTo>
                  <a:pt x="6742" y="10901"/>
                </a:lnTo>
                <a:cubicBezTo>
                  <a:pt x="6742" y="11154"/>
                  <a:pt x="6553" y="11311"/>
                  <a:pt x="6364" y="11311"/>
                </a:cubicBezTo>
                <a:cubicBezTo>
                  <a:pt x="6144" y="11311"/>
                  <a:pt x="5955" y="11091"/>
                  <a:pt x="5955" y="10901"/>
                </a:cubicBezTo>
                <a:lnTo>
                  <a:pt x="5955" y="10429"/>
                </a:lnTo>
                <a:cubicBezTo>
                  <a:pt x="5010" y="10240"/>
                  <a:pt x="4316" y="9421"/>
                  <a:pt x="4316" y="8413"/>
                </a:cubicBezTo>
                <a:cubicBezTo>
                  <a:pt x="4316" y="8192"/>
                  <a:pt x="4505" y="8035"/>
                  <a:pt x="4694" y="8035"/>
                </a:cubicBezTo>
                <a:cubicBezTo>
                  <a:pt x="4884" y="8035"/>
                  <a:pt x="5136" y="8224"/>
                  <a:pt x="5136" y="8413"/>
                </a:cubicBezTo>
                <a:cubicBezTo>
                  <a:pt x="5136" y="9106"/>
                  <a:pt x="5671" y="9641"/>
                  <a:pt x="6364" y="9641"/>
                </a:cubicBezTo>
                <a:cubicBezTo>
                  <a:pt x="7026" y="9641"/>
                  <a:pt x="7561" y="9106"/>
                  <a:pt x="7561" y="8413"/>
                </a:cubicBezTo>
                <a:cubicBezTo>
                  <a:pt x="7561" y="7751"/>
                  <a:pt x="6868" y="7247"/>
                  <a:pt x="6081" y="6680"/>
                </a:cubicBezTo>
                <a:cubicBezTo>
                  <a:pt x="5199" y="6050"/>
                  <a:pt x="4253" y="5388"/>
                  <a:pt x="4253" y="4285"/>
                </a:cubicBezTo>
                <a:cubicBezTo>
                  <a:pt x="4253" y="3309"/>
                  <a:pt x="4978" y="2427"/>
                  <a:pt x="5923" y="2269"/>
                </a:cubicBezTo>
                <a:lnTo>
                  <a:pt x="5923" y="1797"/>
                </a:lnTo>
                <a:cubicBezTo>
                  <a:pt x="5923" y="1576"/>
                  <a:pt x="6112" y="1356"/>
                  <a:pt x="6301" y="1356"/>
                </a:cubicBezTo>
                <a:close/>
                <a:moveTo>
                  <a:pt x="6333" y="1"/>
                </a:moveTo>
                <a:cubicBezTo>
                  <a:pt x="2836" y="1"/>
                  <a:pt x="0" y="2836"/>
                  <a:pt x="0" y="6333"/>
                </a:cubicBezTo>
                <a:cubicBezTo>
                  <a:pt x="0" y="9830"/>
                  <a:pt x="2836" y="12666"/>
                  <a:pt x="6333" y="12666"/>
                </a:cubicBezTo>
                <a:cubicBezTo>
                  <a:pt x="9861" y="12666"/>
                  <a:pt x="12697" y="9830"/>
                  <a:pt x="12697" y="6333"/>
                </a:cubicBezTo>
                <a:cubicBezTo>
                  <a:pt x="12697" y="2836"/>
                  <a:pt x="9861" y="1"/>
                  <a:pt x="6333" y="1"/>
                </a:cubicBezTo>
                <a:close/>
              </a:path>
            </a:pathLst>
          </a:custGeom>
          <a:solidFill>
            <a:schemeClr val="accent4">
              <a:lumMod val="75000"/>
              <a:lumOff val="25000"/>
            </a:schemeClr>
          </a:solidFill>
          <a:ln>
            <a:solidFill>
              <a:schemeClr val="tx2">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Rectangle: Top Corners Rounded 63">
            <a:extLst>
              <a:ext uri="{FF2B5EF4-FFF2-40B4-BE49-F238E27FC236}">
                <a16:creationId xmlns:a16="http://schemas.microsoft.com/office/drawing/2014/main" id="{5EC17829-4F27-49DC-B315-7DEEE4A6E1E2}"/>
              </a:ext>
            </a:extLst>
          </p:cNvPr>
          <p:cNvSpPr/>
          <p:nvPr/>
        </p:nvSpPr>
        <p:spPr>
          <a:xfrm>
            <a:off x="1216955" y="1166979"/>
            <a:ext cx="2777576" cy="725125"/>
          </a:xfrm>
          <a:prstGeom prst="round2SameRect">
            <a:avLst/>
          </a:prstGeom>
          <a:solidFill>
            <a:schemeClr val="bg2">
              <a:lumMod val="20000"/>
              <a:lumOff val="8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a:solidFill>
                  <a:srgbClr val="FFFFFF"/>
                </a:solidFill>
                <a:latin typeface="Arial"/>
                <a:sym typeface="Arial"/>
              </a:rPr>
              <a:t>September 5</a:t>
            </a:r>
          </a:p>
        </p:txBody>
      </p:sp>
      <p:sp>
        <p:nvSpPr>
          <p:cNvPr id="65" name="Title 1">
            <a:extLst>
              <a:ext uri="{FF2B5EF4-FFF2-40B4-BE49-F238E27FC236}">
                <a16:creationId xmlns:a16="http://schemas.microsoft.com/office/drawing/2014/main" id="{01E9AD8C-8065-4FB4-856A-C3FC2A4407E4}"/>
              </a:ext>
            </a:extLst>
          </p:cNvPr>
          <p:cNvSpPr txBox="1">
            <a:spLocks/>
          </p:cNvSpPr>
          <p:nvPr/>
        </p:nvSpPr>
        <p:spPr>
          <a:xfrm>
            <a:off x="4611678" y="193861"/>
            <a:ext cx="7171589" cy="111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1pPr>
            <a:lvl2pPr marR="0" lvl="1"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2pPr>
            <a:lvl3pPr marR="0" lvl="2"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3pPr>
            <a:lvl4pPr marR="0" lvl="3"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4pPr>
            <a:lvl5pPr marR="0" lvl="4"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5pPr>
            <a:lvl6pPr marR="0" lvl="5"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6pPr>
            <a:lvl7pPr marR="0" lvl="6"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7pPr>
            <a:lvl8pPr marR="0" lvl="7"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8pPr>
            <a:lvl9pPr marR="0" lvl="8" algn="l" rtl="0" eaLnBrk="1" hangingPunct="1">
              <a:lnSpc>
                <a:spcPct val="100000"/>
              </a:lnSpc>
              <a:spcBef>
                <a:spcPts val="0"/>
              </a:spcBef>
              <a:spcAft>
                <a:spcPts val="0"/>
              </a:spcAft>
              <a:buClr>
                <a:schemeClr val="dk2"/>
              </a:buClr>
              <a:buSzPts val="2800"/>
              <a:buFont typeface="Spartan"/>
              <a:buNone/>
              <a:defRPr sz="2800" b="1" i="0" u="none" strike="noStrike" cap="none">
                <a:solidFill>
                  <a:schemeClr val="dk2"/>
                </a:solidFill>
                <a:latin typeface="Spartan"/>
                <a:ea typeface="Spartan"/>
                <a:cs typeface="Spartan"/>
                <a:sym typeface="Spartan"/>
              </a:defRPr>
            </a:lvl9pPr>
          </a:lstStyle>
          <a:p>
            <a:pPr defTabSz="1219170">
              <a:buClr>
                <a:srgbClr val="337291"/>
              </a:buClr>
            </a:pPr>
            <a:r>
              <a:rPr lang="en-US" sz="3733" kern="0" dirty="0">
                <a:solidFill>
                  <a:srgbClr val="337291"/>
                </a:solidFill>
              </a:rPr>
              <a:t>Application Due Dates &amp; Process  </a:t>
            </a:r>
          </a:p>
        </p:txBody>
      </p:sp>
      <p:sp>
        <p:nvSpPr>
          <p:cNvPr id="66" name="Rectangle: Top Corners Rounded 65">
            <a:extLst>
              <a:ext uri="{FF2B5EF4-FFF2-40B4-BE49-F238E27FC236}">
                <a16:creationId xmlns:a16="http://schemas.microsoft.com/office/drawing/2014/main" id="{94580DA3-89D5-4081-B40F-C1CE3E50CDE6}"/>
              </a:ext>
            </a:extLst>
          </p:cNvPr>
          <p:cNvSpPr/>
          <p:nvPr/>
        </p:nvSpPr>
        <p:spPr>
          <a:xfrm>
            <a:off x="4707212" y="1194480"/>
            <a:ext cx="2777576" cy="697625"/>
          </a:xfrm>
          <a:prstGeom prst="round2SameRect">
            <a:avLst/>
          </a:prstGeom>
          <a:solidFill>
            <a:schemeClr val="bg2">
              <a:lumMod val="20000"/>
              <a:lumOff val="8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a:solidFill>
                  <a:srgbClr val="FFFFFF"/>
                </a:solidFill>
                <a:latin typeface="Arial"/>
                <a:sym typeface="Arial"/>
              </a:rPr>
              <a:t>     January 5	</a:t>
            </a:r>
          </a:p>
        </p:txBody>
      </p:sp>
      <p:sp>
        <p:nvSpPr>
          <p:cNvPr id="67" name="Rectangle: Top Corners Rounded 66">
            <a:extLst>
              <a:ext uri="{FF2B5EF4-FFF2-40B4-BE49-F238E27FC236}">
                <a16:creationId xmlns:a16="http://schemas.microsoft.com/office/drawing/2014/main" id="{D63F240E-3A82-4B22-9A75-93A0B3FF29B1}"/>
              </a:ext>
            </a:extLst>
          </p:cNvPr>
          <p:cNvSpPr/>
          <p:nvPr/>
        </p:nvSpPr>
        <p:spPr>
          <a:xfrm>
            <a:off x="8315204" y="1194480"/>
            <a:ext cx="2777576" cy="705587"/>
          </a:xfrm>
          <a:prstGeom prst="round2SameRect">
            <a:avLst/>
          </a:prstGeom>
          <a:solidFill>
            <a:schemeClr val="bg2">
              <a:lumMod val="20000"/>
              <a:lumOff val="8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a:solidFill>
                  <a:srgbClr val="FFFFFF"/>
                </a:solidFill>
                <a:latin typeface="Arial"/>
                <a:sym typeface="Arial"/>
              </a:rPr>
              <a:t>April  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677ADE-84AB-3D31-9107-11449F0C404E}"/>
              </a:ext>
            </a:extLst>
          </p:cNvPr>
          <p:cNvPicPr>
            <a:picLocks noChangeAspect="1"/>
          </p:cNvPicPr>
          <p:nvPr/>
        </p:nvPicPr>
        <p:blipFill>
          <a:blip r:embed="rId3"/>
          <a:stretch>
            <a:fillRect/>
          </a:stretch>
        </p:blipFill>
        <p:spPr>
          <a:xfrm>
            <a:off x="5827684" y="3792620"/>
            <a:ext cx="6172199" cy="2930360"/>
          </a:xfrm>
          <a:prstGeom prst="rect">
            <a:avLst/>
          </a:prstGeom>
        </p:spPr>
      </p:pic>
      <p:sp>
        <p:nvSpPr>
          <p:cNvPr id="2" name="Content Placeholder 1">
            <a:extLst>
              <a:ext uri="{FF2B5EF4-FFF2-40B4-BE49-F238E27FC236}">
                <a16:creationId xmlns:a16="http://schemas.microsoft.com/office/drawing/2014/main" id="{833020E7-B8EC-96E1-AF5D-281BD922F98D}"/>
              </a:ext>
            </a:extLst>
          </p:cNvPr>
          <p:cNvSpPr>
            <a:spLocks noGrp="1"/>
          </p:cNvSpPr>
          <p:nvPr>
            <p:ph idx="1"/>
          </p:nvPr>
        </p:nvSpPr>
        <p:spPr>
          <a:xfrm>
            <a:off x="576071" y="1600200"/>
            <a:ext cx="11039856" cy="2616101"/>
          </a:xfrm>
        </p:spPr>
        <p:txBody>
          <a:bodyPr/>
          <a:lstStyle/>
          <a:p>
            <a:pPr marL="0" indent="0">
              <a:buNone/>
            </a:pPr>
            <a:r>
              <a:rPr lang="en-US" sz="3200" dirty="0"/>
              <a:t>As a leading authority in the field of genomics, our mission is to </a:t>
            </a:r>
            <a:r>
              <a:rPr lang="en-US" sz="3200" b="1" dirty="0"/>
              <a:t>accelerate scientific and medical breakthroughs</a:t>
            </a:r>
            <a:r>
              <a:rPr lang="en-US" sz="3200" dirty="0"/>
              <a:t> that improve human health. We do this by driving</a:t>
            </a:r>
            <a:r>
              <a:rPr lang="en-US" sz="3200" b="1" dirty="0"/>
              <a:t> cutting-edge research</a:t>
            </a:r>
            <a:r>
              <a:rPr lang="en-US" sz="3200" dirty="0"/>
              <a:t>, developing</a:t>
            </a:r>
            <a:r>
              <a:rPr lang="en-US" sz="3200" b="1" dirty="0"/>
              <a:t> new technologies</a:t>
            </a:r>
            <a:r>
              <a:rPr lang="en-US" sz="3200" dirty="0"/>
              <a:t>, and studying the </a:t>
            </a:r>
            <a:r>
              <a:rPr lang="en-US" sz="3200" b="1" dirty="0"/>
              <a:t>impact of genomics on society</a:t>
            </a:r>
            <a:r>
              <a:rPr lang="en-US" sz="3200" dirty="0"/>
              <a:t>.</a:t>
            </a:r>
          </a:p>
        </p:txBody>
      </p:sp>
      <p:sp>
        <p:nvSpPr>
          <p:cNvPr id="3" name="Title 2">
            <a:extLst>
              <a:ext uri="{FF2B5EF4-FFF2-40B4-BE49-F238E27FC236}">
                <a16:creationId xmlns:a16="http://schemas.microsoft.com/office/drawing/2014/main" id="{B5E9D25E-A575-E9C6-D72E-0701C6352B27}"/>
              </a:ext>
            </a:extLst>
          </p:cNvPr>
          <p:cNvSpPr>
            <a:spLocks noGrp="1"/>
          </p:cNvSpPr>
          <p:nvPr>
            <p:ph type="title"/>
          </p:nvPr>
        </p:nvSpPr>
        <p:spPr/>
        <p:txBody>
          <a:bodyPr/>
          <a:lstStyle/>
          <a:p>
            <a:r>
              <a:rPr lang="en-US" dirty="0"/>
              <a:t>Introduction to NHGRI</a:t>
            </a:r>
          </a:p>
        </p:txBody>
      </p:sp>
      <p:sp>
        <p:nvSpPr>
          <p:cNvPr id="4" name="Slide Number Placeholder 3">
            <a:extLst>
              <a:ext uri="{FF2B5EF4-FFF2-40B4-BE49-F238E27FC236}">
                <a16:creationId xmlns:a16="http://schemas.microsoft.com/office/drawing/2014/main" id="{B9564FDC-C81E-F108-9B4A-ED31D73118DB}"/>
              </a:ext>
            </a:extLst>
          </p:cNvPr>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59FB69D-9E19-4FB8-BEAE-20F88589C44A}" type="slidenum">
              <a:rPr kumimoji="0" lang="en-US" sz="1050" b="1" i="0" u="none" strike="noStrike" kern="1200" cap="none" spc="0" normalizeH="0" baseline="0" noProof="0" smtClean="0">
                <a:ln>
                  <a:noFill/>
                </a:ln>
                <a:solidFill>
                  <a:srgbClr val="000064"/>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80</a:t>
            </a:fld>
            <a:endParaRPr kumimoji="0" lang="en-US" sz="1050" b="1" i="0" u="none" strike="noStrike" kern="1200" cap="none" spc="0" normalizeH="0" baseline="0" noProof="0">
              <a:ln>
                <a:noFill/>
              </a:ln>
              <a:solidFill>
                <a:srgbClr val="000064"/>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2124E06-16E2-47BA-679E-AD1A1593CD4F}"/>
              </a:ext>
            </a:extLst>
          </p:cNvPr>
          <p:cNvSpPr txBox="1"/>
          <p:nvPr/>
        </p:nvSpPr>
        <p:spPr>
          <a:xfrm>
            <a:off x="576069" y="4200361"/>
            <a:ext cx="5096598" cy="2246769"/>
          </a:xfrm>
          <a:prstGeom prst="rect">
            <a:avLst/>
          </a:prstGeom>
          <a:noFill/>
        </p:spPr>
        <p:txBody>
          <a:bodyPr wrap="square" anchor="ctr">
            <a:spAutoFit/>
          </a:bodyPr>
          <a:lstStyle/>
          <a:p>
            <a:pPr marL="0" marR="0" lvl="0" indent="0" algn="ctr" defTabSz="1219170" rtl="0" eaLnBrk="1" fontAlgn="auto" latinLnBrk="0" hangingPunct="1">
              <a:lnSpc>
                <a:spcPct val="100000"/>
              </a:lnSpc>
              <a:spcBef>
                <a:spcPts val="0"/>
              </a:spcBef>
              <a:spcAft>
                <a:spcPts val="1200"/>
              </a:spcAft>
              <a:buClrTx/>
              <a:buSzTx/>
              <a:buFontTx/>
              <a:buNone/>
              <a:tabLst/>
              <a:defRPr/>
            </a:pPr>
            <a:r>
              <a:rPr kumimoji="0" lang="en-US" sz="2600" b="1" i="0" u="none" strike="noStrike" kern="1200" cap="none" spc="0" normalizeH="0" baseline="0" noProof="0" dirty="0">
                <a:ln>
                  <a:noFill/>
                </a:ln>
                <a:solidFill>
                  <a:srgbClr val="001A56"/>
                </a:solidFill>
                <a:effectLst/>
                <a:uLnTx/>
                <a:uFillTx/>
                <a:latin typeface="Arial" panose="020B0604020202020204"/>
                <a:ea typeface="+mn-ea"/>
                <a:cs typeface="+mn-cs"/>
              </a:rPr>
              <a:t>Read about NHGRI’s ambitious agenda for advancing the field of human genomics in our 2020 Strategic Vision!</a:t>
            </a:r>
          </a:p>
          <a:p>
            <a:pPr marL="0" marR="0" lvl="0" indent="0" algn="ctr" defTabSz="1219170" rtl="0" eaLnBrk="1" fontAlgn="auto" latinLnBrk="0" hangingPunct="1">
              <a:lnSpc>
                <a:spcPct val="100000"/>
              </a:lnSpc>
              <a:spcBef>
                <a:spcPts val="0"/>
              </a:spcBef>
              <a:spcAft>
                <a:spcPts val="1200"/>
              </a:spcAft>
              <a:buClrTx/>
              <a:buSzTx/>
              <a:buFontTx/>
              <a:buNone/>
              <a:tabLst/>
              <a:defRPr/>
            </a:pPr>
            <a:r>
              <a:rPr kumimoji="0" lang="en-US" sz="2600" b="1" i="0" u="none" strike="noStrike" kern="1200" cap="none" spc="0" normalizeH="0" baseline="0" noProof="0" dirty="0">
                <a:ln>
                  <a:noFill/>
                </a:ln>
                <a:solidFill>
                  <a:srgbClr val="616165"/>
                </a:solidFill>
                <a:effectLst/>
                <a:uLnTx/>
                <a:uFillTx/>
                <a:latin typeface="Arial" panose="020B0604020202020204"/>
                <a:ea typeface="+mn-ea"/>
                <a:cs typeface="+mn-cs"/>
              </a:rPr>
              <a:t>genome.gov/2020sv</a:t>
            </a:r>
          </a:p>
        </p:txBody>
      </p:sp>
    </p:spTree>
    <p:extLst>
      <p:ext uri="{BB962C8B-B14F-4D97-AF65-F5344CB8AC3E}">
        <p14:creationId xmlns:p14="http://schemas.microsoft.com/office/powerpoint/2010/main" val="886842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30962" y="1813560"/>
            <a:ext cx="10602139" cy="4362873"/>
          </a:xfrm>
        </p:spPr>
        <p:txBody>
          <a:bodyPr/>
          <a:lstStyle/>
          <a:p>
            <a:pPr marL="0" indent="0">
              <a:spcBef>
                <a:spcPts val="3600"/>
              </a:spcBef>
              <a:buNone/>
            </a:pPr>
            <a:r>
              <a:rPr lang="en-US" sz="3200" dirty="0"/>
              <a:t>Genomic Technology &amp; Methods Development</a:t>
            </a:r>
          </a:p>
          <a:p>
            <a:pPr marL="0" indent="0">
              <a:spcBef>
                <a:spcPts val="3600"/>
              </a:spcBef>
              <a:buNone/>
            </a:pPr>
            <a:r>
              <a:rPr lang="en-US" sz="3200" dirty="0"/>
              <a:t>Bioinformatics, Computational Genomics, &amp; Data Science</a:t>
            </a:r>
          </a:p>
          <a:p>
            <a:pPr marL="0" indent="0">
              <a:spcBef>
                <a:spcPts val="3600"/>
              </a:spcBef>
              <a:buNone/>
            </a:pPr>
            <a:r>
              <a:rPr lang="en-US" sz="3200" dirty="0"/>
              <a:t>Population Genomics &amp; Genomic Medicine</a:t>
            </a:r>
          </a:p>
          <a:p>
            <a:pPr marL="0" indent="0">
              <a:spcBef>
                <a:spcPts val="3600"/>
              </a:spcBef>
              <a:buNone/>
            </a:pPr>
            <a:r>
              <a:rPr lang="en-US" sz="3200" dirty="0"/>
              <a:t>Ethical, Legal, &amp; Social Implications of Genomics</a:t>
            </a:r>
          </a:p>
          <a:p>
            <a:pPr marL="0" indent="0">
              <a:spcBef>
                <a:spcPts val="3600"/>
              </a:spcBef>
              <a:buNone/>
            </a:pPr>
            <a:r>
              <a:rPr lang="en-US" sz="3200" dirty="0"/>
              <a:t>Genomic Training &amp; Education</a:t>
            </a:r>
          </a:p>
        </p:txBody>
      </p:sp>
      <p:sp>
        <p:nvSpPr>
          <p:cNvPr id="3" name="Slide Number Placeholder 2"/>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59FB69D-9E19-4FB8-BEAE-20F88589C44A}" type="slidenum">
              <a:rPr kumimoji="0" lang="en-US" sz="1050" b="1" i="0" u="none" strike="noStrike" kern="1200" cap="none" spc="0" normalizeH="0" baseline="0" noProof="0" smtClean="0">
                <a:ln>
                  <a:noFill/>
                </a:ln>
                <a:solidFill>
                  <a:srgbClr val="000064"/>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81</a:t>
            </a:fld>
            <a:endParaRPr kumimoji="0" lang="en-US" sz="1050" b="1" i="0" u="none" strike="noStrike" kern="1200" cap="none" spc="0" normalizeH="0" baseline="0" noProof="0">
              <a:ln>
                <a:noFill/>
              </a:ln>
              <a:solidFill>
                <a:srgbClr val="000064"/>
              </a:solidFill>
              <a:effectLst/>
              <a:uLnTx/>
              <a:uFillTx/>
              <a:latin typeface="Arial" panose="020B0604020202020204"/>
              <a:ea typeface="+mn-ea"/>
              <a:cs typeface="+mn-cs"/>
            </a:endParaRPr>
          </a:p>
        </p:txBody>
      </p:sp>
      <p:sp>
        <p:nvSpPr>
          <p:cNvPr id="2" name="Title 1"/>
          <p:cNvSpPr>
            <a:spLocks noGrp="1"/>
          </p:cNvSpPr>
          <p:nvPr>
            <p:ph type="title"/>
          </p:nvPr>
        </p:nvSpPr>
        <p:spPr>
          <a:xfrm>
            <a:off x="417812" y="350520"/>
            <a:ext cx="11039858" cy="1356360"/>
          </a:xfrm>
        </p:spPr>
        <p:txBody>
          <a:bodyPr/>
          <a:lstStyle/>
          <a:p>
            <a:r>
              <a:rPr lang="en-US"/>
              <a:t>Research Areas Supported by NHGRI:</a:t>
            </a:r>
          </a:p>
        </p:txBody>
      </p:sp>
      <p:pic>
        <p:nvPicPr>
          <p:cNvPr id="6" name="Graphic 5" descr="Stethoscope with solid fill">
            <a:extLst>
              <a:ext uri="{FF2B5EF4-FFF2-40B4-BE49-F238E27FC236}">
                <a16:creationId xmlns:a16="http://schemas.microsoft.com/office/drawing/2014/main" id="{EA013DA3-BE10-6142-B5C8-96AD25B42B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691" y="3491288"/>
            <a:ext cx="731520" cy="731520"/>
          </a:xfrm>
          <a:prstGeom prst="rect">
            <a:avLst/>
          </a:prstGeom>
        </p:spPr>
      </p:pic>
      <p:pic>
        <p:nvPicPr>
          <p:cNvPr id="7" name="Graphic 6" descr="Test tubes with solid fill">
            <a:extLst>
              <a:ext uri="{FF2B5EF4-FFF2-40B4-BE49-F238E27FC236}">
                <a16:creationId xmlns:a16="http://schemas.microsoft.com/office/drawing/2014/main" id="{215C9BFD-F148-932B-2BCD-0654B1DBD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1651" y="1694854"/>
            <a:ext cx="731520" cy="731520"/>
          </a:xfrm>
          <a:prstGeom prst="rect">
            <a:avLst/>
          </a:prstGeom>
        </p:spPr>
      </p:pic>
      <p:pic>
        <p:nvPicPr>
          <p:cNvPr id="8" name="Graphic 7" descr="Programmer female with solid fill">
            <a:extLst>
              <a:ext uri="{FF2B5EF4-FFF2-40B4-BE49-F238E27FC236}">
                <a16:creationId xmlns:a16="http://schemas.microsoft.com/office/drawing/2014/main" id="{C22DA0A8-14E3-407B-EF9C-06478EB227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1651" y="2575301"/>
            <a:ext cx="731520" cy="731520"/>
          </a:xfrm>
          <a:prstGeom prst="rect">
            <a:avLst/>
          </a:prstGeom>
        </p:spPr>
      </p:pic>
      <p:pic>
        <p:nvPicPr>
          <p:cNvPr id="9" name="Graphic 8" descr="Scales of justice with solid fill">
            <a:extLst>
              <a:ext uri="{FF2B5EF4-FFF2-40B4-BE49-F238E27FC236}">
                <a16:creationId xmlns:a16="http://schemas.microsoft.com/office/drawing/2014/main" id="{7858E0AA-EE70-7155-7AB0-76DB866223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50977" y="4380715"/>
            <a:ext cx="731520" cy="731520"/>
          </a:xfrm>
          <a:prstGeom prst="rect">
            <a:avLst/>
          </a:prstGeom>
        </p:spPr>
      </p:pic>
      <p:grpSp>
        <p:nvGrpSpPr>
          <p:cNvPr id="18" name="Group 17">
            <a:extLst>
              <a:ext uri="{FF2B5EF4-FFF2-40B4-BE49-F238E27FC236}">
                <a16:creationId xmlns:a16="http://schemas.microsoft.com/office/drawing/2014/main" id="{4DAF4F6C-3F61-00E0-21AF-06E304B942D0}"/>
              </a:ext>
            </a:extLst>
          </p:cNvPr>
          <p:cNvGrpSpPr/>
          <p:nvPr/>
        </p:nvGrpSpPr>
        <p:grpSpPr>
          <a:xfrm>
            <a:off x="446691" y="5249435"/>
            <a:ext cx="806420" cy="806420"/>
            <a:chOff x="255330" y="4927048"/>
            <a:chExt cx="914400" cy="914400"/>
          </a:xfrm>
        </p:grpSpPr>
        <p:pic>
          <p:nvPicPr>
            <p:cNvPr id="10" name="Graphic 9" descr="Classroom with solid fill">
              <a:extLst>
                <a:ext uri="{FF2B5EF4-FFF2-40B4-BE49-F238E27FC236}">
                  <a16:creationId xmlns:a16="http://schemas.microsoft.com/office/drawing/2014/main" id="{D0806F02-4F05-B39A-E90F-928B611845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55330" y="4927048"/>
              <a:ext cx="914400" cy="914400"/>
            </a:xfrm>
            <a:prstGeom prst="rect">
              <a:avLst/>
            </a:prstGeom>
          </p:spPr>
        </p:pic>
        <p:grpSp>
          <p:nvGrpSpPr>
            <p:cNvPr id="16" name="Group 15">
              <a:extLst>
                <a:ext uri="{FF2B5EF4-FFF2-40B4-BE49-F238E27FC236}">
                  <a16:creationId xmlns:a16="http://schemas.microsoft.com/office/drawing/2014/main" id="{3206C90B-B2DF-A74E-C106-7EED39C8F371}"/>
                </a:ext>
              </a:extLst>
            </p:cNvPr>
            <p:cNvGrpSpPr/>
            <p:nvPr/>
          </p:nvGrpSpPr>
          <p:grpSpPr>
            <a:xfrm>
              <a:off x="604494" y="5054599"/>
              <a:ext cx="307182" cy="307182"/>
              <a:chOff x="2286163" y="4989636"/>
              <a:chExt cx="533559" cy="533559"/>
            </a:xfrm>
          </p:grpSpPr>
          <p:sp>
            <p:nvSpPr>
              <p:cNvPr id="15" name="Rectangle 14">
                <a:extLst>
                  <a:ext uri="{FF2B5EF4-FFF2-40B4-BE49-F238E27FC236}">
                    <a16:creationId xmlns:a16="http://schemas.microsoft.com/office/drawing/2014/main" id="{68933F6A-EE64-BE90-0214-E1B22CA5AEBD}"/>
                  </a:ext>
                </a:extLst>
              </p:cNvPr>
              <p:cNvSpPr/>
              <p:nvPr/>
            </p:nvSpPr>
            <p:spPr>
              <a:xfrm rot="2842552">
                <a:off x="2370176" y="5047323"/>
                <a:ext cx="242447" cy="365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descr="DNA with solid fill">
                <a:extLst>
                  <a:ext uri="{FF2B5EF4-FFF2-40B4-BE49-F238E27FC236}">
                    <a16:creationId xmlns:a16="http://schemas.microsoft.com/office/drawing/2014/main" id="{FAEDB08B-35DE-A992-BA87-9DA9294689C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7839147">
                <a:off x="2286163" y="4989636"/>
                <a:ext cx="533559" cy="533559"/>
              </a:xfrm>
              <a:prstGeom prst="rect">
                <a:avLst/>
              </a:prstGeom>
            </p:spPr>
          </p:pic>
        </p:grpSp>
      </p:grpSp>
    </p:spTree>
    <p:extLst>
      <p:ext uri="{BB962C8B-B14F-4D97-AF65-F5344CB8AC3E}">
        <p14:creationId xmlns:p14="http://schemas.microsoft.com/office/powerpoint/2010/main" val="1475925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0452DF-10A7-06F9-9951-C3CF006457C9}"/>
              </a:ext>
            </a:extLst>
          </p:cNvPr>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59FB69D-9E19-4FB8-BEAE-20F88589C44A}" type="slidenum">
              <a:rPr kumimoji="0" lang="en-US" sz="1050" b="1" i="0" u="none" strike="noStrike" kern="1200" cap="none" spc="0" normalizeH="0" baseline="0" noProof="0" smtClean="0">
                <a:ln>
                  <a:noFill/>
                </a:ln>
                <a:solidFill>
                  <a:srgbClr val="000064"/>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82</a:t>
            </a:fld>
            <a:endParaRPr kumimoji="0" lang="en-US" sz="1050" b="1" i="0" u="none" strike="noStrike" kern="1200" cap="none" spc="0" normalizeH="0" baseline="0" noProof="0">
              <a:ln>
                <a:noFill/>
              </a:ln>
              <a:solidFill>
                <a:srgbClr val="000064"/>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D8F012D5-41D4-C230-681B-ABFEB01F4952}"/>
              </a:ext>
            </a:extLst>
          </p:cNvPr>
          <p:cNvSpPr>
            <a:spLocks noGrp="1"/>
          </p:cNvSpPr>
          <p:nvPr>
            <p:ph type="title"/>
          </p:nvPr>
        </p:nvSpPr>
        <p:spPr/>
        <p:txBody>
          <a:bodyPr/>
          <a:lstStyle/>
          <a:p>
            <a:r>
              <a:rPr lang="en-US" dirty="0"/>
              <a:t>Program Structure</a:t>
            </a:r>
          </a:p>
        </p:txBody>
      </p:sp>
      <p:sp>
        <p:nvSpPr>
          <p:cNvPr id="8" name="TextBox 7">
            <a:extLst>
              <a:ext uri="{FF2B5EF4-FFF2-40B4-BE49-F238E27FC236}">
                <a16:creationId xmlns:a16="http://schemas.microsoft.com/office/drawing/2014/main" id="{F7B3DD5D-E265-12F5-1261-9F39C17FB94C}"/>
              </a:ext>
            </a:extLst>
          </p:cNvPr>
          <p:cNvSpPr txBox="1"/>
          <p:nvPr/>
        </p:nvSpPr>
        <p:spPr>
          <a:xfrm>
            <a:off x="1601033" y="6262103"/>
            <a:ext cx="8989931" cy="40011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16165"/>
                </a:solidFill>
                <a:effectLst/>
                <a:uLnTx/>
                <a:uFillTx/>
                <a:latin typeface="Arial" panose="020B0604020202020204"/>
                <a:ea typeface="+mn-ea"/>
                <a:cs typeface="+mn-cs"/>
              </a:rPr>
              <a:t>*For applications that align with a range of </a:t>
            </a:r>
            <a:r>
              <a:rPr kumimoji="0" lang="en-US" sz="2000" b="0" i="0" u="none" strike="noStrike" kern="1200" cap="none" spc="0" normalizeH="0" baseline="0" noProof="0" dirty="0">
                <a:ln>
                  <a:noFill/>
                </a:ln>
                <a:solidFill>
                  <a:srgbClr val="616165"/>
                </a:solidFill>
                <a:effectLst/>
                <a:uLnTx/>
                <a:uFillTx/>
                <a:latin typeface="Arial" panose="020B0604020202020204"/>
                <a:ea typeface="+mn-ea"/>
                <a:cs typeface="+mn-cs"/>
                <a:hlinkClick r:id="rId3"/>
              </a:rPr>
              <a:t>specific topics</a:t>
            </a:r>
            <a:r>
              <a:rPr kumimoji="0" lang="en-US" sz="2000" b="0" i="0" u="none" strike="noStrike" kern="1200" cap="none" spc="0" normalizeH="0" baseline="0" noProof="0" dirty="0">
                <a:ln>
                  <a:noFill/>
                </a:ln>
                <a:solidFill>
                  <a:srgbClr val="616165"/>
                </a:solidFill>
                <a:effectLst/>
                <a:uLnTx/>
                <a:uFillTx/>
                <a:latin typeface="Arial" panose="020B0604020202020204"/>
                <a:ea typeface="+mn-ea"/>
                <a:cs typeface="+mn-cs"/>
              </a:rPr>
              <a:t> in genomics</a:t>
            </a:r>
          </a:p>
        </p:txBody>
      </p:sp>
      <p:grpSp>
        <p:nvGrpSpPr>
          <p:cNvPr id="17" name="Group 16">
            <a:extLst>
              <a:ext uri="{FF2B5EF4-FFF2-40B4-BE49-F238E27FC236}">
                <a16:creationId xmlns:a16="http://schemas.microsoft.com/office/drawing/2014/main" id="{3AB95D7D-B493-8D33-C747-D90656175B13}"/>
              </a:ext>
            </a:extLst>
          </p:cNvPr>
          <p:cNvGrpSpPr/>
          <p:nvPr/>
        </p:nvGrpSpPr>
        <p:grpSpPr>
          <a:xfrm>
            <a:off x="1601033" y="1409913"/>
            <a:ext cx="8989931" cy="4503045"/>
            <a:chOff x="1601034" y="1428385"/>
            <a:chExt cx="8989931" cy="4503045"/>
          </a:xfrm>
        </p:grpSpPr>
        <p:grpSp>
          <p:nvGrpSpPr>
            <p:cNvPr id="14" name="Group 13">
              <a:extLst>
                <a:ext uri="{FF2B5EF4-FFF2-40B4-BE49-F238E27FC236}">
                  <a16:creationId xmlns:a16="http://schemas.microsoft.com/office/drawing/2014/main" id="{7312E081-FF94-59FB-8194-DDF7B283EB13}"/>
                </a:ext>
              </a:extLst>
            </p:cNvPr>
            <p:cNvGrpSpPr/>
            <p:nvPr/>
          </p:nvGrpSpPr>
          <p:grpSpPr>
            <a:xfrm>
              <a:off x="1601034" y="1980925"/>
              <a:ext cx="8989931" cy="3950505"/>
              <a:chOff x="1601034" y="2860496"/>
              <a:chExt cx="8989931" cy="3950505"/>
            </a:xfrm>
          </p:grpSpPr>
          <p:sp>
            <p:nvSpPr>
              <p:cNvPr id="4" name="Freeform: Shape 3">
                <a:extLst>
                  <a:ext uri="{FF2B5EF4-FFF2-40B4-BE49-F238E27FC236}">
                    <a16:creationId xmlns:a16="http://schemas.microsoft.com/office/drawing/2014/main" id="{F4895AC7-DEE8-3556-7098-86271D08D855}"/>
                  </a:ext>
                </a:extLst>
              </p:cNvPr>
              <p:cNvSpPr/>
              <p:nvPr/>
            </p:nvSpPr>
            <p:spPr>
              <a:xfrm>
                <a:off x="1601034" y="2860496"/>
                <a:ext cx="3942019" cy="1311565"/>
              </a:xfrm>
              <a:custGeom>
                <a:avLst/>
                <a:gdLst>
                  <a:gd name="connsiteX0" fmla="*/ 0 w 2900018"/>
                  <a:gd name="connsiteY0" fmla="*/ 280829 h 2808292"/>
                  <a:gd name="connsiteX1" fmla="*/ 280829 w 2900018"/>
                  <a:gd name="connsiteY1" fmla="*/ 0 h 2808292"/>
                  <a:gd name="connsiteX2" fmla="*/ 2619189 w 2900018"/>
                  <a:gd name="connsiteY2" fmla="*/ 0 h 2808292"/>
                  <a:gd name="connsiteX3" fmla="*/ 2900018 w 2900018"/>
                  <a:gd name="connsiteY3" fmla="*/ 280829 h 2808292"/>
                  <a:gd name="connsiteX4" fmla="*/ 2900018 w 2900018"/>
                  <a:gd name="connsiteY4" fmla="*/ 2527463 h 2808292"/>
                  <a:gd name="connsiteX5" fmla="*/ 2619189 w 2900018"/>
                  <a:gd name="connsiteY5" fmla="*/ 2808292 h 2808292"/>
                  <a:gd name="connsiteX6" fmla="*/ 280829 w 2900018"/>
                  <a:gd name="connsiteY6" fmla="*/ 2808292 h 2808292"/>
                  <a:gd name="connsiteX7" fmla="*/ 0 w 2900018"/>
                  <a:gd name="connsiteY7" fmla="*/ 2527463 h 2808292"/>
                  <a:gd name="connsiteX8" fmla="*/ 0 w 2900018"/>
                  <a:gd name="connsiteY8" fmla="*/ 280829 h 280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018" h="2808292">
                    <a:moveTo>
                      <a:pt x="0" y="280829"/>
                    </a:moveTo>
                    <a:cubicBezTo>
                      <a:pt x="0" y="125731"/>
                      <a:pt x="125731" y="0"/>
                      <a:pt x="280829" y="0"/>
                    </a:cubicBezTo>
                    <a:lnTo>
                      <a:pt x="2619189" y="0"/>
                    </a:lnTo>
                    <a:cubicBezTo>
                      <a:pt x="2774287" y="0"/>
                      <a:pt x="2900018" y="125731"/>
                      <a:pt x="2900018" y="280829"/>
                    </a:cubicBezTo>
                    <a:lnTo>
                      <a:pt x="2900018" y="2527463"/>
                    </a:lnTo>
                    <a:cubicBezTo>
                      <a:pt x="2900018" y="2682561"/>
                      <a:pt x="2774287" y="2808292"/>
                      <a:pt x="2619189" y="2808292"/>
                    </a:cubicBezTo>
                    <a:lnTo>
                      <a:pt x="280829" y="2808292"/>
                    </a:lnTo>
                    <a:cubicBezTo>
                      <a:pt x="125731" y="2808292"/>
                      <a:pt x="0" y="2682561"/>
                      <a:pt x="0" y="2527463"/>
                    </a:cubicBezTo>
                    <a:lnTo>
                      <a:pt x="0" y="2808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52" tIns="196552" rIns="196552" bIns="19655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Phase I</a:t>
                </a: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6 months - 1 year</a:t>
                </a: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&lt; $400k total costs*</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29E0F98F-561A-4DDA-C48B-DB9AD556B9A9}"/>
                  </a:ext>
                </a:extLst>
              </p:cNvPr>
              <p:cNvSpPr/>
              <p:nvPr/>
            </p:nvSpPr>
            <p:spPr>
              <a:xfrm>
                <a:off x="5788598" y="3156676"/>
                <a:ext cx="614803" cy="719204"/>
              </a:xfrm>
              <a:custGeom>
                <a:avLst/>
                <a:gdLst>
                  <a:gd name="connsiteX0" fmla="*/ 0 w 614803"/>
                  <a:gd name="connsiteY0" fmla="*/ 143841 h 719204"/>
                  <a:gd name="connsiteX1" fmla="*/ 307402 w 614803"/>
                  <a:gd name="connsiteY1" fmla="*/ 143841 h 719204"/>
                  <a:gd name="connsiteX2" fmla="*/ 307402 w 614803"/>
                  <a:gd name="connsiteY2" fmla="*/ 0 h 719204"/>
                  <a:gd name="connsiteX3" fmla="*/ 614803 w 614803"/>
                  <a:gd name="connsiteY3" fmla="*/ 359602 h 719204"/>
                  <a:gd name="connsiteX4" fmla="*/ 307402 w 614803"/>
                  <a:gd name="connsiteY4" fmla="*/ 719204 h 719204"/>
                  <a:gd name="connsiteX5" fmla="*/ 307402 w 614803"/>
                  <a:gd name="connsiteY5" fmla="*/ 575363 h 719204"/>
                  <a:gd name="connsiteX6" fmla="*/ 0 w 614803"/>
                  <a:gd name="connsiteY6" fmla="*/ 575363 h 719204"/>
                  <a:gd name="connsiteX7" fmla="*/ 0 w 614803"/>
                  <a:gd name="connsiteY7" fmla="*/ 143841 h 7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803" h="719204">
                    <a:moveTo>
                      <a:pt x="0" y="143841"/>
                    </a:moveTo>
                    <a:lnTo>
                      <a:pt x="307402" y="143841"/>
                    </a:lnTo>
                    <a:lnTo>
                      <a:pt x="307402" y="0"/>
                    </a:lnTo>
                    <a:lnTo>
                      <a:pt x="614803" y="359602"/>
                    </a:lnTo>
                    <a:lnTo>
                      <a:pt x="307402" y="719204"/>
                    </a:lnTo>
                    <a:lnTo>
                      <a:pt x="307402" y="575363"/>
                    </a:lnTo>
                    <a:lnTo>
                      <a:pt x="0" y="575363"/>
                    </a:lnTo>
                    <a:lnTo>
                      <a:pt x="0" y="1438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841" rIns="184441" bIns="14384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reeform: Shape 5">
                <a:extLst>
                  <a:ext uri="{FF2B5EF4-FFF2-40B4-BE49-F238E27FC236}">
                    <a16:creationId xmlns:a16="http://schemas.microsoft.com/office/drawing/2014/main" id="{A0BB3F84-B056-501C-A342-8DA404E17423}"/>
                  </a:ext>
                </a:extLst>
              </p:cNvPr>
              <p:cNvSpPr/>
              <p:nvPr/>
            </p:nvSpPr>
            <p:spPr>
              <a:xfrm>
                <a:off x="6648946" y="2860497"/>
                <a:ext cx="3942019" cy="1311565"/>
              </a:xfrm>
              <a:custGeom>
                <a:avLst/>
                <a:gdLst>
                  <a:gd name="connsiteX0" fmla="*/ 0 w 2900018"/>
                  <a:gd name="connsiteY0" fmla="*/ 280829 h 2808292"/>
                  <a:gd name="connsiteX1" fmla="*/ 280829 w 2900018"/>
                  <a:gd name="connsiteY1" fmla="*/ 0 h 2808292"/>
                  <a:gd name="connsiteX2" fmla="*/ 2619189 w 2900018"/>
                  <a:gd name="connsiteY2" fmla="*/ 0 h 2808292"/>
                  <a:gd name="connsiteX3" fmla="*/ 2900018 w 2900018"/>
                  <a:gd name="connsiteY3" fmla="*/ 280829 h 2808292"/>
                  <a:gd name="connsiteX4" fmla="*/ 2900018 w 2900018"/>
                  <a:gd name="connsiteY4" fmla="*/ 2527463 h 2808292"/>
                  <a:gd name="connsiteX5" fmla="*/ 2619189 w 2900018"/>
                  <a:gd name="connsiteY5" fmla="*/ 2808292 h 2808292"/>
                  <a:gd name="connsiteX6" fmla="*/ 280829 w 2900018"/>
                  <a:gd name="connsiteY6" fmla="*/ 2808292 h 2808292"/>
                  <a:gd name="connsiteX7" fmla="*/ 0 w 2900018"/>
                  <a:gd name="connsiteY7" fmla="*/ 2527463 h 2808292"/>
                  <a:gd name="connsiteX8" fmla="*/ 0 w 2900018"/>
                  <a:gd name="connsiteY8" fmla="*/ 280829 h 280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018" h="2808292">
                    <a:moveTo>
                      <a:pt x="0" y="280829"/>
                    </a:moveTo>
                    <a:cubicBezTo>
                      <a:pt x="0" y="125731"/>
                      <a:pt x="125731" y="0"/>
                      <a:pt x="280829" y="0"/>
                    </a:cubicBezTo>
                    <a:lnTo>
                      <a:pt x="2619189" y="0"/>
                    </a:lnTo>
                    <a:cubicBezTo>
                      <a:pt x="2774287" y="0"/>
                      <a:pt x="2900018" y="125731"/>
                      <a:pt x="2900018" y="280829"/>
                    </a:cubicBezTo>
                    <a:lnTo>
                      <a:pt x="2900018" y="2527463"/>
                    </a:lnTo>
                    <a:cubicBezTo>
                      <a:pt x="2900018" y="2682561"/>
                      <a:pt x="2774287" y="2808292"/>
                      <a:pt x="2619189" y="2808292"/>
                    </a:cubicBezTo>
                    <a:lnTo>
                      <a:pt x="280829" y="2808292"/>
                    </a:lnTo>
                    <a:cubicBezTo>
                      <a:pt x="125731" y="2808292"/>
                      <a:pt x="0" y="2682561"/>
                      <a:pt x="0" y="2527463"/>
                    </a:cubicBezTo>
                    <a:lnTo>
                      <a:pt x="0" y="2808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52" tIns="196552" rIns="196552" bIns="19655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Phase II</a:t>
                </a: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24 months</a:t>
                </a: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&lt; $2M total costs*</a:t>
                </a: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F57CC63-1FD0-EEB6-EBDC-65E58B1F4104}"/>
                  </a:ext>
                </a:extLst>
              </p:cNvPr>
              <p:cNvSpPr txBox="1"/>
              <p:nvPr/>
            </p:nvSpPr>
            <p:spPr>
              <a:xfrm>
                <a:off x="1601034" y="5959704"/>
                <a:ext cx="8989931" cy="851297"/>
              </a:xfrm>
              <a:prstGeom prst="roundRect">
                <a:avLst/>
              </a:prstGeom>
              <a:solidFill>
                <a:schemeClr val="accent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Fast-Track</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Phases I &amp; II combined</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2877973-8C6F-4083-DC62-4CDA7D7E506F}"/>
                  </a:ext>
                </a:extLst>
              </p:cNvPr>
              <p:cNvSpPr txBox="1"/>
              <p:nvPr/>
            </p:nvSpPr>
            <p:spPr>
              <a:xfrm>
                <a:off x="6648946" y="4410806"/>
                <a:ext cx="3942019" cy="1311565"/>
              </a:xfrm>
              <a:prstGeom prst="roundRect">
                <a:avLst/>
              </a:prstGeom>
              <a:solidFill>
                <a:schemeClr val="accent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1008"/>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Direct-to-Phase II</a:t>
                </a: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24 months</a:t>
                </a:r>
              </a:p>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&lt; $2M total costs*</a:t>
                </a:r>
                <a:r>
                  <a:rPr kumimoji="0" lang="en-US" sz="1800" b="0" i="0" u="none" strike="noStrike" kern="1200" cap="none" spc="0" normalizeH="0" baseline="0" noProof="0" dirty="0">
                    <a:ln>
                      <a:noFill/>
                    </a:ln>
                    <a:solidFill>
                      <a:srgbClr val="001A56"/>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8AF2B843-1CC2-F110-1921-DD0772BDBE5A}"/>
                  </a:ext>
                </a:extLst>
              </p:cNvPr>
              <p:cNvSpPr/>
              <p:nvPr/>
            </p:nvSpPr>
            <p:spPr>
              <a:xfrm>
                <a:off x="5788598" y="4706986"/>
                <a:ext cx="614803" cy="719204"/>
              </a:xfrm>
              <a:custGeom>
                <a:avLst/>
                <a:gdLst>
                  <a:gd name="connsiteX0" fmla="*/ 0 w 614803"/>
                  <a:gd name="connsiteY0" fmla="*/ 143841 h 719204"/>
                  <a:gd name="connsiteX1" fmla="*/ 307402 w 614803"/>
                  <a:gd name="connsiteY1" fmla="*/ 143841 h 719204"/>
                  <a:gd name="connsiteX2" fmla="*/ 307402 w 614803"/>
                  <a:gd name="connsiteY2" fmla="*/ 0 h 719204"/>
                  <a:gd name="connsiteX3" fmla="*/ 614803 w 614803"/>
                  <a:gd name="connsiteY3" fmla="*/ 359602 h 719204"/>
                  <a:gd name="connsiteX4" fmla="*/ 307402 w 614803"/>
                  <a:gd name="connsiteY4" fmla="*/ 719204 h 719204"/>
                  <a:gd name="connsiteX5" fmla="*/ 307402 w 614803"/>
                  <a:gd name="connsiteY5" fmla="*/ 575363 h 719204"/>
                  <a:gd name="connsiteX6" fmla="*/ 0 w 614803"/>
                  <a:gd name="connsiteY6" fmla="*/ 575363 h 719204"/>
                  <a:gd name="connsiteX7" fmla="*/ 0 w 614803"/>
                  <a:gd name="connsiteY7" fmla="*/ 143841 h 71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803" h="719204">
                    <a:moveTo>
                      <a:pt x="0" y="143841"/>
                    </a:moveTo>
                    <a:lnTo>
                      <a:pt x="307402" y="143841"/>
                    </a:lnTo>
                    <a:lnTo>
                      <a:pt x="307402" y="0"/>
                    </a:lnTo>
                    <a:lnTo>
                      <a:pt x="614803" y="359602"/>
                    </a:lnTo>
                    <a:lnTo>
                      <a:pt x="307402" y="719204"/>
                    </a:lnTo>
                    <a:lnTo>
                      <a:pt x="307402" y="575363"/>
                    </a:lnTo>
                    <a:lnTo>
                      <a:pt x="0" y="575363"/>
                    </a:lnTo>
                    <a:lnTo>
                      <a:pt x="0" y="14384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841" rIns="184441" bIns="14384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5F4B1B8-3F8C-E6F0-7564-BECA7BBA6BC6}"/>
                  </a:ext>
                </a:extLst>
              </p:cNvPr>
              <p:cNvSpPr txBox="1"/>
              <p:nvPr/>
            </p:nvSpPr>
            <p:spPr>
              <a:xfrm>
                <a:off x="2304328" y="4651504"/>
                <a:ext cx="2535429"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52150"/>
                    </a:solidFill>
                    <a:effectLst/>
                    <a:uLnTx/>
                    <a:uFillTx/>
                    <a:latin typeface="Arial" panose="020B0604020202020204"/>
                    <a:ea typeface="+mn-ea"/>
                    <a:cs typeface="+mn-cs"/>
                  </a:rPr>
                  <a:t>Non-SBIR/STTR funds</a:t>
                </a:r>
              </a:p>
            </p:txBody>
          </p:sp>
        </p:grpSp>
        <p:sp>
          <p:nvSpPr>
            <p:cNvPr id="12" name="TextBox 11">
              <a:extLst>
                <a:ext uri="{FF2B5EF4-FFF2-40B4-BE49-F238E27FC236}">
                  <a16:creationId xmlns:a16="http://schemas.microsoft.com/office/drawing/2014/main" id="{CE8A5FE2-D0F1-AA63-05D8-FBFF4F6F2152}"/>
                </a:ext>
              </a:extLst>
            </p:cNvPr>
            <p:cNvSpPr txBox="1"/>
            <p:nvPr/>
          </p:nvSpPr>
          <p:spPr>
            <a:xfrm>
              <a:off x="1601034" y="1428385"/>
              <a:ext cx="3942019" cy="424732"/>
            </a:xfrm>
            <a:prstGeom prst="rect">
              <a:avLst/>
            </a:prstGeom>
            <a:noFill/>
          </p:spPr>
          <p:txBody>
            <a:bodyPr wrap="square">
              <a:sp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1A56"/>
                  </a:solidFill>
                  <a:effectLst/>
                  <a:uLnTx/>
                  <a:uFillTx/>
                  <a:latin typeface="Arial" panose="020B0604020202020204"/>
                  <a:ea typeface="+mn-ea"/>
                  <a:cs typeface="+mn-cs"/>
                </a:rPr>
                <a:t>Concept Development</a:t>
              </a:r>
            </a:p>
          </p:txBody>
        </p:sp>
        <p:sp>
          <p:nvSpPr>
            <p:cNvPr id="16" name="TextBox 15">
              <a:extLst>
                <a:ext uri="{FF2B5EF4-FFF2-40B4-BE49-F238E27FC236}">
                  <a16:creationId xmlns:a16="http://schemas.microsoft.com/office/drawing/2014/main" id="{A3057CF6-BC40-4B88-4ECE-BC30FD191B9B}"/>
                </a:ext>
              </a:extLst>
            </p:cNvPr>
            <p:cNvSpPr txBox="1"/>
            <p:nvPr/>
          </p:nvSpPr>
          <p:spPr>
            <a:xfrm>
              <a:off x="6648945" y="1429625"/>
              <a:ext cx="3942019" cy="424732"/>
            </a:xfrm>
            <a:prstGeom prst="rect">
              <a:avLst/>
            </a:prstGeom>
            <a:noFill/>
          </p:spPr>
          <p:txBody>
            <a:bodyPr wrap="square">
              <a:sp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1A56"/>
                  </a:solidFill>
                  <a:effectLst/>
                  <a:uLnTx/>
                  <a:uFillTx/>
                  <a:latin typeface="Arial" panose="020B0604020202020204"/>
                  <a:ea typeface="+mn-ea"/>
                  <a:cs typeface="+mn-cs"/>
                </a:rPr>
                <a:t>Prototype Development</a:t>
              </a:r>
            </a:p>
          </p:txBody>
        </p:sp>
      </p:grpSp>
    </p:spTree>
    <p:extLst>
      <p:ext uri="{BB962C8B-B14F-4D97-AF65-F5344CB8AC3E}">
        <p14:creationId xmlns:p14="http://schemas.microsoft.com/office/powerpoint/2010/main" val="570287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20A5AD-2163-C31E-D298-44977BDD9093}"/>
              </a:ext>
            </a:extLst>
          </p:cNvPr>
          <p:cNvSpPr>
            <a:spLocks noGrp="1"/>
          </p:cNvSpPr>
          <p:nvPr>
            <p:ph type="title"/>
          </p:nvPr>
        </p:nvSpPr>
        <p:spPr/>
        <p:txBody>
          <a:bodyPr/>
          <a:lstStyle/>
          <a:p>
            <a:r>
              <a:rPr lang="en-US" dirty="0"/>
              <a:t>Active Funding Opportunities:</a:t>
            </a:r>
          </a:p>
        </p:txBody>
      </p:sp>
      <p:sp>
        <p:nvSpPr>
          <p:cNvPr id="4" name="Slide Number Placeholder 3">
            <a:extLst>
              <a:ext uri="{FF2B5EF4-FFF2-40B4-BE49-F238E27FC236}">
                <a16:creationId xmlns:a16="http://schemas.microsoft.com/office/drawing/2014/main" id="{4BCA571B-F52F-16A2-70FB-593284141FD9}"/>
              </a:ext>
            </a:extLst>
          </p:cNvPr>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59FB69D-9E19-4FB8-BEAE-20F88589C44A}" type="slidenum">
              <a:rPr kumimoji="0" lang="en-US" sz="1050" b="1" i="0" u="none" strike="noStrike" kern="1200" cap="none" spc="0" normalizeH="0" baseline="0" noProof="0" smtClean="0">
                <a:ln>
                  <a:noFill/>
                </a:ln>
                <a:solidFill>
                  <a:srgbClr val="000064"/>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83</a:t>
            </a:fld>
            <a:endParaRPr kumimoji="0" lang="en-US" sz="1050" b="1" i="0" u="none" strike="noStrike" kern="1200" cap="none" spc="0" normalizeH="0" baseline="0" noProof="0">
              <a:ln>
                <a:noFill/>
              </a:ln>
              <a:solidFill>
                <a:srgbClr val="000064"/>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95599A4-FEE1-47BF-72BA-AE0ADE8D9250}"/>
              </a:ext>
            </a:extLst>
          </p:cNvPr>
          <p:cNvPicPr>
            <a:picLocks noChangeAspect="1"/>
          </p:cNvPicPr>
          <p:nvPr/>
        </p:nvPicPr>
        <p:blipFill>
          <a:blip r:embed="rId3"/>
          <a:stretch>
            <a:fillRect/>
          </a:stretch>
        </p:blipFill>
        <p:spPr>
          <a:xfrm>
            <a:off x="9072755" y="334985"/>
            <a:ext cx="2543174" cy="1356360"/>
          </a:xfrm>
          <a:prstGeom prst="rect">
            <a:avLst/>
          </a:prstGeom>
        </p:spPr>
      </p:pic>
      <p:sp>
        <p:nvSpPr>
          <p:cNvPr id="9" name="Content Placeholder 1">
            <a:extLst>
              <a:ext uri="{FF2B5EF4-FFF2-40B4-BE49-F238E27FC236}">
                <a16:creationId xmlns:a16="http://schemas.microsoft.com/office/drawing/2014/main" id="{26473E61-C20D-182D-FE19-70C4AB9DEA65}"/>
              </a:ext>
            </a:extLst>
          </p:cNvPr>
          <p:cNvSpPr>
            <a:spLocks noGrp="1"/>
          </p:cNvSpPr>
          <p:nvPr>
            <p:ph idx="1"/>
          </p:nvPr>
        </p:nvSpPr>
        <p:spPr>
          <a:xfrm>
            <a:off x="576454" y="1599905"/>
            <a:ext cx="11310746" cy="4364038"/>
          </a:xfrm>
        </p:spPr>
        <p:txBody>
          <a:bodyPr/>
          <a:lstStyle/>
          <a:p>
            <a:r>
              <a:rPr lang="en-US" sz="3000" dirty="0">
                <a:hlinkClick r:id="rId4"/>
              </a:rPr>
              <a:t>RFA-CA-23-035</a:t>
            </a:r>
            <a:r>
              <a:rPr lang="en-US" sz="3000" dirty="0"/>
              <a:t>: Small Business Transition Grant For Early Career Scientists (due: 8/21/23)</a:t>
            </a:r>
          </a:p>
          <a:p>
            <a:r>
              <a:rPr lang="en-US" sz="3000" dirty="0"/>
              <a:t>Omnibus Announcements:</a:t>
            </a:r>
          </a:p>
          <a:p>
            <a:pPr marL="895335" lvl="1" indent="-285750">
              <a:buFont typeface="Arial" panose="020B0604020202020204" pitchFamily="34" charset="0"/>
              <a:buChar char="•"/>
            </a:pPr>
            <a:r>
              <a:rPr lang="en-US" sz="2700" dirty="0">
                <a:effectLst/>
                <a:latin typeface="Arial" panose="020B0604020202020204" pitchFamily="34" charset="0"/>
                <a:ea typeface="Calibri" panose="020F0502020204030204" pitchFamily="34" charset="0"/>
                <a:cs typeface="Arial" panose="020B0604020202020204" pitchFamily="34" charset="0"/>
                <a:hlinkClick r:id="rId5"/>
              </a:rPr>
              <a:t>NOT-OD-23-124</a:t>
            </a:r>
            <a:r>
              <a:rPr lang="en-US" sz="2700" dirty="0">
                <a:effectLst/>
                <a:latin typeface="Arial" panose="020B0604020202020204" pitchFamily="34" charset="0"/>
                <a:ea typeface="Calibri" panose="020F0502020204030204" pitchFamily="34" charset="0"/>
                <a:cs typeface="Arial" panose="020B0604020202020204" pitchFamily="34" charset="0"/>
              </a:rPr>
              <a:t>: Notice of Anticipated Publication</a:t>
            </a:r>
          </a:p>
          <a:p>
            <a:r>
              <a:rPr lang="en-US" sz="3000" dirty="0"/>
              <a:t>Notices of Special Interest:</a:t>
            </a:r>
          </a:p>
          <a:p>
            <a:pPr lvl="1"/>
            <a:r>
              <a:rPr lang="en-US" sz="2700" dirty="0">
                <a:hlinkClick r:id="rId6"/>
              </a:rPr>
              <a:t>NOT-HG-21-018</a:t>
            </a:r>
            <a:r>
              <a:rPr lang="en-US" sz="2700" dirty="0"/>
              <a:t>: Advancing Genomic Technology Development for Research and Clinical Application</a:t>
            </a:r>
          </a:p>
          <a:p>
            <a:pPr lvl="1"/>
            <a:r>
              <a:rPr lang="en-US" sz="2700" dirty="0">
                <a:hlinkClick r:id="rId7"/>
              </a:rPr>
              <a:t>NOT-HG-22-011</a:t>
            </a:r>
            <a:r>
              <a:rPr lang="en-US" sz="2700" dirty="0"/>
              <a:t>: Development and Implementation of Clinical Informatics Tools to Enhance Patients’ Use of Genomic Information</a:t>
            </a:r>
          </a:p>
          <a:p>
            <a:pPr lvl="1"/>
            <a:r>
              <a:rPr lang="en-US" sz="2700" dirty="0">
                <a:hlinkClick r:id="rId8"/>
              </a:rPr>
              <a:t>NOT-HG-21-038</a:t>
            </a:r>
            <a:r>
              <a:rPr lang="en-US" sz="2700" dirty="0"/>
              <a:t>: Genomics Education Interactive Digital Media Resources </a:t>
            </a:r>
          </a:p>
        </p:txBody>
      </p:sp>
    </p:spTree>
    <p:extLst>
      <p:ext uri="{BB962C8B-B14F-4D97-AF65-F5344CB8AC3E}">
        <p14:creationId xmlns:p14="http://schemas.microsoft.com/office/powerpoint/2010/main" val="33211270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1615C1-0897-E871-0CB2-B2CB9628653E}"/>
              </a:ext>
            </a:extLst>
          </p:cNvPr>
          <p:cNvGrpSpPr/>
          <p:nvPr/>
        </p:nvGrpSpPr>
        <p:grpSpPr>
          <a:xfrm>
            <a:off x="4316526" y="1681480"/>
            <a:ext cx="6660092" cy="2128649"/>
            <a:chOff x="4373256" y="1681480"/>
            <a:chExt cx="6660092" cy="2128649"/>
          </a:xfrm>
        </p:grpSpPr>
        <p:pic>
          <p:nvPicPr>
            <p:cNvPr id="13" name="Picture 12">
              <a:extLst>
                <a:ext uri="{FF2B5EF4-FFF2-40B4-BE49-F238E27FC236}">
                  <a16:creationId xmlns:a16="http://schemas.microsoft.com/office/drawing/2014/main" id="{F8742531-F02E-E431-C2C9-CD121E888D22}"/>
                </a:ext>
              </a:extLst>
            </p:cNvPr>
            <p:cNvPicPr>
              <a:picLocks noChangeAspect="1"/>
            </p:cNvPicPr>
            <p:nvPr/>
          </p:nvPicPr>
          <p:blipFill>
            <a:blip r:embed="rId3"/>
            <a:stretch>
              <a:fillRect/>
            </a:stretch>
          </p:blipFill>
          <p:spPr>
            <a:xfrm>
              <a:off x="4373256" y="1681480"/>
              <a:ext cx="6660092" cy="2128649"/>
            </a:xfrm>
            <a:prstGeom prst="rect">
              <a:avLst/>
            </a:prstGeom>
            <a:ln>
              <a:solidFill>
                <a:schemeClr val="accent5"/>
              </a:solidFill>
            </a:ln>
          </p:spPr>
        </p:pic>
        <p:sp>
          <p:nvSpPr>
            <p:cNvPr id="14" name="Rectangle 13">
              <a:extLst>
                <a:ext uri="{FF2B5EF4-FFF2-40B4-BE49-F238E27FC236}">
                  <a16:creationId xmlns:a16="http://schemas.microsoft.com/office/drawing/2014/main" id="{161C9C19-0EA1-45FE-B0CC-6FAFB8B5D70F}"/>
                </a:ext>
              </a:extLst>
            </p:cNvPr>
            <p:cNvSpPr/>
            <p:nvPr/>
          </p:nvSpPr>
          <p:spPr>
            <a:xfrm>
              <a:off x="9423400" y="2015320"/>
              <a:ext cx="1609948" cy="3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id="{8B41B7B7-52A8-B348-E386-EDA6050319AB}"/>
              </a:ext>
            </a:extLst>
          </p:cNvPr>
          <p:cNvPicPr>
            <a:picLocks noChangeAspect="1"/>
          </p:cNvPicPr>
          <p:nvPr/>
        </p:nvPicPr>
        <p:blipFill>
          <a:blip r:embed="rId4"/>
          <a:stretch>
            <a:fillRect/>
          </a:stretch>
        </p:blipFill>
        <p:spPr>
          <a:xfrm>
            <a:off x="493038" y="1681480"/>
            <a:ext cx="3548178" cy="4516120"/>
          </a:xfrm>
          <a:prstGeom prst="rect">
            <a:avLst/>
          </a:prstGeom>
        </p:spPr>
      </p:pic>
      <p:sp>
        <p:nvSpPr>
          <p:cNvPr id="2" name="Slide Number Placeholder 1">
            <a:extLst>
              <a:ext uri="{FF2B5EF4-FFF2-40B4-BE49-F238E27FC236}">
                <a16:creationId xmlns:a16="http://schemas.microsoft.com/office/drawing/2014/main" id="{ACED8120-43BC-7E49-E320-E907BB312FC9}"/>
              </a:ext>
            </a:extLst>
          </p:cNvPr>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59FB69D-9E19-4FB8-BEAE-20F88589C44A}" type="slidenum">
              <a:rPr kumimoji="0" lang="en-US" sz="1050" b="1" i="0" u="none" strike="noStrike" kern="1200" cap="none" spc="0" normalizeH="0" baseline="0" noProof="0" smtClean="0">
                <a:ln>
                  <a:noFill/>
                </a:ln>
                <a:solidFill>
                  <a:srgbClr val="000064"/>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84</a:t>
            </a:fld>
            <a:endParaRPr kumimoji="0" lang="en-US" sz="1050" b="1" i="0" u="none" strike="noStrike" kern="1200" cap="none" spc="0" normalizeH="0" baseline="0" noProof="0">
              <a:ln>
                <a:noFill/>
              </a:ln>
              <a:solidFill>
                <a:srgbClr val="000064"/>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249648B6-8D1C-4570-396A-6E617F255F08}"/>
              </a:ext>
            </a:extLst>
          </p:cNvPr>
          <p:cNvSpPr>
            <a:spLocks noGrp="1"/>
          </p:cNvSpPr>
          <p:nvPr>
            <p:ph type="title"/>
          </p:nvPr>
        </p:nvSpPr>
        <p:spPr>
          <a:xfrm>
            <a:off x="396514" y="362240"/>
            <a:ext cx="11039858" cy="1356360"/>
          </a:xfrm>
        </p:spPr>
        <p:txBody>
          <a:bodyPr/>
          <a:lstStyle/>
          <a:p>
            <a:r>
              <a:rPr lang="en-US" dirty="0"/>
              <a:t>Examples of Recent Success:</a:t>
            </a:r>
          </a:p>
        </p:txBody>
      </p:sp>
      <p:pic>
        <p:nvPicPr>
          <p:cNvPr id="6" name="Picture 5">
            <a:extLst>
              <a:ext uri="{FF2B5EF4-FFF2-40B4-BE49-F238E27FC236}">
                <a16:creationId xmlns:a16="http://schemas.microsoft.com/office/drawing/2014/main" id="{05C3E56F-C731-2E10-2F62-878685AEB2DA}"/>
              </a:ext>
            </a:extLst>
          </p:cNvPr>
          <p:cNvPicPr>
            <a:picLocks noChangeAspect="1"/>
          </p:cNvPicPr>
          <p:nvPr/>
        </p:nvPicPr>
        <p:blipFill>
          <a:blip r:embed="rId5"/>
          <a:stretch>
            <a:fillRect/>
          </a:stretch>
        </p:blipFill>
        <p:spPr>
          <a:xfrm>
            <a:off x="9650109" y="869353"/>
            <a:ext cx="2204355" cy="1826550"/>
          </a:xfrm>
          <a:prstGeom prst="rect">
            <a:avLst/>
          </a:prstGeom>
        </p:spPr>
      </p:pic>
      <p:pic>
        <p:nvPicPr>
          <p:cNvPr id="7" name="Picture 6">
            <a:extLst>
              <a:ext uri="{FF2B5EF4-FFF2-40B4-BE49-F238E27FC236}">
                <a16:creationId xmlns:a16="http://schemas.microsoft.com/office/drawing/2014/main" id="{698D4353-D405-0A61-7137-EF515C6CCE38}"/>
              </a:ext>
            </a:extLst>
          </p:cNvPr>
          <p:cNvPicPr>
            <a:picLocks noChangeAspect="1"/>
          </p:cNvPicPr>
          <p:nvPr/>
        </p:nvPicPr>
        <p:blipFill rotWithShape="1">
          <a:blip r:embed="rId6"/>
          <a:srcRect l="11596" t="14796" r="2999" b="10670"/>
          <a:stretch/>
        </p:blipFill>
        <p:spPr>
          <a:xfrm>
            <a:off x="9650109" y="3351083"/>
            <a:ext cx="2204355" cy="1442850"/>
          </a:xfrm>
          <a:prstGeom prst="rect">
            <a:avLst/>
          </a:prstGeom>
          <a:ln>
            <a:solidFill>
              <a:schemeClr val="accent5"/>
            </a:solidFill>
          </a:ln>
        </p:spPr>
      </p:pic>
      <p:pic>
        <p:nvPicPr>
          <p:cNvPr id="9" name="Picture 8">
            <a:extLst>
              <a:ext uri="{FF2B5EF4-FFF2-40B4-BE49-F238E27FC236}">
                <a16:creationId xmlns:a16="http://schemas.microsoft.com/office/drawing/2014/main" id="{D554D057-4290-E691-4D8C-65071F9C5B01}"/>
              </a:ext>
            </a:extLst>
          </p:cNvPr>
          <p:cNvPicPr>
            <a:picLocks noChangeAspect="1"/>
          </p:cNvPicPr>
          <p:nvPr/>
        </p:nvPicPr>
        <p:blipFill>
          <a:blip r:embed="rId7"/>
          <a:stretch>
            <a:fillRect/>
          </a:stretch>
        </p:blipFill>
        <p:spPr>
          <a:xfrm>
            <a:off x="5090239" y="4929251"/>
            <a:ext cx="2144551" cy="1427101"/>
          </a:xfrm>
          <a:prstGeom prst="rect">
            <a:avLst/>
          </a:prstGeom>
        </p:spPr>
      </p:pic>
      <p:pic>
        <p:nvPicPr>
          <p:cNvPr id="10" name="Picture 9">
            <a:extLst>
              <a:ext uri="{FF2B5EF4-FFF2-40B4-BE49-F238E27FC236}">
                <a16:creationId xmlns:a16="http://schemas.microsoft.com/office/drawing/2014/main" id="{6E919E19-BE0F-B34E-B822-F89F6FEF1083}"/>
              </a:ext>
            </a:extLst>
          </p:cNvPr>
          <p:cNvPicPr>
            <a:picLocks noChangeAspect="1"/>
          </p:cNvPicPr>
          <p:nvPr/>
        </p:nvPicPr>
        <p:blipFill>
          <a:blip r:embed="rId8"/>
          <a:stretch>
            <a:fillRect/>
          </a:stretch>
        </p:blipFill>
        <p:spPr>
          <a:xfrm>
            <a:off x="4627011" y="4024281"/>
            <a:ext cx="3071008" cy="603234"/>
          </a:xfrm>
          <a:prstGeom prst="rect">
            <a:avLst/>
          </a:prstGeom>
        </p:spPr>
      </p:pic>
      <p:pic>
        <p:nvPicPr>
          <p:cNvPr id="8" name="Picture 7">
            <a:extLst>
              <a:ext uri="{FF2B5EF4-FFF2-40B4-BE49-F238E27FC236}">
                <a16:creationId xmlns:a16="http://schemas.microsoft.com/office/drawing/2014/main" id="{F5AE4A9C-A519-520B-3789-B680FA31C047}"/>
              </a:ext>
            </a:extLst>
          </p:cNvPr>
          <p:cNvPicPr>
            <a:picLocks noChangeAspect="1"/>
          </p:cNvPicPr>
          <p:nvPr/>
        </p:nvPicPr>
        <p:blipFill rotWithShape="1">
          <a:blip r:embed="rId9"/>
          <a:srcRect l="25000" t="32701" r="23666" b="30616"/>
          <a:stretch/>
        </p:blipFill>
        <p:spPr>
          <a:xfrm>
            <a:off x="7087152" y="4793933"/>
            <a:ext cx="2484629" cy="927703"/>
          </a:xfrm>
          <a:prstGeom prst="rect">
            <a:avLst/>
          </a:prstGeom>
        </p:spPr>
      </p:pic>
    </p:spTree>
    <p:extLst>
      <p:ext uri="{BB962C8B-B14F-4D97-AF65-F5344CB8AC3E}">
        <p14:creationId xmlns:p14="http://schemas.microsoft.com/office/powerpoint/2010/main" val="1245508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2572CB-09CF-0073-9BCE-C757B9FEE235}"/>
              </a:ext>
            </a:extLst>
          </p:cNvPr>
          <p:cNvSpPr>
            <a:spLocks noGrp="1"/>
          </p:cNvSpPr>
          <p:nvPr>
            <p:ph idx="1"/>
          </p:nvPr>
        </p:nvSpPr>
        <p:spPr>
          <a:xfrm>
            <a:off x="1605437" y="5134866"/>
            <a:ext cx="8688093" cy="989437"/>
          </a:xfrm>
        </p:spPr>
        <p:txBody>
          <a:bodyPr anchor="ctr"/>
          <a:lstStyle/>
          <a:p>
            <a:pPr marL="0" indent="0">
              <a:buNone/>
            </a:pPr>
            <a:r>
              <a:rPr lang="en-US" sz="2800" dirty="0"/>
              <a:t>Contact us by email:</a:t>
            </a:r>
          </a:p>
          <a:p>
            <a:pPr marL="0" indent="0">
              <a:spcBef>
                <a:spcPts val="600"/>
              </a:spcBef>
              <a:buNone/>
            </a:pPr>
            <a:r>
              <a:rPr lang="en-US" sz="2800" dirty="0">
                <a:hlinkClick r:id="rId3"/>
              </a:rPr>
              <a:t>nhgri_smallbusiness@nih.gov</a:t>
            </a:r>
            <a:endParaRPr lang="en-US" sz="2800" dirty="0"/>
          </a:p>
        </p:txBody>
      </p:sp>
      <p:sp>
        <p:nvSpPr>
          <p:cNvPr id="3" name="Title 2">
            <a:extLst>
              <a:ext uri="{FF2B5EF4-FFF2-40B4-BE49-F238E27FC236}">
                <a16:creationId xmlns:a16="http://schemas.microsoft.com/office/drawing/2014/main" id="{322B53CF-E451-F260-B18E-E4CEBBB54CB9}"/>
              </a:ext>
            </a:extLst>
          </p:cNvPr>
          <p:cNvSpPr>
            <a:spLocks noGrp="1"/>
          </p:cNvSpPr>
          <p:nvPr>
            <p:ph type="title"/>
          </p:nvPr>
        </p:nvSpPr>
        <p:spPr/>
        <p:txBody>
          <a:bodyPr/>
          <a:lstStyle/>
          <a:p>
            <a:r>
              <a:rPr lang="en-US" dirty="0"/>
              <a:t>Where to find us!</a:t>
            </a:r>
          </a:p>
        </p:txBody>
      </p:sp>
      <p:sp>
        <p:nvSpPr>
          <p:cNvPr id="4" name="Slide Number Placeholder 3">
            <a:extLst>
              <a:ext uri="{FF2B5EF4-FFF2-40B4-BE49-F238E27FC236}">
                <a16:creationId xmlns:a16="http://schemas.microsoft.com/office/drawing/2014/main" id="{2D171641-EF40-3926-5F25-0BF46D87AECA}"/>
              </a:ext>
            </a:extLst>
          </p:cNvPr>
          <p:cNvSpPr>
            <a:spLocks noGrp="1"/>
          </p:cNvSpPr>
          <p:nvPr>
            <p:ph type="sldNum"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A59FB69D-9E19-4FB8-BEAE-20F88589C44A}" type="slidenum">
              <a:rPr kumimoji="0" lang="en-US" sz="1050" b="1" i="0" u="none" strike="noStrike" kern="1200" cap="none" spc="0" normalizeH="0" baseline="0" noProof="0" smtClean="0">
                <a:ln>
                  <a:noFill/>
                </a:ln>
                <a:solidFill>
                  <a:srgbClr val="000064"/>
                </a:solidFill>
                <a:effectLst/>
                <a:uLnTx/>
                <a:uFillTx/>
                <a:latin typeface="Arial" panose="020B060402020202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85</a:t>
            </a:fld>
            <a:endParaRPr kumimoji="0" lang="en-US" sz="1050" b="1" i="0" u="none" strike="noStrike" kern="1200" cap="none" spc="0" normalizeH="0" baseline="0" noProof="0">
              <a:ln>
                <a:noFill/>
              </a:ln>
              <a:solidFill>
                <a:srgbClr val="000064"/>
              </a:solidFill>
              <a:effectLst/>
              <a:uLnTx/>
              <a:uFillTx/>
              <a:latin typeface="Arial" panose="020B0604020202020204"/>
              <a:ea typeface="+mn-ea"/>
              <a:cs typeface="+mn-cs"/>
            </a:endParaRPr>
          </a:p>
        </p:txBody>
      </p:sp>
      <p:sp>
        <p:nvSpPr>
          <p:cNvPr id="6" name="Content Placeholder 3">
            <a:extLst>
              <a:ext uri="{FF2B5EF4-FFF2-40B4-BE49-F238E27FC236}">
                <a16:creationId xmlns:a16="http://schemas.microsoft.com/office/drawing/2014/main" id="{147A6843-A38D-0548-3D90-4EAE57D2A8C4}"/>
              </a:ext>
            </a:extLst>
          </p:cNvPr>
          <p:cNvSpPr txBox="1">
            <a:spLocks/>
          </p:cNvSpPr>
          <p:nvPr/>
        </p:nvSpPr>
        <p:spPr>
          <a:xfrm>
            <a:off x="7382367" y="1127689"/>
            <a:ext cx="3799439" cy="2623145"/>
          </a:xfrm>
          <a:prstGeom prst="rect">
            <a:avLst/>
          </a:prstGeom>
        </p:spPr>
        <p:txBody>
          <a:bodyPr anchor="ctr">
            <a:noAutofit/>
          </a:bodyPr>
          <a:lstStyle>
            <a:lvl1pPr marL="304792" indent="-304792" algn="l" defTabSz="1219170" rtl="0" eaLnBrk="1" latinLnBrk="0" hangingPunct="1">
              <a:lnSpc>
                <a:spcPct val="90000"/>
              </a:lnSpc>
              <a:spcBef>
                <a:spcPts val="1333"/>
              </a:spcBef>
              <a:buFont typeface="Arial"/>
              <a:buChar char="•"/>
              <a:defRPr sz="3600" kern="1200">
                <a:solidFill>
                  <a:schemeClr val="tx2"/>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600" kern="1200">
                <a:solidFill>
                  <a:schemeClr val="tx2"/>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600"/>
              </a:spcBef>
              <a:spcAft>
                <a:spcPts val="0"/>
              </a:spcAft>
              <a:buClrTx/>
              <a:buSzTx/>
              <a:buFont typeface="Arial"/>
              <a:buNone/>
              <a:tabLst/>
              <a:defRPr/>
            </a:pPr>
            <a:r>
              <a:rPr kumimoji="0" lang="en-US" sz="2800" b="0" i="0" u="none" strike="noStrike" kern="1200" cap="none" spc="0" normalizeH="0" baseline="0" noProof="0" dirty="0">
                <a:ln>
                  <a:noFill/>
                </a:ln>
                <a:solidFill>
                  <a:srgbClr val="616165"/>
                </a:solidFill>
                <a:effectLst/>
                <a:uLnTx/>
                <a:uFillTx/>
                <a:latin typeface="Arial" panose="020B0604020202020204"/>
                <a:ea typeface="+mn-ea"/>
                <a:cs typeface="+mn-cs"/>
              </a:rPr>
              <a:t>NHGRI Small Business Webpage:</a:t>
            </a:r>
          </a:p>
          <a:p>
            <a:pPr marL="0" marR="0" lvl="0" indent="0" algn="l" defTabSz="1219170" rtl="0" eaLnBrk="1" fontAlgn="auto" latinLnBrk="0" hangingPunct="1">
              <a:lnSpc>
                <a:spcPct val="90000"/>
              </a:lnSpc>
              <a:spcBef>
                <a:spcPts val="600"/>
              </a:spcBef>
              <a:spcAft>
                <a:spcPts val="0"/>
              </a:spcAft>
              <a:buClrTx/>
              <a:buSzTx/>
              <a:buFont typeface="Arial"/>
              <a:buNone/>
              <a:tabLst/>
              <a:defRPr/>
            </a:pPr>
            <a:r>
              <a:rPr kumimoji="0" lang="en-US" sz="2800" b="0" i="0" u="none" strike="noStrike" kern="1200" cap="none" spc="0" normalizeH="0" baseline="0" noProof="0" dirty="0">
                <a:ln>
                  <a:noFill/>
                </a:ln>
                <a:solidFill>
                  <a:srgbClr val="616165"/>
                </a:solidFill>
                <a:effectLst/>
                <a:uLnTx/>
                <a:uFillTx/>
                <a:latin typeface="Arial" panose="020B0604020202020204"/>
                <a:ea typeface="+mn-ea"/>
                <a:cs typeface="+mn-cs"/>
                <a:hlinkClick r:id="rId4"/>
              </a:rPr>
              <a:t>genome.gov/small-business</a:t>
            </a:r>
            <a:endParaRPr kumimoji="0" lang="en-US" sz="2800" b="0" i="0" u="none" strike="noStrike" kern="1200" cap="none" spc="0" normalizeH="0" baseline="0" noProof="0" dirty="0">
              <a:ln>
                <a:noFill/>
              </a:ln>
              <a:solidFill>
                <a:srgbClr val="616165"/>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92444E0C-545C-2D17-70A0-4516152BD72A}"/>
              </a:ext>
            </a:extLst>
          </p:cNvPr>
          <p:cNvPicPr>
            <a:picLocks noChangeAspect="1"/>
          </p:cNvPicPr>
          <p:nvPr/>
        </p:nvPicPr>
        <p:blipFill>
          <a:blip r:embed="rId5"/>
          <a:stretch>
            <a:fillRect/>
          </a:stretch>
        </p:blipFill>
        <p:spPr>
          <a:xfrm>
            <a:off x="7434618" y="3429000"/>
            <a:ext cx="1320578" cy="1312809"/>
          </a:xfrm>
          <a:prstGeom prst="rect">
            <a:avLst/>
          </a:prstGeom>
        </p:spPr>
      </p:pic>
      <p:grpSp>
        <p:nvGrpSpPr>
          <p:cNvPr id="11" name="Group 10">
            <a:extLst>
              <a:ext uri="{FF2B5EF4-FFF2-40B4-BE49-F238E27FC236}">
                <a16:creationId xmlns:a16="http://schemas.microsoft.com/office/drawing/2014/main" id="{7F988FBC-4A7D-1E49-4986-4DE33EBF0429}"/>
              </a:ext>
            </a:extLst>
          </p:cNvPr>
          <p:cNvGrpSpPr/>
          <p:nvPr/>
        </p:nvGrpSpPr>
        <p:grpSpPr>
          <a:xfrm>
            <a:off x="576071" y="1510041"/>
            <a:ext cx="6659998" cy="3457613"/>
            <a:chOff x="576071" y="1510041"/>
            <a:chExt cx="6659998" cy="3457613"/>
          </a:xfrm>
        </p:grpSpPr>
        <p:pic>
          <p:nvPicPr>
            <p:cNvPr id="7" name="Picture 6">
              <a:extLst>
                <a:ext uri="{FF2B5EF4-FFF2-40B4-BE49-F238E27FC236}">
                  <a16:creationId xmlns:a16="http://schemas.microsoft.com/office/drawing/2014/main" id="{44BC714C-1E2F-AA0E-E171-BF81663D4A2C}"/>
                </a:ext>
              </a:extLst>
            </p:cNvPr>
            <p:cNvPicPr>
              <a:picLocks noChangeAspect="1"/>
            </p:cNvPicPr>
            <p:nvPr/>
          </p:nvPicPr>
          <p:blipFill rotWithShape="1">
            <a:blip r:embed="rId6"/>
            <a:srcRect l="1" t="17161" r="34533" b="18691"/>
            <a:stretch/>
          </p:blipFill>
          <p:spPr>
            <a:xfrm>
              <a:off x="576071" y="1589169"/>
              <a:ext cx="6659998" cy="3378485"/>
            </a:xfrm>
            <a:prstGeom prst="rect">
              <a:avLst/>
            </a:prstGeom>
          </p:spPr>
        </p:pic>
        <p:sp>
          <p:nvSpPr>
            <p:cNvPr id="10" name="Rectangle 9">
              <a:extLst>
                <a:ext uri="{FF2B5EF4-FFF2-40B4-BE49-F238E27FC236}">
                  <a16:creationId xmlns:a16="http://schemas.microsoft.com/office/drawing/2014/main" id="{013750E5-A887-632A-B00B-44493EEF930A}"/>
                </a:ext>
              </a:extLst>
            </p:cNvPr>
            <p:cNvSpPr/>
            <p:nvPr/>
          </p:nvSpPr>
          <p:spPr>
            <a:xfrm>
              <a:off x="576071" y="1510041"/>
              <a:ext cx="6659998" cy="914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8" name="Graphic 7" descr="Email with solid fill">
            <a:extLst>
              <a:ext uri="{FF2B5EF4-FFF2-40B4-BE49-F238E27FC236}">
                <a16:creationId xmlns:a16="http://schemas.microsoft.com/office/drawing/2014/main" id="{C2EE12CC-E696-150B-EEA7-96EE534541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6071" y="5134866"/>
            <a:ext cx="914400" cy="914400"/>
          </a:xfrm>
          <a:prstGeom prst="rect">
            <a:avLst/>
          </a:prstGeom>
        </p:spPr>
      </p:pic>
    </p:spTree>
    <p:extLst>
      <p:ext uri="{BB962C8B-B14F-4D97-AF65-F5344CB8AC3E}">
        <p14:creationId xmlns:p14="http://schemas.microsoft.com/office/powerpoint/2010/main" val="3368131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0544C4-E35C-7145-8F0C-14E842E56F07}"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000" b="1"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descr="cid:7948452c-11ce-41bf-930f-0c1332f91072@mail.nih.gov"/>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46872" y="5628526"/>
            <a:ext cx="8213546" cy="533400"/>
          </a:xfrm>
          <a:prstGeom prst="rect">
            <a:avLst/>
          </a:prstGeom>
          <a:noFill/>
          <a:ln>
            <a:noFill/>
          </a:ln>
          <a:scene3d>
            <a:camera prst="orthographicFront"/>
            <a:lightRig rig="threePt" dir="t"/>
          </a:scene3d>
          <a:sp3d>
            <a:bevelT prst="angle"/>
          </a:sp3d>
        </p:spPr>
      </p:pic>
      <p:sp>
        <p:nvSpPr>
          <p:cNvPr id="14" name="TextBox 13"/>
          <p:cNvSpPr txBox="1"/>
          <p:nvPr/>
        </p:nvSpPr>
        <p:spPr>
          <a:xfrm>
            <a:off x="3138863" y="4620970"/>
            <a:ext cx="7808124" cy="553998"/>
          </a:xfrm>
          <a:prstGeom prst="rect">
            <a:avLst/>
          </a:prstGeom>
          <a:solidFill>
            <a:schemeClr val="bg1">
              <a:alpha val="5000"/>
            </a:schemeClr>
          </a:solidFill>
          <a:ln>
            <a:noFill/>
          </a:ln>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ea typeface="+mn-ea"/>
                <a:cs typeface="+mn-cs"/>
              </a:rPr>
              <a:t>June 21,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054" y="1254304"/>
            <a:ext cx="1584146" cy="4380654"/>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descr="cid:1745fcec-c62b-4ae9-af66-7ab4b6019196@mail.nih.gov"/>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540054" y="41099"/>
            <a:ext cx="1554822" cy="1142999"/>
          </a:xfrm>
          <a:prstGeom prst="rect">
            <a:avLst/>
          </a:prstGeom>
          <a:noFill/>
          <a:ln>
            <a:noFill/>
          </a:ln>
          <a:scene3d>
            <a:camera prst="orthographicFront"/>
            <a:lightRig rig="threePt" dir="t"/>
          </a:scene3d>
          <a:sp3d>
            <a:bevelT prst="angle"/>
          </a:sp3d>
        </p:spPr>
      </p:pic>
      <p:sp>
        <p:nvSpPr>
          <p:cNvPr id="25" name="Rectangle 24"/>
          <p:cNvSpPr/>
          <p:nvPr/>
        </p:nvSpPr>
        <p:spPr>
          <a:xfrm>
            <a:off x="3113926" y="1752601"/>
            <a:ext cx="65532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3200" b="1" i="0" u="none" strike="noStrike" kern="1200" cap="none" spc="0" normalizeH="0" baseline="0" noProof="0" dirty="0">
                <a:ln>
                  <a:noFill/>
                </a:ln>
                <a:solidFill>
                  <a:srgbClr val="002060"/>
                </a:solidFill>
                <a:effectLst/>
                <a:uLnTx/>
                <a:uFillTx/>
                <a:latin typeface="Arial"/>
                <a:ea typeface="+mn-ea"/>
                <a:cs typeface="+mn-cs"/>
              </a:rPr>
            </a:br>
            <a:endParaRPr kumimoji="0" lang="en-US" sz="2400" b="0" i="0" u="none" strike="noStrike" kern="1200" cap="none" spc="0" normalizeH="0" baseline="0" noProof="0" dirty="0">
              <a:ln>
                <a:noFill/>
              </a:ln>
              <a:solidFill>
                <a:srgbClr val="002060"/>
              </a:solidFill>
              <a:effectLst/>
              <a:uLnTx/>
              <a:uFillTx/>
              <a:latin typeface="Arial"/>
              <a:ea typeface="+mn-ea"/>
              <a:cs typeface="+mn-cs"/>
            </a:endParaRPr>
          </a:p>
        </p:txBody>
      </p:sp>
      <p:sp>
        <p:nvSpPr>
          <p:cNvPr id="3" name="TextBox 2">
            <a:extLst>
              <a:ext uri="{FF2B5EF4-FFF2-40B4-BE49-F238E27FC236}">
                <a16:creationId xmlns:a16="http://schemas.microsoft.com/office/drawing/2014/main" id="{6CA26364-7E01-40BD-91EF-CCE9E59964DC}"/>
              </a:ext>
            </a:extLst>
          </p:cNvPr>
          <p:cNvSpPr txBox="1"/>
          <p:nvPr/>
        </p:nvSpPr>
        <p:spPr>
          <a:xfrm>
            <a:off x="3015038" y="1414786"/>
            <a:ext cx="7808124" cy="3206184"/>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Launching Biomedical Innovators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NIAID SBIR/STTR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Overview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Arial"/>
                <a:ea typeface="+mn-ea"/>
                <a:cs typeface="+mn-cs"/>
              </a:rPr>
              <a:t>Hejiao</a:t>
            </a:r>
            <a:r>
              <a:rPr kumimoji="0" lang="en-US" sz="1600" b="1" i="0" u="none" strike="noStrike" kern="1200" cap="none" spc="0" normalizeH="0" baseline="0" noProof="0" dirty="0">
                <a:ln>
                  <a:noFill/>
                </a:ln>
                <a:solidFill>
                  <a:srgbClr val="002060"/>
                </a:solidFill>
                <a:effectLst/>
                <a:uLnTx/>
                <a:uFillTx/>
                <a:latin typeface="Arial"/>
                <a:ea typeface="+mn-ea"/>
                <a:cs typeface="+mn-cs"/>
              </a:rPr>
              <a:t> English,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a:ea typeface="+mn-ea"/>
                <a:cs typeface="+mn-cs"/>
              </a:rPr>
              <a:t>Health </a:t>
            </a:r>
            <a:r>
              <a:rPr kumimoji="0" lang="en-US" sz="1600" b="1" i="0" u="none" strike="noStrike" kern="1200" cap="none" spc="0" normalizeH="0" baseline="0" noProof="0" dirty="0">
                <a:ln>
                  <a:noFill/>
                </a:ln>
                <a:solidFill>
                  <a:srgbClr val="002060"/>
                </a:solidFill>
                <a:effectLst/>
                <a:uLnTx/>
                <a:uFillTx/>
                <a:latin typeface="Arial"/>
                <a:ea typeface="+mn-ea"/>
                <a:cs typeface="+mn-cs"/>
              </a:rPr>
              <a:t>Specialist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ea typeface="+mn-ea"/>
                <a:cs typeface="+mn-cs"/>
              </a:rPr>
              <a:t>SBIR/STTR Program, NIAID, NIH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Arial"/>
              <a:ea typeface="+mn-ea"/>
              <a:cs typeface="+mn-cs"/>
            </a:endParaRPr>
          </a:p>
        </p:txBody>
      </p:sp>
      <p:sp>
        <p:nvSpPr>
          <p:cNvPr id="5" name="TextBox 4">
            <a:extLst>
              <a:ext uri="{FF2B5EF4-FFF2-40B4-BE49-F238E27FC236}">
                <a16:creationId xmlns:a16="http://schemas.microsoft.com/office/drawing/2014/main" id="{E7C8D735-1414-432E-8573-DA452F38F091}"/>
              </a:ext>
            </a:extLst>
          </p:cNvPr>
          <p:cNvSpPr txBox="1"/>
          <p:nvPr/>
        </p:nvSpPr>
        <p:spPr>
          <a:xfrm>
            <a:off x="3124201" y="0"/>
            <a:ext cx="7837448" cy="1254304"/>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National Institute of Allergy and Infectious Diseases (NIAID), NIH</a:t>
            </a:r>
          </a:p>
        </p:txBody>
      </p:sp>
    </p:spTree>
    <p:extLst>
      <p:ext uri="{BB962C8B-B14F-4D97-AF65-F5344CB8AC3E}">
        <p14:creationId xmlns:p14="http://schemas.microsoft.com/office/powerpoint/2010/main" val="529361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2FB2-6971-E64E-A1DA-9AF3E2121EF0}"/>
              </a:ext>
            </a:extLst>
          </p:cNvPr>
          <p:cNvSpPr>
            <a:spLocks noGrp="1"/>
          </p:cNvSpPr>
          <p:nvPr>
            <p:ph type="title"/>
          </p:nvPr>
        </p:nvSpPr>
        <p:spPr>
          <a:xfrm>
            <a:off x="0" y="-1"/>
            <a:ext cx="10995102" cy="1228725"/>
          </a:xfrm>
        </p:spPr>
        <p:txBody>
          <a:bodyPr tIns="0" anchor="ctr" anchorCtr="0">
            <a:noAutofit/>
          </a:bodyPr>
          <a:lstStyle/>
          <a:p>
            <a:pPr algn="ctr"/>
            <a:r>
              <a:rPr lang="en-US" dirty="0">
                <a:solidFill>
                  <a:srgbClr val="002060"/>
                </a:solidFill>
              </a:rPr>
              <a:t>NIH SBIR/STTR Budget Allocation FY23</a:t>
            </a:r>
          </a:p>
        </p:txBody>
      </p:sp>
      <p:sp>
        <p:nvSpPr>
          <p:cNvPr id="5" name="Slide Number Placeholder 4">
            <a:extLst>
              <a:ext uri="{FF2B5EF4-FFF2-40B4-BE49-F238E27FC236}">
                <a16:creationId xmlns:a16="http://schemas.microsoft.com/office/drawing/2014/main" id="{AA96BDA5-FB12-2541-B8F4-0F034A9363B9}"/>
              </a:ext>
            </a:extLst>
          </p:cNvPr>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Trapezoid 7">
            <a:extLst>
              <a:ext uri="{FF2B5EF4-FFF2-40B4-BE49-F238E27FC236}">
                <a16:creationId xmlns:a16="http://schemas.microsoft.com/office/drawing/2014/main" id="{32911A35-5D65-CD4E-B53A-5954A85A078E}"/>
              </a:ext>
            </a:extLst>
          </p:cNvPr>
          <p:cNvSpPr/>
          <p:nvPr/>
        </p:nvSpPr>
        <p:spPr>
          <a:xfrm>
            <a:off x="6670675" y="1393826"/>
            <a:ext cx="3667124" cy="3028950"/>
          </a:xfrm>
          <a:prstGeom prst="trapezoid">
            <a:avLst>
              <a:gd name="adj" fmla="val 9958"/>
            </a:avLst>
          </a:prstGeom>
          <a:solidFill>
            <a:schemeClr val="bg1"/>
          </a:solidFill>
          <a:ln>
            <a:noFill/>
          </a:ln>
          <a:effectLst>
            <a:outerShdw blurRad="127000" dist="38100" dir="13500000" algn="b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riangle 8">
            <a:extLst>
              <a:ext uri="{FF2B5EF4-FFF2-40B4-BE49-F238E27FC236}">
                <a16:creationId xmlns:a16="http://schemas.microsoft.com/office/drawing/2014/main" id="{94736B4E-0332-C847-A98B-9F54A86F7018}"/>
              </a:ext>
            </a:extLst>
          </p:cNvPr>
          <p:cNvSpPr/>
          <p:nvPr/>
        </p:nvSpPr>
        <p:spPr>
          <a:xfrm rot="5400000" flipV="1">
            <a:off x="8547100" y="288926"/>
            <a:ext cx="381000" cy="25908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5794692-068C-3340-9A3C-4EA048659748}"/>
              </a:ext>
            </a:extLst>
          </p:cNvPr>
          <p:cNvSpPr/>
          <p:nvPr/>
        </p:nvSpPr>
        <p:spPr>
          <a:xfrm>
            <a:off x="6909032" y="1985507"/>
            <a:ext cx="3524018" cy="2031325"/>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rPr>
              <a:t>NIH SBIR/STTR Budget </a:t>
            </a:r>
            <a:br>
              <a:rPr kumimoji="0" lang="en-US" sz="1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rPr>
              <a:t>$1.347 billion (B)</a:t>
            </a:r>
          </a:p>
          <a:p>
            <a:pPr marL="0" marR="0" lvl="0" indent="0" algn="just" defTabSz="914400" rtl="0" eaLnBrk="1" fontAlgn="auto" latinLnBrk="0" hangingPunct="1">
              <a:lnSpc>
                <a:spcPct val="100000"/>
              </a:lnSpc>
              <a:spcBef>
                <a:spcPts val="0"/>
              </a:spcBef>
              <a:spcAft>
                <a:spcPts val="0"/>
              </a:spcAft>
              <a:buClrTx/>
              <a:buSzTx/>
              <a:buFontTx/>
              <a:buNone/>
              <a:tabLst>
                <a:tab pos="684213" algn="l"/>
                <a:tab pos="1485900" algn="l"/>
              </a:tabLst>
              <a:defRPr/>
            </a:pPr>
            <a:endParaRPr kumimoji="0" lang="en-US" sz="1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rPr>
              <a:t>NIAID SBIR/STTR Budget  $195.2 (M)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0E71AD"/>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A5C249">
                  <a:lumMod val="75000"/>
                </a:srgb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8453B36C-7607-4C09-8003-AD918CB55A45}"/>
              </a:ext>
            </a:extLst>
          </p:cNvPr>
          <p:cNvPicPr>
            <a:picLocks noChangeAspect="1"/>
          </p:cNvPicPr>
          <p:nvPr/>
        </p:nvPicPr>
        <p:blipFill>
          <a:blip r:embed="rId2"/>
          <a:stretch>
            <a:fillRect/>
          </a:stretch>
        </p:blipFill>
        <p:spPr>
          <a:xfrm>
            <a:off x="1100906" y="1449388"/>
            <a:ext cx="6967589" cy="5181600"/>
          </a:xfrm>
          <a:prstGeom prst="rect">
            <a:avLst/>
          </a:prstGeom>
        </p:spPr>
      </p:pic>
    </p:spTree>
    <p:extLst>
      <p:ext uri="{BB962C8B-B14F-4D97-AF65-F5344CB8AC3E}">
        <p14:creationId xmlns:p14="http://schemas.microsoft.com/office/powerpoint/2010/main" val="284083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9FD1F-B4AB-42B2-9A1A-D6B553235E47}"/>
              </a:ext>
            </a:extLst>
          </p:cNvPr>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0544C4-E35C-7145-8F0C-14E842E56F07}"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000" b="1" i="0" u="none" strike="noStrike" kern="1200" cap="none" spc="0" normalizeH="0" baseline="0" noProof="0" dirty="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16B214A6-4E9B-4BDD-B7BA-2B0F8B659EA5}"/>
              </a:ext>
            </a:extLst>
          </p:cNvPr>
          <p:cNvSpPr/>
          <p:nvPr/>
        </p:nvSpPr>
        <p:spPr>
          <a:xfrm>
            <a:off x="1525040" y="1473597"/>
            <a:ext cx="8438109" cy="4154984"/>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NIAID conducts and supports basic and applied research to better understand, treat, and ultimately prevent infectious, immunologic, and allergic diseases.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NIAID has a unique mandate that requires the Institute to respond to emerging public health threats.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NIAID’s three extramural divisions are the Division of AIDS (DAIDS); Division of Allergy, Immunology, and Transplantation (DAIT); and Division of Microbiology and Infectious Diseases (DMID).</a:t>
            </a:r>
          </a:p>
        </p:txBody>
      </p:sp>
      <p:sp>
        <p:nvSpPr>
          <p:cNvPr id="6" name="Title 1">
            <a:extLst>
              <a:ext uri="{FF2B5EF4-FFF2-40B4-BE49-F238E27FC236}">
                <a16:creationId xmlns:a16="http://schemas.microsoft.com/office/drawing/2014/main" id="{EE218D6D-4778-496B-BF81-B0C78E8BAD23}"/>
              </a:ext>
            </a:extLst>
          </p:cNvPr>
          <p:cNvSpPr txBox="1">
            <a:spLocks/>
          </p:cNvSpPr>
          <p:nvPr/>
        </p:nvSpPr>
        <p:spPr>
          <a:xfrm>
            <a:off x="0" y="0"/>
            <a:ext cx="10950498" cy="1228725"/>
          </a:xfrm>
          <a:prstGeom prst="rect">
            <a:avLst/>
          </a:prstGeom>
        </p:spPr>
        <p:txBody>
          <a:bodyPr anchor="ctr" anchorCtr="0"/>
          <a:lstStyle>
            <a:lvl1pPr algn="l" rtl="0" eaLnBrk="1" latinLnBrk="0" hangingPunct="1">
              <a:spcBef>
                <a:spcPct val="0"/>
              </a:spcBef>
              <a:buNone/>
              <a:defRPr kumimoji="0" sz="3200" b="1" kern="1200">
                <a:ln>
                  <a:noFill/>
                </a:ln>
                <a:solidFill>
                  <a:schemeClr val="tx1"/>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a:ea typeface="+mj-ea"/>
                <a:cs typeface="+mj-cs"/>
              </a:rPr>
              <a:t>NIAID’s Mission Statement</a:t>
            </a:r>
          </a:p>
        </p:txBody>
      </p:sp>
    </p:spTree>
    <p:extLst>
      <p:ext uri="{BB962C8B-B14F-4D97-AF65-F5344CB8AC3E}">
        <p14:creationId xmlns:p14="http://schemas.microsoft.com/office/powerpoint/2010/main" val="3754821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8F593-688A-4CD5-AC83-F73D681B7BE9}"/>
              </a:ext>
            </a:extLst>
          </p:cNvPr>
          <p:cNvSpPr>
            <a:spLocks noGrp="1"/>
          </p:cNvSpPr>
          <p:nvPr>
            <p:ph type="title"/>
          </p:nvPr>
        </p:nvSpPr>
        <p:spPr>
          <a:xfrm>
            <a:off x="-1" y="-1"/>
            <a:ext cx="10983951" cy="1228726"/>
          </a:xfrm>
        </p:spPr>
        <p:txBody>
          <a:bodyPr anchor="ctr"/>
          <a:lstStyle/>
          <a:p>
            <a:pPr algn="ctr"/>
            <a:r>
              <a:rPr lang="en-US" dirty="0">
                <a:solidFill>
                  <a:srgbClr val="002060"/>
                </a:solidFill>
              </a:rPr>
              <a:t>NIAID Specific SBIR/STTR Policies</a:t>
            </a:r>
          </a:p>
        </p:txBody>
      </p:sp>
      <p:sp>
        <p:nvSpPr>
          <p:cNvPr id="3" name="Content Placeholder 2">
            <a:extLst>
              <a:ext uri="{FF2B5EF4-FFF2-40B4-BE49-F238E27FC236}">
                <a16:creationId xmlns:a16="http://schemas.microsoft.com/office/drawing/2014/main" id="{3854FFA2-263D-4C8F-9C1C-F4C8C29DEE11}"/>
              </a:ext>
            </a:extLst>
          </p:cNvPr>
          <p:cNvSpPr>
            <a:spLocks noGrp="1"/>
          </p:cNvSpPr>
          <p:nvPr>
            <p:ph idx="1"/>
          </p:nvPr>
        </p:nvSpPr>
        <p:spPr>
          <a:xfrm>
            <a:off x="691995" y="1435836"/>
            <a:ext cx="9599957" cy="5089551"/>
          </a:xfrm>
        </p:spPr>
        <p:txBody>
          <a:bodyPr>
            <a:noAutofit/>
          </a:bodyPr>
          <a:lstStyle/>
          <a:p>
            <a:r>
              <a:rPr lang="en-US" sz="1800" dirty="0">
                <a:solidFill>
                  <a:srgbClr val="002060"/>
                </a:solidFill>
              </a:rPr>
              <a:t>Waiver Policy – Phase I: </a:t>
            </a:r>
            <a:r>
              <a:rPr lang="en-US" sz="1800" b="1" dirty="0">
                <a:solidFill>
                  <a:srgbClr val="002060"/>
                </a:solidFill>
              </a:rPr>
              <a:t>$300K/year</a:t>
            </a:r>
            <a:r>
              <a:rPr lang="en-US" sz="1800" dirty="0">
                <a:solidFill>
                  <a:srgbClr val="002060"/>
                </a:solidFill>
              </a:rPr>
              <a:t> for up to 2 years; Phase II: </a:t>
            </a:r>
            <a:r>
              <a:rPr lang="en-US" sz="1800" b="1" dirty="0">
                <a:solidFill>
                  <a:srgbClr val="002060"/>
                </a:solidFill>
              </a:rPr>
              <a:t>$1M/year </a:t>
            </a:r>
            <a:r>
              <a:rPr lang="en-US" sz="1800" dirty="0">
                <a:solidFill>
                  <a:srgbClr val="002060"/>
                </a:solidFill>
              </a:rPr>
              <a:t>for up to 3 years </a:t>
            </a:r>
          </a:p>
          <a:p>
            <a:pPr lvl="1">
              <a:buFont typeface="Wingdings" panose="05000000000000000000" pitchFamily="2" charset="2"/>
              <a:buChar char="q"/>
            </a:pPr>
            <a:r>
              <a:rPr lang="en-US" sz="1800" dirty="0">
                <a:solidFill>
                  <a:srgbClr val="002060"/>
                </a:solidFill>
              </a:rPr>
              <a:t>Topics are interpreted broadly by NIAID Program Officers.</a:t>
            </a:r>
          </a:p>
          <a:p>
            <a:pPr lvl="1">
              <a:buFont typeface="Wingdings" panose="05000000000000000000" pitchFamily="2" charset="2"/>
              <a:buChar char="q"/>
            </a:pPr>
            <a:r>
              <a:rPr lang="en-US" sz="1800" dirty="0">
                <a:solidFill>
                  <a:srgbClr val="002060"/>
                </a:solidFill>
              </a:rPr>
              <a:t>Does not impact funding decision (may be reduced if needed)</a:t>
            </a:r>
          </a:p>
          <a:p>
            <a:r>
              <a:rPr lang="en-US" sz="1800" dirty="0">
                <a:solidFill>
                  <a:srgbClr val="002060"/>
                </a:solidFill>
              </a:rPr>
              <a:t>NIAID allows </a:t>
            </a:r>
            <a:r>
              <a:rPr lang="en-US" sz="1800" b="1" dirty="0">
                <a:solidFill>
                  <a:srgbClr val="002060"/>
                </a:solidFill>
              </a:rPr>
              <a:t>Phase IIB </a:t>
            </a:r>
            <a:r>
              <a:rPr lang="en-US" sz="1800" dirty="0">
                <a:solidFill>
                  <a:srgbClr val="002060"/>
                </a:solidFill>
              </a:rPr>
              <a:t>applications via the SBIR Parent and select funding opportunity announcements (FOAs).</a:t>
            </a:r>
          </a:p>
          <a:p>
            <a:pPr lvl="1">
              <a:buFont typeface="Wingdings" panose="05000000000000000000" pitchFamily="2" charset="2"/>
              <a:buChar char="q"/>
            </a:pPr>
            <a:r>
              <a:rPr lang="en-US" sz="1800" dirty="0">
                <a:solidFill>
                  <a:srgbClr val="002060"/>
                </a:solidFill>
              </a:rPr>
              <a:t>Matching funds encouraged (not required)</a:t>
            </a:r>
          </a:p>
          <a:p>
            <a:pPr lvl="1">
              <a:buFont typeface="Wingdings" panose="05000000000000000000" pitchFamily="2" charset="2"/>
              <a:buChar char="q"/>
            </a:pPr>
            <a:r>
              <a:rPr lang="en-US" sz="1800" dirty="0">
                <a:solidFill>
                  <a:srgbClr val="002060"/>
                </a:solidFill>
              </a:rPr>
              <a:t>SBIR only (Phase II STTR awardees can switch)</a:t>
            </a:r>
          </a:p>
          <a:p>
            <a:r>
              <a:rPr lang="en-US" sz="1800" dirty="0">
                <a:solidFill>
                  <a:srgbClr val="002060"/>
                </a:solidFill>
              </a:rPr>
              <a:t>NIAID only accepts SBIR Clinical Trial applications through its U44 mechanism (PAR-21-082).</a:t>
            </a:r>
          </a:p>
          <a:p>
            <a:pPr lvl="1">
              <a:buFont typeface="Wingdings" panose="05000000000000000000" pitchFamily="2" charset="2"/>
              <a:buChar char="q"/>
            </a:pPr>
            <a:r>
              <a:rPr lang="en-US" sz="1800" dirty="0">
                <a:solidFill>
                  <a:srgbClr val="002060"/>
                </a:solidFill>
              </a:rPr>
              <a:t>Phase II/IIB, Fast-Track, and Direct-to-Phase II </a:t>
            </a:r>
          </a:p>
          <a:p>
            <a:r>
              <a:rPr lang="en-US" sz="1800" dirty="0">
                <a:solidFill>
                  <a:srgbClr val="002060"/>
                </a:solidFill>
              </a:rPr>
              <a:t>NIAID participates in the Commercialization Readiness Pilot (</a:t>
            </a:r>
            <a:r>
              <a:rPr lang="en-US" sz="1800" b="1" dirty="0">
                <a:solidFill>
                  <a:srgbClr val="002060"/>
                </a:solidFill>
              </a:rPr>
              <a:t>CRP</a:t>
            </a:r>
            <a:r>
              <a:rPr lang="en-US" sz="1800" dirty="0">
                <a:solidFill>
                  <a:srgbClr val="002060"/>
                </a:solidFill>
              </a:rPr>
              <a:t>) Program via PAR-20-129 (currently expired, will be reissued in July 2023). </a:t>
            </a:r>
          </a:p>
          <a:p>
            <a:r>
              <a:rPr lang="en-US" sz="1800" dirty="0">
                <a:solidFill>
                  <a:srgbClr val="002060"/>
                </a:solidFill>
              </a:rPr>
              <a:t>NIAID funds applications primarily based on Scientific Merit (i.e., Priority Score).</a:t>
            </a:r>
          </a:p>
          <a:p>
            <a:pPr lvl="1">
              <a:buFont typeface="Wingdings" panose="05000000000000000000" pitchFamily="2" charset="2"/>
              <a:buChar char="q"/>
            </a:pPr>
            <a:r>
              <a:rPr lang="en-US" sz="1800" dirty="0">
                <a:solidFill>
                  <a:srgbClr val="002060"/>
                </a:solidFill>
              </a:rPr>
              <a:t>All applications (except CRP, U44) within published </a:t>
            </a:r>
            <a:r>
              <a:rPr lang="en-US" sz="1800" dirty="0" err="1">
                <a:solidFill>
                  <a:srgbClr val="002060"/>
                </a:solidFill>
              </a:rPr>
              <a:t>paylines</a:t>
            </a:r>
            <a:r>
              <a:rPr lang="en-US" sz="1800" dirty="0">
                <a:solidFill>
                  <a:srgbClr val="002060"/>
                </a:solidFill>
              </a:rPr>
              <a:t> are funded. </a:t>
            </a:r>
            <a:r>
              <a:rPr lang="en-US" sz="1800" dirty="0">
                <a:solidFill>
                  <a:srgbClr val="002060"/>
                </a:solidFill>
                <a:effectLst/>
                <a:latin typeface="Arial (Body)"/>
                <a:ea typeface="DengXian" panose="02010600030101010101" pitchFamily="2" charset="-122"/>
              </a:rPr>
              <a:t>CRP and U44 funding decision is based on a combination of programmatic interest and review score. </a:t>
            </a:r>
            <a:endParaRPr lang="en-US" sz="1800" dirty="0">
              <a:solidFill>
                <a:srgbClr val="002060"/>
              </a:solidFill>
              <a:latin typeface="Arial (Body)"/>
            </a:endParaRPr>
          </a:p>
          <a:p>
            <a:endParaRPr lang="en-US" sz="1800" dirty="0">
              <a:solidFill>
                <a:srgbClr val="002060"/>
              </a:solidFill>
            </a:endParaRPr>
          </a:p>
        </p:txBody>
      </p:sp>
      <p:sp>
        <p:nvSpPr>
          <p:cNvPr id="4" name="Slide Number Placeholder 3">
            <a:extLst>
              <a:ext uri="{FF2B5EF4-FFF2-40B4-BE49-F238E27FC236}">
                <a16:creationId xmlns:a16="http://schemas.microsoft.com/office/drawing/2014/main" id="{923F13E6-BD61-4FBE-BE03-0F669049BA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5576B-7F3C-4840-ADD7-A9DF1158E3A5}"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1028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93" name="Google Shape;693;p35"/>
          <p:cNvSpPr/>
          <p:nvPr/>
        </p:nvSpPr>
        <p:spPr>
          <a:xfrm>
            <a:off x="8886379" y="3521967"/>
            <a:ext cx="164" cy="164"/>
          </a:xfrm>
          <a:custGeom>
            <a:avLst/>
            <a:gdLst/>
            <a:ahLst/>
            <a:cxnLst/>
            <a:rect l="l" t="t" r="r" b="b"/>
            <a:pathLst>
              <a:path w="1" h="1" extrusionOk="0">
                <a:moveTo>
                  <a:pt x="0" y="0"/>
                </a:moveTo>
                <a:close/>
              </a:path>
            </a:pathLst>
          </a:custGeom>
          <a:solidFill>
            <a:srgbClr val="0096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5"/>
          <p:cNvSpPr txBox="1"/>
          <p:nvPr/>
        </p:nvSpPr>
        <p:spPr>
          <a:xfrm>
            <a:off x="-12507" y="4892739"/>
            <a:ext cx="2720400" cy="5728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r>
              <a:rPr lang="en" sz="2267" u="sng" kern="0" dirty="0">
                <a:solidFill>
                  <a:srgbClr val="337291"/>
                </a:solidFill>
                <a:latin typeface="Fira Sans Extra Condensed Medium"/>
                <a:ea typeface="Fira Sans Extra Condensed Medium"/>
                <a:cs typeface="Fira Sans Extra Condensed Medium"/>
                <a:sym typeface="Fira Sans Extra Condensed Medium"/>
              </a:rPr>
              <a:t>Innovation</a:t>
            </a:r>
            <a:endParaRPr sz="2267" u="sng"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695" name="Google Shape;695;p35"/>
          <p:cNvSpPr txBox="1"/>
          <p:nvPr/>
        </p:nvSpPr>
        <p:spPr>
          <a:xfrm>
            <a:off x="12934" y="5641301"/>
            <a:ext cx="4153017" cy="713200"/>
          </a:xfrm>
          <a:prstGeom prst="rect">
            <a:avLst/>
          </a:prstGeom>
          <a:noFill/>
          <a:ln>
            <a:noFill/>
          </a:ln>
        </p:spPr>
        <p:txBody>
          <a:bodyPr spcFirstLastPara="1" wrap="square" lIns="121900" tIns="121900" rIns="121900" bIns="121900" anchor="ctr" anchorCtr="0">
            <a:noAutofit/>
          </a:bodyPr>
          <a:lstStyle/>
          <a:p>
            <a:pPr marL="228594" indent="-228594" defTabSz="1219170">
              <a:buClr>
                <a:srgbClr val="000000"/>
              </a:buClr>
              <a:buFont typeface="Arial" panose="020B0604020202020204" pitchFamily="34" charset="0"/>
              <a:buChar char="•"/>
            </a:pPr>
            <a:r>
              <a:rPr lang="en-US" sz="1600" kern="0" spc="-9" dirty="0">
                <a:solidFill>
                  <a:srgbClr val="000000"/>
                </a:solidFill>
                <a:latin typeface="Arial"/>
                <a:cs typeface="Arial"/>
                <a:sym typeface="Arial"/>
              </a:rPr>
              <a:t>How novel are</a:t>
            </a:r>
            <a:r>
              <a:rPr lang="en-US" sz="1600" kern="0" dirty="0">
                <a:solidFill>
                  <a:srgbClr val="000000"/>
                </a:solidFill>
                <a:latin typeface="Arial"/>
                <a:cs typeface="Arial"/>
                <a:sym typeface="Arial"/>
              </a:rPr>
              <a:t> </a:t>
            </a:r>
            <a:r>
              <a:rPr lang="en-US" sz="1600" kern="0" spc="-9" dirty="0">
                <a:solidFill>
                  <a:srgbClr val="000000"/>
                </a:solidFill>
                <a:latin typeface="Arial"/>
                <a:cs typeface="Arial"/>
                <a:sym typeface="Arial"/>
              </a:rPr>
              <a:t>the technology/product </a:t>
            </a:r>
            <a:r>
              <a:rPr lang="en-US" sz="1600" kern="0" dirty="0">
                <a:solidFill>
                  <a:srgbClr val="000000"/>
                </a:solidFill>
                <a:latin typeface="Arial"/>
                <a:cs typeface="Arial"/>
                <a:sym typeface="Arial"/>
              </a:rPr>
              <a:t>and </a:t>
            </a:r>
            <a:r>
              <a:rPr lang="en-US" sz="1600" kern="0" spc="-9" dirty="0">
                <a:solidFill>
                  <a:srgbClr val="000000"/>
                </a:solidFill>
                <a:latin typeface="Arial"/>
                <a:cs typeface="Arial"/>
                <a:sym typeface="Arial"/>
              </a:rPr>
              <a:t>the approaches proposed </a:t>
            </a:r>
            <a:r>
              <a:rPr lang="en-US" sz="1600" kern="0" dirty="0">
                <a:solidFill>
                  <a:srgbClr val="000000"/>
                </a:solidFill>
                <a:latin typeface="Arial"/>
                <a:cs typeface="Arial"/>
                <a:sym typeface="Arial"/>
              </a:rPr>
              <a:t>to </a:t>
            </a:r>
            <a:r>
              <a:rPr lang="en-US" sz="1600" kern="0" spc="-9" dirty="0">
                <a:solidFill>
                  <a:srgbClr val="000000"/>
                </a:solidFill>
                <a:latin typeface="Arial"/>
                <a:cs typeface="Arial"/>
                <a:sym typeface="Arial"/>
              </a:rPr>
              <a:t>test feasibility?</a:t>
            </a:r>
            <a:endParaRPr lang="en-US" sz="1600" kern="0" dirty="0">
              <a:solidFill>
                <a:srgbClr val="000000"/>
              </a:solidFill>
              <a:latin typeface="Arial"/>
              <a:cs typeface="Arial"/>
              <a:sym typeface="Arial"/>
            </a:endParaRPr>
          </a:p>
          <a:p>
            <a:pPr marL="228594" indent="-228594" defTabSz="1219170">
              <a:buClr>
                <a:srgbClr val="000000"/>
              </a:buClr>
              <a:buFont typeface="Arial" panose="020B0604020202020204" pitchFamily="34" charset="0"/>
              <a:buChar char="•"/>
            </a:pPr>
            <a:r>
              <a:rPr lang="en-US" sz="1600" kern="0" dirty="0">
                <a:solidFill>
                  <a:srgbClr val="000000"/>
                </a:solidFill>
                <a:latin typeface="Arial"/>
                <a:cs typeface="Arial"/>
                <a:sym typeface="Arial"/>
              </a:rPr>
              <a:t>Does the product fill a significant market gap</a:t>
            </a:r>
            <a:r>
              <a:rPr lang="en-US" sz="1600" kern="0" spc="-9" dirty="0">
                <a:solidFill>
                  <a:srgbClr val="000000"/>
                </a:solidFill>
                <a:latin typeface="Arial"/>
                <a:cs typeface="Arial"/>
                <a:sym typeface="Arial"/>
              </a:rPr>
              <a:t>?</a:t>
            </a:r>
            <a:endParaRPr lang="en-US" sz="1600" kern="0" dirty="0">
              <a:solidFill>
                <a:srgbClr val="000000"/>
              </a:solidFill>
              <a:latin typeface="Arial"/>
              <a:cs typeface="Arial"/>
              <a:sym typeface="Arial"/>
            </a:endParaRPr>
          </a:p>
        </p:txBody>
      </p:sp>
      <p:sp>
        <p:nvSpPr>
          <p:cNvPr id="696" name="Google Shape;696;p35"/>
          <p:cNvSpPr txBox="1"/>
          <p:nvPr/>
        </p:nvSpPr>
        <p:spPr>
          <a:xfrm>
            <a:off x="523203" y="1063643"/>
            <a:ext cx="2720400" cy="57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267" u="sng" kern="0" dirty="0">
                <a:solidFill>
                  <a:srgbClr val="337291"/>
                </a:solidFill>
                <a:latin typeface="Fira Sans Extra Condensed Medium"/>
                <a:ea typeface="Fira Sans Extra Condensed Medium"/>
                <a:cs typeface="Fira Sans Extra Condensed Medium"/>
                <a:sym typeface="Fira Sans Extra Condensed Medium"/>
              </a:rPr>
              <a:t>Significance</a:t>
            </a:r>
            <a:endParaRPr sz="2267" u="sng"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697" name="Google Shape;697;p35"/>
          <p:cNvSpPr txBox="1"/>
          <p:nvPr/>
        </p:nvSpPr>
        <p:spPr>
          <a:xfrm>
            <a:off x="28461" y="1775537"/>
            <a:ext cx="4470711" cy="713200"/>
          </a:xfrm>
          <a:prstGeom prst="rect">
            <a:avLst/>
          </a:prstGeom>
          <a:noFill/>
          <a:ln>
            <a:noFill/>
          </a:ln>
        </p:spPr>
        <p:txBody>
          <a:bodyPr spcFirstLastPara="1" wrap="square" lIns="121900" tIns="121900" rIns="121900" bIns="121900" anchor="ctr" anchorCtr="0">
            <a:noAutofit/>
          </a:bodyPr>
          <a:lstStyle/>
          <a:p>
            <a:pPr marL="228594" indent="-228594" defTabSz="1219170">
              <a:buClr>
                <a:srgbClr val="000000"/>
              </a:buClr>
              <a:buFont typeface="Arial" panose="020B0604020202020204" pitchFamily="34" charset="0"/>
              <a:buChar char="•"/>
            </a:pPr>
            <a:r>
              <a:rPr lang="en-US" sz="1600" kern="0" spc="-9" dirty="0">
                <a:solidFill>
                  <a:srgbClr val="000000"/>
                </a:solidFill>
                <a:latin typeface="Arial"/>
                <a:cs typeface="Arial"/>
                <a:sym typeface="Arial"/>
              </a:rPr>
              <a:t>Does the product address </a:t>
            </a:r>
            <a:r>
              <a:rPr lang="en-US" sz="1600" kern="0" dirty="0">
                <a:solidFill>
                  <a:srgbClr val="000000"/>
                </a:solidFill>
                <a:latin typeface="Arial"/>
                <a:cs typeface="Arial"/>
                <a:sym typeface="Arial"/>
              </a:rPr>
              <a:t>a significant</a:t>
            </a:r>
            <a:r>
              <a:rPr lang="en-US" sz="1600" kern="0" spc="-9" dirty="0">
                <a:solidFill>
                  <a:srgbClr val="000000"/>
                </a:solidFill>
                <a:latin typeface="Arial"/>
                <a:cs typeface="Arial"/>
                <a:sym typeface="Arial"/>
              </a:rPr>
              <a:t> </a:t>
            </a:r>
            <a:r>
              <a:rPr lang="en-US" sz="1600" kern="0" dirty="0">
                <a:solidFill>
                  <a:srgbClr val="000000"/>
                </a:solidFill>
                <a:latin typeface="Arial"/>
                <a:cs typeface="Arial"/>
                <a:sym typeface="Arial"/>
              </a:rPr>
              <a:t>problem and </a:t>
            </a:r>
            <a:r>
              <a:rPr lang="en-US" sz="1600" kern="0" spc="-36" dirty="0">
                <a:solidFill>
                  <a:srgbClr val="000000"/>
                </a:solidFill>
                <a:latin typeface="Arial"/>
                <a:cs typeface="Arial"/>
                <a:sym typeface="Arial"/>
              </a:rPr>
              <a:t>have </a:t>
            </a:r>
            <a:r>
              <a:rPr lang="en-US" sz="1600" kern="0" spc="-17" dirty="0">
                <a:solidFill>
                  <a:srgbClr val="000000"/>
                </a:solidFill>
                <a:latin typeface="Arial"/>
                <a:cs typeface="Arial"/>
                <a:sym typeface="Arial"/>
              </a:rPr>
              <a:t>commercial </a:t>
            </a:r>
            <a:r>
              <a:rPr lang="en-US" sz="1600" kern="0" spc="-9" dirty="0">
                <a:solidFill>
                  <a:srgbClr val="000000"/>
                </a:solidFill>
                <a:latin typeface="Arial"/>
                <a:cs typeface="Arial"/>
                <a:sym typeface="Arial"/>
              </a:rPr>
              <a:t>potential? </a:t>
            </a:r>
            <a:endParaRPr lang="en-US" sz="1600" kern="0" dirty="0">
              <a:solidFill>
                <a:srgbClr val="000000"/>
              </a:solidFill>
              <a:latin typeface="Arial"/>
              <a:cs typeface="Arial"/>
              <a:sym typeface="Arial"/>
            </a:endParaRPr>
          </a:p>
          <a:p>
            <a:pPr marL="228594" indent="-228594" defTabSz="1219170">
              <a:buClr>
                <a:srgbClr val="000000"/>
              </a:buClr>
              <a:buFont typeface="Arial" panose="020B0604020202020204" pitchFamily="34" charset="0"/>
              <a:buChar char="•"/>
            </a:pPr>
            <a:r>
              <a:rPr lang="en-US" sz="1600" kern="0" dirty="0">
                <a:solidFill>
                  <a:srgbClr val="000000"/>
                </a:solidFill>
                <a:latin typeface="Arial"/>
                <a:cs typeface="Arial"/>
                <a:sym typeface="Arial"/>
              </a:rPr>
              <a:t>Is </a:t>
            </a:r>
            <a:r>
              <a:rPr lang="en-US" sz="1600" kern="0" spc="-9" dirty="0">
                <a:solidFill>
                  <a:srgbClr val="000000"/>
                </a:solidFill>
                <a:latin typeface="Arial"/>
                <a:cs typeface="Arial"/>
                <a:sym typeface="Arial"/>
              </a:rPr>
              <a:t>there a realistic </a:t>
            </a:r>
            <a:r>
              <a:rPr lang="en-US" sz="1600" kern="0" spc="-17" dirty="0">
                <a:solidFill>
                  <a:srgbClr val="000000"/>
                </a:solidFill>
                <a:latin typeface="Arial"/>
                <a:cs typeface="Arial"/>
                <a:sym typeface="Arial"/>
              </a:rPr>
              <a:t>market </a:t>
            </a:r>
            <a:r>
              <a:rPr lang="en-US" sz="1600" kern="0" spc="-9" dirty="0">
                <a:solidFill>
                  <a:srgbClr val="000000"/>
                </a:solidFill>
                <a:latin typeface="Arial"/>
                <a:cs typeface="Arial"/>
                <a:sym typeface="Arial"/>
              </a:rPr>
              <a:t>for the </a:t>
            </a:r>
            <a:r>
              <a:rPr lang="en-US" sz="1600" kern="0" dirty="0">
                <a:solidFill>
                  <a:srgbClr val="000000"/>
                </a:solidFill>
                <a:latin typeface="Arial"/>
                <a:cs typeface="Arial"/>
                <a:sym typeface="Arial"/>
              </a:rPr>
              <a:t>proposed</a:t>
            </a:r>
            <a:r>
              <a:rPr lang="en-US" sz="1600" kern="0" spc="-63" dirty="0">
                <a:solidFill>
                  <a:srgbClr val="000000"/>
                </a:solidFill>
                <a:latin typeface="Arial"/>
                <a:cs typeface="Arial"/>
                <a:sym typeface="Arial"/>
              </a:rPr>
              <a:t> </a:t>
            </a:r>
            <a:r>
              <a:rPr lang="en-US" sz="1600" kern="0" spc="-9" dirty="0">
                <a:solidFill>
                  <a:srgbClr val="000000"/>
                </a:solidFill>
                <a:latin typeface="Arial"/>
                <a:cs typeface="Arial"/>
                <a:sym typeface="Arial"/>
              </a:rPr>
              <a:t>product?</a:t>
            </a:r>
            <a:endParaRPr lang="en-US" sz="1600" kern="0" dirty="0">
              <a:solidFill>
                <a:srgbClr val="000000"/>
              </a:solidFill>
              <a:latin typeface="Arial"/>
              <a:cs typeface="Arial"/>
              <a:sym typeface="Arial"/>
            </a:endParaRPr>
          </a:p>
        </p:txBody>
      </p:sp>
      <p:sp>
        <p:nvSpPr>
          <p:cNvPr id="698" name="Google Shape;698;p35"/>
          <p:cNvSpPr txBox="1"/>
          <p:nvPr/>
        </p:nvSpPr>
        <p:spPr>
          <a:xfrm>
            <a:off x="554715" y="3206185"/>
            <a:ext cx="2720400" cy="57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267" u="sng" kern="0" dirty="0">
                <a:solidFill>
                  <a:srgbClr val="337291"/>
                </a:solidFill>
                <a:latin typeface="Fira Sans Extra Condensed Medium"/>
                <a:ea typeface="Fira Sans Extra Condensed Medium"/>
                <a:cs typeface="Fira Sans Extra Condensed Medium"/>
                <a:sym typeface="Fira Sans Extra Condensed Medium"/>
              </a:rPr>
              <a:t>Approach</a:t>
            </a:r>
            <a:endParaRPr sz="2267" u="sng"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699" name="Google Shape;699;p35"/>
          <p:cNvSpPr txBox="1"/>
          <p:nvPr/>
        </p:nvSpPr>
        <p:spPr>
          <a:xfrm>
            <a:off x="1" y="3844724"/>
            <a:ext cx="3829831" cy="713200"/>
          </a:xfrm>
          <a:prstGeom prst="rect">
            <a:avLst/>
          </a:prstGeom>
          <a:noFill/>
          <a:ln>
            <a:noFill/>
          </a:ln>
        </p:spPr>
        <p:txBody>
          <a:bodyPr spcFirstLastPara="1" wrap="square" lIns="121900" tIns="121900" rIns="121900" bIns="121900" anchor="ctr" anchorCtr="0">
            <a:noAutofit/>
          </a:bodyPr>
          <a:lstStyle/>
          <a:p>
            <a:pPr marL="228594" indent="-228594" defTabSz="1219170">
              <a:buClr>
                <a:srgbClr val="000000"/>
              </a:buClr>
              <a:buFont typeface="Arial" panose="020B0604020202020204" pitchFamily="34" charset="0"/>
              <a:buChar char="•"/>
            </a:pPr>
            <a:r>
              <a:rPr lang="en-US" sz="1600" kern="0" spc="-9" dirty="0">
                <a:solidFill>
                  <a:srgbClr val="000000"/>
                </a:solidFill>
                <a:latin typeface="Arial"/>
                <a:cs typeface="Arial"/>
                <a:sym typeface="Arial"/>
              </a:rPr>
              <a:t>Are</a:t>
            </a:r>
            <a:r>
              <a:rPr lang="en-US" sz="1600" kern="0" spc="-17" dirty="0">
                <a:solidFill>
                  <a:srgbClr val="000000"/>
                </a:solidFill>
                <a:latin typeface="Arial"/>
                <a:cs typeface="Arial"/>
                <a:sym typeface="Arial"/>
              </a:rPr>
              <a:t> </a:t>
            </a:r>
            <a:r>
              <a:rPr lang="en-US" sz="1600" kern="0" spc="-9" dirty="0">
                <a:solidFill>
                  <a:srgbClr val="000000"/>
                </a:solidFill>
                <a:latin typeface="Arial"/>
                <a:cs typeface="Arial"/>
                <a:sym typeface="Arial"/>
              </a:rPr>
              <a:t>design</a:t>
            </a:r>
            <a:r>
              <a:rPr lang="en-US" sz="1600" kern="0" spc="-53" dirty="0">
                <a:solidFill>
                  <a:srgbClr val="000000"/>
                </a:solidFill>
                <a:latin typeface="Arial"/>
                <a:cs typeface="Arial"/>
                <a:sym typeface="Arial"/>
              </a:rPr>
              <a:t> </a:t>
            </a:r>
            <a:r>
              <a:rPr lang="en-US" sz="1600" kern="0" spc="-9" dirty="0">
                <a:solidFill>
                  <a:srgbClr val="000000"/>
                </a:solidFill>
                <a:latin typeface="Arial"/>
                <a:cs typeface="Arial"/>
                <a:sym typeface="Arial"/>
              </a:rPr>
              <a:t>and</a:t>
            </a:r>
            <a:r>
              <a:rPr lang="en-US" sz="1600" kern="0" spc="-53" dirty="0">
                <a:solidFill>
                  <a:srgbClr val="000000"/>
                </a:solidFill>
                <a:latin typeface="Arial"/>
                <a:cs typeface="Arial"/>
                <a:sym typeface="Arial"/>
              </a:rPr>
              <a:t> </a:t>
            </a:r>
            <a:r>
              <a:rPr lang="en-US" sz="1600" kern="0" spc="-17" dirty="0">
                <a:solidFill>
                  <a:srgbClr val="000000"/>
                </a:solidFill>
                <a:latin typeface="Arial"/>
                <a:cs typeface="Arial"/>
                <a:sym typeface="Arial"/>
              </a:rPr>
              <a:t>methods</a:t>
            </a:r>
            <a:r>
              <a:rPr lang="en-US" sz="1600" kern="0" spc="-36" dirty="0">
                <a:solidFill>
                  <a:srgbClr val="000000"/>
                </a:solidFill>
                <a:latin typeface="Arial"/>
                <a:cs typeface="Arial"/>
                <a:sym typeface="Arial"/>
              </a:rPr>
              <a:t> </a:t>
            </a:r>
            <a:r>
              <a:rPr lang="en-US" sz="1600" kern="0" spc="-17" dirty="0">
                <a:solidFill>
                  <a:srgbClr val="000000"/>
                </a:solidFill>
                <a:latin typeface="Arial"/>
                <a:cs typeface="Arial"/>
                <a:sym typeface="Arial"/>
              </a:rPr>
              <a:t>well developed</a:t>
            </a:r>
            <a:r>
              <a:rPr lang="en-US" sz="1600" kern="0" spc="-80" dirty="0">
                <a:solidFill>
                  <a:srgbClr val="000000"/>
                </a:solidFill>
                <a:latin typeface="Arial"/>
                <a:cs typeface="Arial"/>
                <a:sym typeface="Arial"/>
              </a:rPr>
              <a:t> </a:t>
            </a:r>
            <a:r>
              <a:rPr lang="en-US" sz="1600" kern="0" spc="-9" dirty="0">
                <a:solidFill>
                  <a:srgbClr val="000000"/>
                </a:solidFill>
                <a:latin typeface="Arial"/>
                <a:cs typeface="Arial"/>
                <a:sym typeface="Arial"/>
              </a:rPr>
              <a:t>and</a:t>
            </a:r>
            <a:r>
              <a:rPr lang="en-US" sz="1600" kern="0" spc="-53" dirty="0">
                <a:solidFill>
                  <a:srgbClr val="000000"/>
                </a:solidFill>
                <a:latin typeface="Arial"/>
                <a:cs typeface="Arial"/>
                <a:sym typeface="Arial"/>
              </a:rPr>
              <a:t> </a:t>
            </a:r>
            <a:r>
              <a:rPr lang="en-US" sz="1600" kern="0" spc="-17" dirty="0">
                <a:solidFill>
                  <a:srgbClr val="000000"/>
                </a:solidFill>
                <a:latin typeface="Arial"/>
                <a:cs typeface="Arial"/>
                <a:sym typeface="Arial"/>
              </a:rPr>
              <a:t>appropriate?</a:t>
            </a:r>
            <a:r>
              <a:rPr lang="en-US" sz="1600" kern="0" spc="-187" dirty="0">
                <a:solidFill>
                  <a:srgbClr val="000000"/>
                </a:solidFill>
                <a:latin typeface="Arial"/>
                <a:cs typeface="Arial"/>
                <a:sym typeface="Arial"/>
              </a:rPr>
              <a:t> </a:t>
            </a:r>
            <a:endParaRPr lang="en-US" sz="1600" kern="0" dirty="0">
              <a:solidFill>
                <a:srgbClr val="000000"/>
              </a:solidFill>
              <a:latin typeface="Arial"/>
              <a:cs typeface="Arial"/>
              <a:sym typeface="Arial"/>
            </a:endParaRPr>
          </a:p>
          <a:p>
            <a:pPr marL="228594" indent="-228594" defTabSz="1219170">
              <a:buClr>
                <a:srgbClr val="000000"/>
              </a:buClr>
              <a:buFont typeface="Arial" panose="020B0604020202020204" pitchFamily="34" charset="0"/>
              <a:buChar char="•"/>
            </a:pPr>
            <a:r>
              <a:rPr lang="en-US" sz="1600" kern="0" spc="-187" dirty="0">
                <a:solidFill>
                  <a:srgbClr val="000000"/>
                </a:solidFill>
                <a:latin typeface="Arial"/>
                <a:cs typeface="Arial"/>
                <a:sym typeface="Arial"/>
              </a:rPr>
              <a:t> </a:t>
            </a:r>
            <a:r>
              <a:rPr lang="en-US" sz="1600" kern="0" spc="-9" dirty="0">
                <a:solidFill>
                  <a:srgbClr val="000000"/>
                </a:solidFill>
                <a:latin typeface="Arial"/>
                <a:cs typeface="Arial"/>
                <a:sym typeface="Arial"/>
              </a:rPr>
              <a:t>Are potential</a:t>
            </a:r>
            <a:r>
              <a:rPr lang="en-US" sz="1600" kern="0" spc="-89" dirty="0">
                <a:solidFill>
                  <a:srgbClr val="000000"/>
                </a:solidFill>
                <a:latin typeface="Arial"/>
                <a:cs typeface="Arial"/>
                <a:sym typeface="Arial"/>
              </a:rPr>
              <a:t> </a:t>
            </a:r>
            <a:r>
              <a:rPr lang="en-US" sz="1600" kern="0" spc="-9" dirty="0">
                <a:solidFill>
                  <a:srgbClr val="000000"/>
                </a:solidFill>
                <a:latin typeface="Arial"/>
                <a:cs typeface="Arial"/>
                <a:sym typeface="Arial"/>
              </a:rPr>
              <a:t>pitfalls</a:t>
            </a:r>
            <a:r>
              <a:rPr lang="en-US" sz="1600" kern="0" spc="-63" dirty="0">
                <a:solidFill>
                  <a:srgbClr val="000000"/>
                </a:solidFill>
                <a:latin typeface="Arial"/>
                <a:cs typeface="Arial"/>
                <a:sym typeface="Arial"/>
              </a:rPr>
              <a:t> </a:t>
            </a:r>
            <a:r>
              <a:rPr lang="en-US" sz="1600" kern="0" spc="-9" dirty="0">
                <a:solidFill>
                  <a:srgbClr val="000000"/>
                </a:solidFill>
                <a:latin typeface="Arial"/>
                <a:cs typeface="Arial"/>
                <a:sym typeface="Arial"/>
              </a:rPr>
              <a:t>and</a:t>
            </a:r>
            <a:r>
              <a:rPr lang="en-US" sz="1600" kern="0" spc="-80" dirty="0">
                <a:solidFill>
                  <a:srgbClr val="000000"/>
                </a:solidFill>
                <a:latin typeface="Arial"/>
                <a:cs typeface="Arial"/>
                <a:sym typeface="Arial"/>
              </a:rPr>
              <a:t> </a:t>
            </a:r>
            <a:r>
              <a:rPr lang="en-US" sz="1600" kern="0" spc="-17" dirty="0">
                <a:solidFill>
                  <a:srgbClr val="000000"/>
                </a:solidFill>
                <a:latin typeface="Arial"/>
                <a:cs typeface="Arial"/>
                <a:sym typeface="Arial"/>
              </a:rPr>
              <a:t>alternative</a:t>
            </a:r>
            <a:r>
              <a:rPr lang="en-US" sz="1600" kern="0" spc="-80" dirty="0">
                <a:solidFill>
                  <a:srgbClr val="000000"/>
                </a:solidFill>
                <a:latin typeface="Arial"/>
                <a:cs typeface="Arial"/>
                <a:sym typeface="Arial"/>
              </a:rPr>
              <a:t> </a:t>
            </a:r>
            <a:r>
              <a:rPr lang="en-US" sz="1600" kern="0" spc="-17" dirty="0">
                <a:solidFill>
                  <a:srgbClr val="000000"/>
                </a:solidFill>
                <a:latin typeface="Arial"/>
                <a:cs typeface="Arial"/>
                <a:sym typeface="Arial"/>
              </a:rPr>
              <a:t>approaches</a:t>
            </a:r>
            <a:r>
              <a:rPr lang="en-US" sz="1600" kern="0" spc="-249" dirty="0">
                <a:solidFill>
                  <a:srgbClr val="000000"/>
                </a:solidFill>
                <a:latin typeface="Arial"/>
                <a:cs typeface="Arial"/>
                <a:sym typeface="Arial"/>
              </a:rPr>
              <a:t> </a:t>
            </a:r>
            <a:r>
              <a:rPr lang="en-US" sz="1600" kern="0" spc="-17" dirty="0">
                <a:solidFill>
                  <a:srgbClr val="000000"/>
                </a:solidFill>
                <a:latin typeface="Arial"/>
                <a:cs typeface="Arial"/>
                <a:sym typeface="Arial"/>
              </a:rPr>
              <a:t>provided?</a:t>
            </a:r>
            <a:endParaRPr lang="en-US" sz="1600" kern="0" dirty="0">
              <a:solidFill>
                <a:srgbClr val="000000"/>
              </a:solidFill>
              <a:latin typeface="Arial"/>
              <a:cs typeface="Arial"/>
              <a:sym typeface="Arial"/>
            </a:endParaRPr>
          </a:p>
        </p:txBody>
      </p:sp>
      <p:sp>
        <p:nvSpPr>
          <p:cNvPr id="700" name="Google Shape;700;p35"/>
          <p:cNvSpPr txBox="1"/>
          <p:nvPr/>
        </p:nvSpPr>
        <p:spPr>
          <a:xfrm>
            <a:off x="8425590" y="2091049"/>
            <a:ext cx="3862849" cy="713200"/>
          </a:xfrm>
          <a:prstGeom prst="rect">
            <a:avLst/>
          </a:prstGeom>
          <a:noFill/>
          <a:ln>
            <a:noFill/>
          </a:ln>
        </p:spPr>
        <p:txBody>
          <a:bodyPr spcFirstLastPara="1" wrap="square" lIns="121900" tIns="121900" rIns="121900" bIns="121900" anchor="ctr" anchorCtr="0">
            <a:noAutofit/>
          </a:bodyPr>
          <a:lstStyle/>
          <a:p>
            <a:pPr marL="228594" indent="-228594" defTabSz="1219170">
              <a:buClr>
                <a:srgbClr val="000000"/>
              </a:buClr>
              <a:buFont typeface="Arial" panose="020B0604020202020204" pitchFamily="34" charset="0"/>
              <a:buChar char="•"/>
            </a:pPr>
            <a:r>
              <a:rPr lang="en-US" sz="1600" kern="0" spc="-9" dirty="0">
                <a:solidFill>
                  <a:srgbClr val="000000"/>
                </a:solidFill>
                <a:latin typeface="Arial"/>
                <a:cs typeface="Arial"/>
                <a:sym typeface="Arial"/>
              </a:rPr>
              <a:t>Does the team </a:t>
            </a:r>
            <a:r>
              <a:rPr lang="en-US" sz="1600" kern="0" spc="-17" dirty="0">
                <a:solidFill>
                  <a:srgbClr val="000000"/>
                </a:solidFill>
                <a:latin typeface="Arial"/>
                <a:cs typeface="Arial"/>
                <a:sym typeface="Arial"/>
              </a:rPr>
              <a:t>have the appropriate training and expertise to complete the project</a:t>
            </a:r>
            <a:r>
              <a:rPr lang="en-US" sz="1600" kern="0" dirty="0">
                <a:solidFill>
                  <a:srgbClr val="000000"/>
                </a:solidFill>
                <a:latin typeface="Arial"/>
                <a:cs typeface="Arial"/>
                <a:sym typeface="Arial"/>
              </a:rPr>
              <a:t>?</a:t>
            </a:r>
          </a:p>
        </p:txBody>
      </p:sp>
      <p:sp>
        <p:nvSpPr>
          <p:cNvPr id="701" name="Google Shape;701;p35"/>
          <p:cNvSpPr txBox="1"/>
          <p:nvPr/>
        </p:nvSpPr>
        <p:spPr>
          <a:xfrm>
            <a:off x="8032500" y="1473317"/>
            <a:ext cx="2720400" cy="57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267" u="sng" kern="0" dirty="0">
                <a:solidFill>
                  <a:srgbClr val="337291"/>
                </a:solidFill>
                <a:latin typeface="Fira Sans Extra Condensed Medium"/>
                <a:ea typeface="Fira Sans Extra Condensed Medium"/>
                <a:cs typeface="Fira Sans Extra Condensed Medium"/>
                <a:sym typeface="Fira Sans Extra Condensed Medium"/>
              </a:rPr>
              <a:t>Investigators</a:t>
            </a:r>
            <a:endParaRPr sz="2267" u="sng"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702" name="Google Shape;702;p35"/>
          <p:cNvSpPr txBox="1"/>
          <p:nvPr/>
        </p:nvSpPr>
        <p:spPr>
          <a:xfrm>
            <a:off x="8913284" y="3233671"/>
            <a:ext cx="2720400" cy="572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2267" u="sng" kern="0" dirty="0">
                <a:solidFill>
                  <a:srgbClr val="337291"/>
                </a:solidFill>
                <a:latin typeface="Fira Sans Extra Condensed Medium"/>
                <a:ea typeface="Fira Sans Extra Condensed Medium"/>
                <a:cs typeface="Fira Sans Extra Condensed Medium"/>
                <a:sym typeface="Fira Sans Extra Condensed Medium"/>
              </a:rPr>
              <a:t>Environment</a:t>
            </a:r>
            <a:endParaRPr sz="2267" u="sng" kern="0" dirty="0">
              <a:solidFill>
                <a:srgbClr val="337291"/>
              </a:solidFill>
              <a:latin typeface="Fira Sans Extra Condensed Medium"/>
              <a:ea typeface="Fira Sans Extra Condensed Medium"/>
              <a:cs typeface="Fira Sans Extra Condensed Medium"/>
              <a:sym typeface="Fira Sans Extra Condensed Medium"/>
            </a:endParaRPr>
          </a:p>
        </p:txBody>
      </p:sp>
      <p:sp>
        <p:nvSpPr>
          <p:cNvPr id="703" name="Google Shape;703;p35"/>
          <p:cNvSpPr txBox="1"/>
          <p:nvPr/>
        </p:nvSpPr>
        <p:spPr>
          <a:xfrm>
            <a:off x="8525296" y="4149103"/>
            <a:ext cx="3992585" cy="713200"/>
          </a:xfrm>
          <a:prstGeom prst="rect">
            <a:avLst/>
          </a:prstGeom>
          <a:noFill/>
          <a:ln>
            <a:noFill/>
          </a:ln>
        </p:spPr>
        <p:txBody>
          <a:bodyPr spcFirstLastPara="1" wrap="square" lIns="121900" tIns="121900" rIns="121900" bIns="121900" anchor="ctr" anchorCtr="0">
            <a:noAutofit/>
          </a:bodyPr>
          <a:lstStyle/>
          <a:p>
            <a:pPr marL="228594" indent="-228594" defTabSz="1219170">
              <a:buClr>
                <a:srgbClr val="000000"/>
              </a:buClr>
              <a:buFont typeface="Arial" panose="020B0604020202020204" pitchFamily="34" charset="0"/>
              <a:buChar char="•"/>
            </a:pPr>
            <a:r>
              <a:rPr lang="en-US" sz="1600" kern="0" spc="-9" dirty="0">
                <a:solidFill>
                  <a:srgbClr val="000000"/>
                </a:solidFill>
                <a:latin typeface="Arial"/>
                <a:cs typeface="Arial"/>
                <a:sym typeface="Arial"/>
              </a:rPr>
              <a:t>Does the </a:t>
            </a:r>
            <a:r>
              <a:rPr lang="en-US" sz="1600" kern="0" dirty="0">
                <a:solidFill>
                  <a:srgbClr val="000000"/>
                </a:solidFill>
                <a:latin typeface="Arial"/>
                <a:cs typeface="Arial"/>
                <a:sym typeface="Arial"/>
              </a:rPr>
              <a:t>scientific </a:t>
            </a:r>
            <a:r>
              <a:rPr lang="en-US" sz="1600" kern="0" spc="-17" dirty="0">
                <a:solidFill>
                  <a:srgbClr val="000000"/>
                </a:solidFill>
                <a:latin typeface="Arial"/>
                <a:cs typeface="Arial"/>
                <a:sym typeface="Arial"/>
              </a:rPr>
              <a:t>environment contribute </a:t>
            </a:r>
            <a:r>
              <a:rPr lang="en-US" sz="1600" kern="0" dirty="0">
                <a:solidFill>
                  <a:srgbClr val="000000"/>
                </a:solidFill>
                <a:latin typeface="Arial"/>
                <a:cs typeface="Arial"/>
                <a:sym typeface="Arial"/>
              </a:rPr>
              <a:t>to </a:t>
            </a:r>
            <a:r>
              <a:rPr lang="en-US" sz="1600" kern="0" spc="-9" dirty="0">
                <a:solidFill>
                  <a:srgbClr val="000000"/>
                </a:solidFill>
                <a:latin typeface="Arial"/>
                <a:cs typeface="Arial"/>
                <a:sym typeface="Arial"/>
              </a:rPr>
              <a:t>the </a:t>
            </a:r>
            <a:r>
              <a:rPr lang="en-US" sz="1600" kern="0" spc="-17" dirty="0">
                <a:solidFill>
                  <a:srgbClr val="000000"/>
                </a:solidFill>
                <a:latin typeface="Arial"/>
                <a:cs typeface="Arial"/>
                <a:sym typeface="Arial"/>
              </a:rPr>
              <a:t>probability </a:t>
            </a:r>
            <a:r>
              <a:rPr lang="en-US" sz="1600" kern="0" dirty="0">
                <a:solidFill>
                  <a:srgbClr val="000000"/>
                </a:solidFill>
                <a:latin typeface="Arial"/>
                <a:cs typeface="Arial"/>
                <a:sym typeface="Arial"/>
              </a:rPr>
              <a:t>of </a:t>
            </a:r>
            <a:r>
              <a:rPr lang="en-US" sz="1600" kern="0" spc="-9" dirty="0">
                <a:solidFill>
                  <a:srgbClr val="000000"/>
                </a:solidFill>
                <a:latin typeface="Arial"/>
                <a:cs typeface="Arial"/>
                <a:sym typeface="Arial"/>
              </a:rPr>
              <a:t>success? </a:t>
            </a:r>
            <a:endParaRPr lang="en-US" sz="1600" kern="0" dirty="0">
              <a:solidFill>
                <a:srgbClr val="000000"/>
              </a:solidFill>
              <a:latin typeface="Arial"/>
              <a:cs typeface="Arial"/>
              <a:sym typeface="Arial"/>
            </a:endParaRPr>
          </a:p>
          <a:p>
            <a:pPr marL="228594" indent="-228594" defTabSz="1219170">
              <a:buClr>
                <a:srgbClr val="000000"/>
              </a:buClr>
              <a:buFont typeface="Arial" panose="020B0604020202020204" pitchFamily="34" charset="0"/>
              <a:buChar char="•"/>
            </a:pPr>
            <a:r>
              <a:rPr lang="en-US" sz="1600" kern="0" spc="-9" dirty="0">
                <a:solidFill>
                  <a:srgbClr val="000000"/>
                </a:solidFill>
                <a:latin typeface="Arial"/>
                <a:cs typeface="Arial"/>
                <a:sym typeface="Arial"/>
              </a:rPr>
              <a:t>Are there appropriate facilities and equipment to conduct the studies?</a:t>
            </a:r>
            <a:endParaRPr lang="en-US" sz="1600" kern="0" dirty="0">
              <a:solidFill>
                <a:srgbClr val="000000"/>
              </a:solidFill>
              <a:latin typeface="Arial"/>
              <a:cs typeface="Arial"/>
              <a:sym typeface="Arial"/>
            </a:endParaRPr>
          </a:p>
        </p:txBody>
      </p:sp>
      <p:sp>
        <p:nvSpPr>
          <p:cNvPr id="704" name="Google Shape;704;p35"/>
          <p:cNvSpPr txBox="1"/>
          <p:nvPr/>
        </p:nvSpPr>
        <p:spPr>
          <a:xfrm>
            <a:off x="8093549" y="5254263"/>
            <a:ext cx="3118063" cy="572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2267" b="1" i="1" u="sng" kern="0" dirty="0">
                <a:solidFill>
                  <a:srgbClr val="64DEAE">
                    <a:lumMod val="75000"/>
                  </a:srgbClr>
                </a:solidFill>
                <a:latin typeface="Fira Sans Extra Condensed Medium"/>
                <a:ea typeface="Fira Sans Extra Condensed Medium"/>
                <a:cs typeface="Fira Sans Extra Condensed Medium"/>
                <a:sym typeface="Fira Sans Extra Condensed Medium"/>
              </a:rPr>
              <a:t>Commercialization </a:t>
            </a:r>
            <a:endParaRPr sz="2267" b="1" i="1" u="sng" kern="0" dirty="0">
              <a:solidFill>
                <a:srgbClr val="64DEAE">
                  <a:lumMod val="75000"/>
                </a:srgbClr>
              </a:solidFill>
              <a:latin typeface="Fira Sans Extra Condensed Medium"/>
              <a:ea typeface="Fira Sans Extra Condensed Medium"/>
              <a:cs typeface="Fira Sans Extra Condensed Medium"/>
              <a:sym typeface="Fira Sans Extra Condensed Medium"/>
            </a:endParaRPr>
          </a:p>
        </p:txBody>
      </p:sp>
      <p:sp>
        <p:nvSpPr>
          <p:cNvPr id="705" name="Google Shape;705;p35"/>
          <p:cNvSpPr txBox="1"/>
          <p:nvPr/>
        </p:nvSpPr>
        <p:spPr>
          <a:xfrm>
            <a:off x="8512585" y="5784517"/>
            <a:ext cx="3858452" cy="713200"/>
          </a:xfrm>
          <a:prstGeom prst="rect">
            <a:avLst/>
          </a:prstGeom>
          <a:noFill/>
          <a:ln>
            <a:noFill/>
          </a:ln>
        </p:spPr>
        <p:txBody>
          <a:bodyPr spcFirstLastPara="1" wrap="square" lIns="121900" tIns="121900" rIns="121900" bIns="121900" anchor="ctr" anchorCtr="0">
            <a:noAutofit/>
          </a:bodyPr>
          <a:lstStyle/>
          <a:p>
            <a:pPr marL="228594" indent="-228594" defTabSz="1219170">
              <a:buClr>
                <a:srgbClr val="000000"/>
              </a:buClr>
              <a:buFont typeface="Arial" panose="020B0604020202020204" pitchFamily="34" charset="0"/>
              <a:buChar char="•"/>
            </a:pPr>
            <a:r>
              <a:rPr lang="en-US" sz="1600" kern="0" dirty="0">
                <a:solidFill>
                  <a:srgbClr val="000000"/>
                </a:solidFill>
                <a:latin typeface="Arial"/>
                <a:cs typeface="Arial"/>
                <a:sym typeface="Arial"/>
              </a:rPr>
              <a:t>Does </a:t>
            </a:r>
            <a:r>
              <a:rPr lang="en-US" sz="1600" kern="0" spc="-9" dirty="0">
                <a:solidFill>
                  <a:srgbClr val="000000"/>
                </a:solidFill>
                <a:latin typeface="Arial"/>
                <a:cs typeface="Arial"/>
                <a:sym typeface="Arial"/>
              </a:rPr>
              <a:t>the </a:t>
            </a:r>
            <a:r>
              <a:rPr lang="en-US" sz="1600" kern="0" spc="-44" dirty="0">
                <a:solidFill>
                  <a:srgbClr val="000000"/>
                </a:solidFill>
                <a:latin typeface="Arial"/>
                <a:cs typeface="Arial"/>
                <a:sym typeface="Arial"/>
              </a:rPr>
              <a:t>company’s </a:t>
            </a:r>
            <a:r>
              <a:rPr lang="en-US" sz="1600" kern="0" dirty="0">
                <a:solidFill>
                  <a:srgbClr val="000000"/>
                </a:solidFill>
                <a:latin typeface="Arial"/>
                <a:cs typeface="Arial"/>
                <a:sym typeface="Arial"/>
              </a:rPr>
              <a:t>business </a:t>
            </a:r>
            <a:r>
              <a:rPr lang="en-US" sz="1600" kern="0" spc="-9" dirty="0">
                <a:solidFill>
                  <a:srgbClr val="000000"/>
                </a:solidFill>
                <a:latin typeface="Arial"/>
                <a:cs typeface="Arial"/>
                <a:sym typeface="Arial"/>
              </a:rPr>
              <a:t>strategy </a:t>
            </a:r>
            <a:r>
              <a:rPr lang="en-US" sz="1600" kern="0" dirty="0">
                <a:solidFill>
                  <a:srgbClr val="000000"/>
                </a:solidFill>
                <a:latin typeface="Arial"/>
                <a:cs typeface="Arial"/>
                <a:sym typeface="Arial"/>
              </a:rPr>
              <a:t>have a</a:t>
            </a:r>
            <a:r>
              <a:rPr lang="en-US" sz="1600" kern="0" spc="-9" dirty="0">
                <a:solidFill>
                  <a:srgbClr val="000000"/>
                </a:solidFill>
                <a:latin typeface="Arial"/>
                <a:cs typeface="Arial"/>
                <a:sym typeface="Arial"/>
              </a:rPr>
              <a:t> </a:t>
            </a:r>
            <a:r>
              <a:rPr lang="en-US" sz="1600" kern="0" dirty="0">
                <a:solidFill>
                  <a:srgbClr val="000000"/>
                </a:solidFill>
                <a:latin typeface="Arial"/>
                <a:cs typeface="Arial"/>
                <a:sym typeface="Arial"/>
              </a:rPr>
              <a:t>high </a:t>
            </a:r>
            <a:r>
              <a:rPr lang="en-US" sz="1600" kern="0" spc="-9" dirty="0">
                <a:solidFill>
                  <a:srgbClr val="000000"/>
                </a:solidFill>
                <a:latin typeface="Arial"/>
                <a:cs typeface="Arial"/>
                <a:sym typeface="Arial"/>
              </a:rPr>
              <a:t>potential for</a:t>
            </a:r>
            <a:r>
              <a:rPr lang="en-US" sz="1600" kern="0" spc="187" dirty="0">
                <a:solidFill>
                  <a:srgbClr val="000000"/>
                </a:solidFill>
                <a:latin typeface="Arial"/>
                <a:cs typeface="Arial"/>
                <a:sym typeface="Arial"/>
              </a:rPr>
              <a:t> </a:t>
            </a:r>
            <a:r>
              <a:rPr lang="en-US" sz="1600" kern="0" spc="-17" dirty="0">
                <a:solidFill>
                  <a:srgbClr val="000000"/>
                </a:solidFill>
                <a:latin typeface="Arial"/>
                <a:cs typeface="Arial"/>
                <a:sym typeface="Arial"/>
              </a:rPr>
              <a:t>success?</a:t>
            </a:r>
            <a:endParaRPr lang="en-US" sz="1600" i="1" kern="0" dirty="0">
              <a:solidFill>
                <a:srgbClr val="000000"/>
              </a:solidFill>
              <a:latin typeface="Arial"/>
              <a:cs typeface="Arial"/>
              <a:sym typeface="Arial"/>
            </a:endParaRPr>
          </a:p>
        </p:txBody>
      </p:sp>
      <p:sp>
        <p:nvSpPr>
          <p:cNvPr id="706" name="Google Shape;706;p35"/>
          <p:cNvSpPr txBox="1">
            <a:spLocks noGrp="1"/>
          </p:cNvSpPr>
          <p:nvPr>
            <p:ph type="title"/>
          </p:nvPr>
        </p:nvSpPr>
        <p:spPr>
          <a:xfrm>
            <a:off x="3470074" y="598105"/>
            <a:ext cx="5199591" cy="763600"/>
          </a:xfrm>
          <a:prstGeom prst="rect">
            <a:avLst/>
          </a:prstGeom>
        </p:spPr>
        <p:txBody>
          <a:bodyPr spcFirstLastPara="1" wrap="square" lIns="121900" tIns="121900" rIns="121900" bIns="121900" anchor="t" anchorCtr="0">
            <a:noAutofit/>
          </a:bodyPr>
          <a:lstStyle/>
          <a:p>
            <a:pPr algn="ctr"/>
            <a:r>
              <a:rPr lang="en-US" sz="4800" dirty="0">
                <a:solidFill>
                  <a:srgbClr val="0097A7"/>
                </a:solidFill>
              </a:rPr>
              <a:t>Review Criteria </a:t>
            </a:r>
            <a:endParaRPr sz="4800" dirty="0">
              <a:solidFill>
                <a:srgbClr val="0097A7"/>
              </a:solidFill>
            </a:endParaRPr>
          </a:p>
        </p:txBody>
      </p:sp>
      <p:sp>
        <p:nvSpPr>
          <p:cNvPr id="707" name="Google Shape;707;p35"/>
          <p:cNvSpPr/>
          <p:nvPr/>
        </p:nvSpPr>
        <p:spPr>
          <a:xfrm>
            <a:off x="6165293" y="2073316"/>
            <a:ext cx="27500" cy="2789"/>
          </a:xfrm>
          <a:custGeom>
            <a:avLst/>
            <a:gdLst/>
            <a:ahLst/>
            <a:cxnLst/>
            <a:rect l="l" t="t" r="r" b="b"/>
            <a:pathLst>
              <a:path w="138" h="14" fill="none" extrusionOk="0">
                <a:moveTo>
                  <a:pt x="0" y="1"/>
                </a:moveTo>
                <a:cubicBezTo>
                  <a:pt x="56" y="1"/>
                  <a:pt x="98" y="1"/>
                  <a:pt x="137" y="14"/>
                </a:cubicBezTo>
              </a:path>
            </a:pathLst>
          </a:custGeom>
          <a:noFill/>
          <a:ln w="2700" cap="rnd" cmpd="sng">
            <a:solidFill>
              <a:srgbClr val="FFC95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35"/>
          <p:cNvSpPr/>
          <p:nvPr/>
        </p:nvSpPr>
        <p:spPr>
          <a:xfrm>
            <a:off x="6222485" y="2075907"/>
            <a:ext cx="1613516" cy="3335636"/>
          </a:xfrm>
          <a:custGeom>
            <a:avLst/>
            <a:gdLst/>
            <a:ahLst/>
            <a:cxnLst/>
            <a:rect l="l" t="t" r="r" b="b"/>
            <a:pathLst>
              <a:path w="8097" h="16739" fill="none" extrusionOk="0">
                <a:moveTo>
                  <a:pt x="138" y="1"/>
                </a:moveTo>
                <a:cubicBezTo>
                  <a:pt x="4560" y="220"/>
                  <a:pt x="8096" y="3881"/>
                  <a:pt x="8096" y="8371"/>
                </a:cubicBezTo>
                <a:cubicBezTo>
                  <a:pt x="8096" y="12901"/>
                  <a:pt x="4491" y="16588"/>
                  <a:pt x="0" y="16738"/>
                </a:cubicBezTo>
              </a:path>
            </a:pathLst>
          </a:custGeom>
          <a:noFill/>
          <a:ln w="270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35"/>
          <p:cNvSpPr/>
          <p:nvPr/>
        </p:nvSpPr>
        <p:spPr>
          <a:xfrm>
            <a:off x="6165293" y="5411335"/>
            <a:ext cx="27500" cy="199"/>
          </a:xfrm>
          <a:custGeom>
            <a:avLst/>
            <a:gdLst/>
            <a:ahLst/>
            <a:cxnLst/>
            <a:rect l="l" t="t" r="r" b="b"/>
            <a:pathLst>
              <a:path w="138" h="1" fill="none" extrusionOk="0">
                <a:moveTo>
                  <a:pt x="137" y="0"/>
                </a:moveTo>
                <a:lnTo>
                  <a:pt x="0" y="0"/>
                </a:lnTo>
              </a:path>
            </a:pathLst>
          </a:custGeom>
          <a:noFill/>
          <a:ln w="2700" cap="rnd" cmpd="sng">
            <a:solidFill>
              <a:srgbClr val="FFC95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35"/>
          <p:cNvSpPr/>
          <p:nvPr/>
        </p:nvSpPr>
        <p:spPr>
          <a:xfrm>
            <a:off x="6047734" y="2019301"/>
            <a:ext cx="109033" cy="109479"/>
          </a:xfrm>
          <a:custGeom>
            <a:avLst/>
            <a:gdLst/>
            <a:ahLst/>
            <a:cxnLst/>
            <a:rect l="l" t="t" r="r" b="b"/>
            <a:pathLst>
              <a:path w="560" h="556" extrusionOk="0">
                <a:moveTo>
                  <a:pt x="285" y="1"/>
                </a:moveTo>
                <a:cubicBezTo>
                  <a:pt x="122" y="1"/>
                  <a:pt x="1" y="121"/>
                  <a:pt x="1" y="272"/>
                </a:cubicBezTo>
                <a:cubicBezTo>
                  <a:pt x="1" y="435"/>
                  <a:pt x="122" y="556"/>
                  <a:pt x="285" y="556"/>
                </a:cubicBezTo>
                <a:cubicBezTo>
                  <a:pt x="435" y="556"/>
                  <a:pt x="559" y="435"/>
                  <a:pt x="559" y="272"/>
                </a:cubicBezTo>
                <a:cubicBezTo>
                  <a:pt x="559" y="121"/>
                  <a:pt x="435" y="1"/>
                  <a:pt x="28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35"/>
          <p:cNvSpPr/>
          <p:nvPr/>
        </p:nvSpPr>
        <p:spPr>
          <a:xfrm>
            <a:off x="6047734" y="5301464"/>
            <a:ext cx="109033" cy="110069"/>
          </a:xfrm>
          <a:custGeom>
            <a:avLst/>
            <a:gdLst/>
            <a:ahLst/>
            <a:cxnLst/>
            <a:rect l="l" t="t" r="r" b="b"/>
            <a:pathLst>
              <a:path w="560" h="559" extrusionOk="0">
                <a:moveTo>
                  <a:pt x="285" y="0"/>
                </a:moveTo>
                <a:cubicBezTo>
                  <a:pt x="122" y="0"/>
                  <a:pt x="1" y="121"/>
                  <a:pt x="1" y="284"/>
                </a:cubicBezTo>
                <a:cubicBezTo>
                  <a:pt x="1" y="435"/>
                  <a:pt x="122" y="559"/>
                  <a:pt x="285" y="559"/>
                </a:cubicBezTo>
                <a:cubicBezTo>
                  <a:pt x="435" y="559"/>
                  <a:pt x="559" y="435"/>
                  <a:pt x="559" y="284"/>
                </a:cubicBezTo>
                <a:cubicBezTo>
                  <a:pt x="559" y="121"/>
                  <a:pt x="435" y="0"/>
                  <a:pt x="28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12" name="Google Shape;712;p35"/>
          <p:cNvGrpSpPr/>
          <p:nvPr/>
        </p:nvGrpSpPr>
        <p:grpSpPr>
          <a:xfrm>
            <a:off x="7487814" y="1999116"/>
            <a:ext cx="809492" cy="844619"/>
            <a:chOff x="5096656" y="1047491"/>
            <a:chExt cx="607119" cy="633464"/>
          </a:xfrm>
        </p:grpSpPr>
        <p:sp>
          <p:nvSpPr>
            <p:cNvPr id="713" name="Google Shape;713;p35"/>
            <p:cNvSpPr/>
            <p:nvPr/>
          </p:nvSpPr>
          <p:spPr>
            <a:xfrm>
              <a:off x="5147609" y="1283170"/>
              <a:ext cx="264685" cy="335975"/>
            </a:xfrm>
            <a:custGeom>
              <a:avLst/>
              <a:gdLst/>
              <a:ahLst/>
              <a:cxnLst/>
              <a:rect l="l" t="t" r="r" b="b"/>
              <a:pathLst>
                <a:path w="1771" h="2248" extrusionOk="0">
                  <a:moveTo>
                    <a:pt x="1689" y="1"/>
                  </a:moveTo>
                  <a:lnTo>
                    <a:pt x="1" y="2179"/>
                  </a:lnTo>
                  <a:lnTo>
                    <a:pt x="82" y="2248"/>
                  </a:lnTo>
                  <a:lnTo>
                    <a:pt x="1771" y="56"/>
                  </a:lnTo>
                  <a:lnTo>
                    <a:pt x="1689" y="1"/>
                  </a:lnTo>
                  <a:close/>
                </a:path>
              </a:pathLst>
            </a:custGeom>
            <a:solidFill>
              <a:srgbClr val="33729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714" name="Google Shape;714;p35"/>
            <p:cNvSpPr/>
            <p:nvPr/>
          </p:nvSpPr>
          <p:spPr>
            <a:xfrm>
              <a:off x="5096656" y="1599801"/>
              <a:ext cx="79809" cy="81154"/>
            </a:xfrm>
            <a:custGeom>
              <a:avLst/>
              <a:gdLst/>
              <a:ahLst/>
              <a:cxnLst/>
              <a:rect l="l" t="t" r="r" b="b"/>
              <a:pathLst>
                <a:path w="534" h="543" extrusionOk="0">
                  <a:moveTo>
                    <a:pt x="259" y="0"/>
                  </a:moveTo>
                  <a:cubicBezTo>
                    <a:pt x="109" y="0"/>
                    <a:pt x="1" y="121"/>
                    <a:pt x="1" y="272"/>
                  </a:cubicBezTo>
                  <a:cubicBezTo>
                    <a:pt x="1" y="422"/>
                    <a:pt x="109" y="543"/>
                    <a:pt x="259" y="543"/>
                  </a:cubicBezTo>
                  <a:cubicBezTo>
                    <a:pt x="409" y="543"/>
                    <a:pt x="533" y="422"/>
                    <a:pt x="533" y="272"/>
                  </a:cubicBezTo>
                  <a:cubicBezTo>
                    <a:pt x="533" y="121"/>
                    <a:pt x="409" y="0"/>
                    <a:pt x="2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35"/>
            <p:cNvSpPr/>
            <p:nvPr/>
          </p:nvSpPr>
          <p:spPr>
            <a:xfrm>
              <a:off x="5313100" y="1047491"/>
              <a:ext cx="390675" cy="388732"/>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Fira Sans"/>
                  <a:ea typeface="Fira Sans"/>
                  <a:cs typeface="Fira Sans"/>
                  <a:sym typeface="Fira Sans"/>
                </a:rPr>
                <a:t>04</a:t>
              </a:r>
              <a:endParaRPr sz="1867" kern="0" dirty="0">
                <a:solidFill>
                  <a:srgbClr val="FFFFFF"/>
                </a:solidFill>
                <a:latin typeface="Fira Sans"/>
                <a:ea typeface="Fira Sans"/>
                <a:cs typeface="Fira Sans"/>
                <a:sym typeface="Fira Sans"/>
              </a:endParaRPr>
            </a:p>
          </p:txBody>
        </p:sp>
      </p:grpSp>
      <p:grpSp>
        <p:nvGrpSpPr>
          <p:cNvPr id="716" name="Google Shape;716;p35"/>
          <p:cNvGrpSpPr/>
          <p:nvPr/>
        </p:nvGrpSpPr>
        <p:grpSpPr>
          <a:xfrm>
            <a:off x="7773216" y="3496722"/>
            <a:ext cx="906093" cy="520701"/>
            <a:chOff x="5829912" y="2622541"/>
            <a:chExt cx="679570" cy="390526"/>
          </a:xfrm>
        </p:grpSpPr>
        <p:sp>
          <p:nvSpPr>
            <p:cNvPr id="717" name="Google Shape;717;p35"/>
            <p:cNvSpPr/>
            <p:nvPr/>
          </p:nvSpPr>
          <p:spPr>
            <a:xfrm>
              <a:off x="5848445" y="2797702"/>
              <a:ext cx="443433" cy="16291"/>
            </a:xfrm>
            <a:custGeom>
              <a:avLst/>
              <a:gdLst/>
              <a:ahLst/>
              <a:cxnLst/>
              <a:rect l="l" t="t" r="r" b="b"/>
              <a:pathLst>
                <a:path w="2967" h="109" extrusionOk="0">
                  <a:moveTo>
                    <a:pt x="1" y="0"/>
                  </a:moveTo>
                  <a:lnTo>
                    <a:pt x="1" y="108"/>
                  </a:lnTo>
                  <a:lnTo>
                    <a:pt x="2966" y="108"/>
                  </a:lnTo>
                  <a:lnTo>
                    <a:pt x="2966" y="0"/>
                  </a:ln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5"/>
            <p:cNvSpPr/>
            <p:nvPr/>
          </p:nvSpPr>
          <p:spPr>
            <a:xfrm>
              <a:off x="5829912" y="2766914"/>
              <a:ext cx="81752" cy="81752"/>
            </a:xfrm>
            <a:custGeom>
              <a:avLst/>
              <a:gdLst/>
              <a:ahLst/>
              <a:cxnLst/>
              <a:rect l="l" t="t" r="r" b="b"/>
              <a:pathLst>
                <a:path w="547" h="547" extrusionOk="0">
                  <a:moveTo>
                    <a:pt x="275" y="1"/>
                  </a:moveTo>
                  <a:cubicBezTo>
                    <a:pt x="125" y="1"/>
                    <a:pt x="1" y="125"/>
                    <a:pt x="1" y="275"/>
                  </a:cubicBezTo>
                  <a:cubicBezTo>
                    <a:pt x="1" y="422"/>
                    <a:pt x="125" y="546"/>
                    <a:pt x="275" y="546"/>
                  </a:cubicBezTo>
                  <a:cubicBezTo>
                    <a:pt x="422" y="546"/>
                    <a:pt x="546" y="422"/>
                    <a:pt x="546" y="275"/>
                  </a:cubicBezTo>
                  <a:cubicBezTo>
                    <a:pt x="546" y="125"/>
                    <a:pt x="422" y="1"/>
                    <a:pt x="275" y="1"/>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5"/>
            <p:cNvSpPr/>
            <p:nvPr/>
          </p:nvSpPr>
          <p:spPr>
            <a:xfrm>
              <a:off x="6118956" y="2622541"/>
              <a:ext cx="390526" cy="390526"/>
            </a:xfrm>
            <a:custGeom>
              <a:avLst/>
              <a:gdLst/>
              <a:ahLst/>
              <a:cxnLst/>
              <a:rect l="l" t="t" r="r" b="b"/>
              <a:pathLst>
                <a:path w="2613" h="2613" extrusionOk="0">
                  <a:moveTo>
                    <a:pt x="1307" y="0"/>
                  </a:moveTo>
                  <a:cubicBezTo>
                    <a:pt x="585" y="0"/>
                    <a:pt x="0" y="588"/>
                    <a:pt x="0" y="1306"/>
                  </a:cubicBezTo>
                  <a:cubicBezTo>
                    <a:pt x="0" y="2028"/>
                    <a:pt x="585" y="2613"/>
                    <a:pt x="1307" y="2613"/>
                  </a:cubicBezTo>
                  <a:cubicBezTo>
                    <a:pt x="2028" y="2613"/>
                    <a:pt x="2613" y="2028"/>
                    <a:pt x="2613" y="1306"/>
                  </a:cubicBezTo>
                  <a:cubicBezTo>
                    <a:pt x="2613" y="588"/>
                    <a:pt x="2028" y="0"/>
                    <a:pt x="1307" y="0"/>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Arial"/>
                  <a:cs typeface="Arial"/>
                  <a:sym typeface="Arial"/>
                </a:rPr>
                <a:t>05</a:t>
              </a:r>
              <a:endParaRPr sz="1867" kern="0" dirty="0">
                <a:solidFill>
                  <a:srgbClr val="FFFFFF"/>
                </a:solidFill>
                <a:latin typeface="Arial"/>
                <a:cs typeface="Arial"/>
                <a:sym typeface="Arial"/>
              </a:endParaRPr>
            </a:p>
          </p:txBody>
        </p:sp>
      </p:grpSp>
      <p:grpSp>
        <p:nvGrpSpPr>
          <p:cNvPr id="720" name="Google Shape;720;p35"/>
          <p:cNvGrpSpPr/>
          <p:nvPr/>
        </p:nvGrpSpPr>
        <p:grpSpPr>
          <a:xfrm>
            <a:off x="7136145" y="4966757"/>
            <a:ext cx="777697" cy="705027"/>
            <a:chOff x="5352108" y="3725068"/>
            <a:chExt cx="583273" cy="528770"/>
          </a:xfrm>
        </p:grpSpPr>
        <p:sp>
          <p:nvSpPr>
            <p:cNvPr id="721" name="Google Shape;721;p35"/>
            <p:cNvSpPr/>
            <p:nvPr/>
          </p:nvSpPr>
          <p:spPr>
            <a:xfrm>
              <a:off x="5389133" y="3759580"/>
              <a:ext cx="357740" cy="335134"/>
            </a:xfrm>
            <a:custGeom>
              <a:avLst/>
              <a:gdLst/>
              <a:ahLst/>
              <a:cxnLst/>
              <a:rect l="l" t="t" r="r" b="b"/>
              <a:pathLst>
                <a:path w="1879" h="2382" extrusionOk="0">
                  <a:moveTo>
                    <a:pt x="83" y="0"/>
                  </a:moveTo>
                  <a:lnTo>
                    <a:pt x="1" y="56"/>
                  </a:lnTo>
                  <a:lnTo>
                    <a:pt x="1797" y="2381"/>
                  </a:lnTo>
                  <a:lnTo>
                    <a:pt x="1879" y="2329"/>
                  </a:lnTo>
                  <a:lnTo>
                    <a:pt x="83"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5"/>
            <p:cNvSpPr/>
            <p:nvPr/>
          </p:nvSpPr>
          <p:spPr>
            <a:xfrm>
              <a:off x="5352108" y="3725068"/>
              <a:ext cx="81752" cy="81154"/>
            </a:xfrm>
            <a:custGeom>
              <a:avLst/>
              <a:gdLst/>
              <a:ahLst/>
              <a:cxnLst/>
              <a:rect l="l" t="t" r="r" b="b"/>
              <a:pathLst>
                <a:path w="547" h="543" extrusionOk="0">
                  <a:moveTo>
                    <a:pt x="272" y="0"/>
                  </a:moveTo>
                  <a:cubicBezTo>
                    <a:pt x="125" y="0"/>
                    <a:pt x="1" y="121"/>
                    <a:pt x="1" y="272"/>
                  </a:cubicBezTo>
                  <a:cubicBezTo>
                    <a:pt x="1" y="422"/>
                    <a:pt x="125" y="543"/>
                    <a:pt x="272" y="543"/>
                  </a:cubicBezTo>
                  <a:cubicBezTo>
                    <a:pt x="422" y="543"/>
                    <a:pt x="546" y="422"/>
                    <a:pt x="546" y="272"/>
                  </a:cubicBezTo>
                  <a:cubicBezTo>
                    <a:pt x="546" y="121"/>
                    <a:pt x="422" y="0"/>
                    <a:pt x="272" y="0"/>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5"/>
            <p:cNvSpPr/>
            <p:nvPr/>
          </p:nvSpPr>
          <p:spPr>
            <a:xfrm>
              <a:off x="5544706" y="3863163"/>
              <a:ext cx="390675" cy="390675"/>
            </a:xfrm>
            <a:custGeom>
              <a:avLst/>
              <a:gdLst/>
              <a:ahLst/>
              <a:cxnLst/>
              <a:rect l="l" t="t" r="r" b="b"/>
              <a:pathLst>
                <a:path w="2614" h="2614" extrusionOk="0">
                  <a:moveTo>
                    <a:pt x="1307" y="1"/>
                  </a:moveTo>
                  <a:cubicBezTo>
                    <a:pt x="585" y="1"/>
                    <a:pt x="1" y="585"/>
                    <a:pt x="1" y="1307"/>
                  </a:cubicBezTo>
                  <a:cubicBezTo>
                    <a:pt x="1" y="2029"/>
                    <a:pt x="585" y="2614"/>
                    <a:pt x="1307" y="2614"/>
                  </a:cubicBezTo>
                  <a:cubicBezTo>
                    <a:pt x="2025" y="2614"/>
                    <a:pt x="2613" y="2029"/>
                    <a:pt x="2613" y="1307"/>
                  </a:cubicBezTo>
                  <a:cubicBezTo>
                    <a:pt x="2613" y="585"/>
                    <a:pt x="2025" y="1"/>
                    <a:pt x="1307"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Fira Sans"/>
                  <a:ea typeface="Fira Sans"/>
                  <a:cs typeface="Fira Sans"/>
                  <a:sym typeface="Fira Sans"/>
                </a:rPr>
                <a:t>06</a:t>
              </a:r>
              <a:endParaRPr sz="1867" kern="0" dirty="0">
                <a:solidFill>
                  <a:srgbClr val="FFFFFF"/>
                </a:solidFill>
                <a:latin typeface="Fira Sans"/>
                <a:ea typeface="Fira Sans"/>
                <a:cs typeface="Fira Sans"/>
                <a:sym typeface="Fira Sans"/>
              </a:endParaRPr>
            </a:p>
          </p:txBody>
        </p:sp>
      </p:grpSp>
      <p:sp>
        <p:nvSpPr>
          <p:cNvPr id="725" name="Google Shape;725;p35"/>
          <p:cNvSpPr/>
          <p:nvPr/>
        </p:nvSpPr>
        <p:spPr>
          <a:xfrm flipH="1">
            <a:off x="4368473" y="2075907"/>
            <a:ext cx="1613516" cy="3335636"/>
          </a:xfrm>
          <a:custGeom>
            <a:avLst/>
            <a:gdLst/>
            <a:ahLst/>
            <a:cxnLst/>
            <a:rect l="l" t="t" r="r" b="b"/>
            <a:pathLst>
              <a:path w="8097" h="16739" fill="none" extrusionOk="0">
                <a:moveTo>
                  <a:pt x="138" y="1"/>
                </a:moveTo>
                <a:cubicBezTo>
                  <a:pt x="4560" y="220"/>
                  <a:pt x="8096" y="3881"/>
                  <a:pt x="8096" y="8371"/>
                </a:cubicBezTo>
                <a:cubicBezTo>
                  <a:pt x="8096" y="12901"/>
                  <a:pt x="4491" y="16588"/>
                  <a:pt x="0" y="16738"/>
                </a:cubicBezTo>
              </a:path>
            </a:pathLst>
          </a:custGeom>
          <a:noFill/>
          <a:ln w="270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26" name="Google Shape;726;p35"/>
          <p:cNvGrpSpPr/>
          <p:nvPr/>
        </p:nvGrpSpPr>
        <p:grpSpPr>
          <a:xfrm>
            <a:off x="4376253" y="1766835"/>
            <a:ext cx="659593" cy="734919"/>
            <a:chOff x="3282189" y="1325126"/>
            <a:chExt cx="494695" cy="551189"/>
          </a:xfrm>
        </p:grpSpPr>
        <p:sp>
          <p:nvSpPr>
            <p:cNvPr id="727" name="Google Shape;727;p35"/>
            <p:cNvSpPr/>
            <p:nvPr/>
          </p:nvSpPr>
          <p:spPr>
            <a:xfrm flipH="1">
              <a:off x="3496059" y="1522256"/>
              <a:ext cx="264685" cy="335975"/>
            </a:xfrm>
            <a:custGeom>
              <a:avLst/>
              <a:gdLst/>
              <a:ahLst/>
              <a:cxnLst/>
              <a:rect l="l" t="t" r="r" b="b"/>
              <a:pathLst>
                <a:path w="1771" h="2248" extrusionOk="0">
                  <a:moveTo>
                    <a:pt x="1689" y="1"/>
                  </a:moveTo>
                  <a:lnTo>
                    <a:pt x="1" y="2179"/>
                  </a:lnTo>
                  <a:lnTo>
                    <a:pt x="82" y="2248"/>
                  </a:lnTo>
                  <a:lnTo>
                    <a:pt x="1771" y="56"/>
                  </a:lnTo>
                  <a:lnTo>
                    <a:pt x="1689" y="1"/>
                  </a:ln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5"/>
            <p:cNvSpPr/>
            <p:nvPr/>
          </p:nvSpPr>
          <p:spPr>
            <a:xfrm flipH="1">
              <a:off x="3697076" y="1795160"/>
              <a:ext cx="79809" cy="81154"/>
            </a:xfrm>
            <a:custGeom>
              <a:avLst/>
              <a:gdLst/>
              <a:ahLst/>
              <a:cxnLst/>
              <a:rect l="l" t="t" r="r" b="b"/>
              <a:pathLst>
                <a:path w="534" h="543" extrusionOk="0">
                  <a:moveTo>
                    <a:pt x="259" y="0"/>
                  </a:moveTo>
                  <a:cubicBezTo>
                    <a:pt x="109" y="0"/>
                    <a:pt x="1" y="121"/>
                    <a:pt x="1" y="272"/>
                  </a:cubicBezTo>
                  <a:cubicBezTo>
                    <a:pt x="1" y="422"/>
                    <a:pt x="109" y="543"/>
                    <a:pt x="259" y="543"/>
                  </a:cubicBezTo>
                  <a:cubicBezTo>
                    <a:pt x="409" y="543"/>
                    <a:pt x="533" y="422"/>
                    <a:pt x="533" y="272"/>
                  </a:cubicBezTo>
                  <a:cubicBezTo>
                    <a:pt x="533" y="121"/>
                    <a:pt x="409" y="0"/>
                    <a:pt x="259" y="0"/>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5"/>
            <p:cNvSpPr/>
            <p:nvPr/>
          </p:nvSpPr>
          <p:spPr>
            <a:xfrm flipH="1">
              <a:off x="3282189" y="1325126"/>
              <a:ext cx="390675" cy="388732"/>
            </a:xfrm>
            <a:custGeom>
              <a:avLst/>
              <a:gdLst/>
              <a:ahLst/>
              <a:cxnLst/>
              <a:rect l="l" t="t" r="r" b="b"/>
              <a:pathLst>
                <a:path w="2614" h="2601" extrusionOk="0">
                  <a:moveTo>
                    <a:pt x="1307" y="0"/>
                  </a:moveTo>
                  <a:cubicBezTo>
                    <a:pt x="585" y="0"/>
                    <a:pt x="1" y="572"/>
                    <a:pt x="1" y="1294"/>
                  </a:cubicBezTo>
                  <a:cubicBezTo>
                    <a:pt x="1" y="2015"/>
                    <a:pt x="585" y="2600"/>
                    <a:pt x="1307" y="2600"/>
                  </a:cubicBezTo>
                  <a:cubicBezTo>
                    <a:pt x="2025" y="2600"/>
                    <a:pt x="2613" y="2015"/>
                    <a:pt x="2613" y="1294"/>
                  </a:cubicBezTo>
                  <a:cubicBezTo>
                    <a:pt x="2613" y="572"/>
                    <a:pt x="2025" y="0"/>
                    <a:pt x="1307" y="0"/>
                  </a:cubicBezTo>
                  <a:close/>
                </a:path>
              </a:pathLst>
            </a:custGeom>
            <a:solidFill>
              <a:schemeClr val="bg2"/>
            </a:solidFill>
            <a:ln>
              <a:noFill/>
            </a:ln>
          </p:spPr>
          <p:txBody>
            <a:bodyPr spcFirstLastPara="1" wrap="square" lIns="121900" tIns="121900" rIns="121900" bIns="121900" anchor="ctr" anchorCtr="0">
              <a:noAutofit/>
            </a:bodyPr>
            <a:lstStyle/>
            <a:p>
              <a:pPr algn="ctr" defTabSz="1219170">
                <a:buClr>
                  <a:srgbClr val="000000"/>
                </a:buClr>
              </a:pPr>
              <a:r>
                <a:rPr lang="en" sz="1867" kern="0" dirty="0">
                  <a:solidFill>
                    <a:srgbClr val="FFFFFF"/>
                  </a:solidFill>
                  <a:latin typeface="Fira Sans"/>
                  <a:ea typeface="Fira Sans"/>
                  <a:cs typeface="Fira Sans"/>
                  <a:sym typeface="Fira Sans"/>
                </a:rPr>
                <a:t>01</a:t>
              </a:r>
              <a:endParaRPr sz="1867" kern="0" dirty="0">
                <a:solidFill>
                  <a:srgbClr val="FFFFFF"/>
                </a:solidFill>
                <a:latin typeface="Fira Sans"/>
                <a:ea typeface="Fira Sans"/>
                <a:cs typeface="Fira Sans"/>
                <a:sym typeface="Fira Sans"/>
              </a:endParaRPr>
            </a:p>
          </p:txBody>
        </p:sp>
      </p:grpSp>
      <p:grpSp>
        <p:nvGrpSpPr>
          <p:cNvPr id="730" name="Google Shape;730;p35"/>
          <p:cNvGrpSpPr/>
          <p:nvPr/>
        </p:nvGrpSpPr>
        <p:grpSpPr>
          <a:xfrm>
            <a:off x="3525163" y="3496722"/>
            <a:ext cx="906093" cy="520701"/>
            <a:chOff x="2643872" y="2622541"/>
            <a:chExt cx="679570" cy="390526"/>
          </a:xfrm>
        </p:grpSpPr>
        <p:sp>
          <p:nvSpPr>
            <p:cNvPr id="731" name="Google Shape;731;p35"/>
            <p:cNvSpPr/>
            <p:nvPr/>
          </p:nvSpPr>
          <p:spPr>
            <a:xfrm flipH="1">
              <a:off x="2861476" y="2797702"/>
              <a:ext cx="443433" cy="16291"/>
            </a:xfrm>
            <a:custGeom>
              <a:avLst/>
              <a:gdLst/>
              <a:ahLst/>
              <a:cxnLst/>
              <a:rect l="l" t="t" r="r" b="b"/>
              <a:pathLst>
                <a:path w="2967" h="109" extrusionOk="0">
                  <a:moveTo>
                    <a:pt x="1" y="0"/>
                  </a:moveTo>
                  <a:lnTo>
                    <a:pt x="1" y="108"/>
                  </a:lnTo>
                  <a:lnTo>
                    <a:pt x="2966" y="108"/>
                  </a:lnTo>
                  <a:lnTo>
                    <a:pt x="2966" y="0"/>
                  </a:ln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5"/>
            <p:cNvSpPr/>
            <p:nvPr/>
          </p:nvSpPr>
          <p:spPr>
            <a:xfrm flipH="1">
              <a:off x="3241690" y="2766914"/>
              <a:ext cx="81752" cy="81752"/>
            </a:xfrm>
            <a:custGeom>
              <a:avLst/>
              <a:gdLst/>
              <a:ahLst/>
              <a:cxnLst/>
              <a:rect l="l" t="t" r="r" b="b"/>
              <a:pathLst>
                <a:path w="547" h="547" extrusionOk="0">
                  <a:moveTo>
                    <a:pt x="275" y="1"/>
                  </a:moveTo>
                  <a:cubicBezTo>
                    <a:pt x="125" y="1"/>
                    <a:pt x="1" y="125"/>
                    <a:pt x="1" y="275"/>
                  </a:cubicBezTo>
                  <a:cubicBezTo>
                    <a:pt x="1" y="422"/>
                    <a:pt x="125" y="546"/>
                    <a:pt x="275" y="546"/>
                  </a:cubicBezTo>
                  <a:cubicBezTo>
                    <a:pt x="422" y="546"/>
                    <a:pt x="546" y="422"/>
                    <a:pt x="546" y="275"/>
                  </a:cubicBezTo>
                  <a:cubicBezTo>
                    <a:pt x="546" y="125"/>
                    <a:pt x="422" y="1"/>
                    <a:pt x="275" y="1"/>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5"/>
            <p:cNvSpPr/>
            <p:nvPr/>
          </p:nvSpPr>
          <p:spPr>
            <a:xfrm flipH="1">
              <a:off x="2643872" y="2622541"/>
              <a:ext cx="390526" cy="390526"/>
            </a:xfrm>
            <a:custGeom>
              <a:avLst/>
              <a:gdLst/>
              <a:ahLst/>
              <a:cxnLst/>
              <a:rect l="l" t="t" r="r" b="b"/>
              <a:pathLst>
                <a:path w="2613" h="2613" extrusionOk="0">
                  <a:moveTo>
                    <a:pt x="1307" y="0"/>
                  </a:moveTo>
                  <a:cubicBezTo>
                    <a:pt x="585" y="0"/>
                    <a:pt x="0" y="588"/>
                    <a:pt x="0" y="1306"/>
                  </a:cubicBezTo>
                  <a:cubicBezTo>
                    <a:pt x="0" y="2028"/>
                    <a:pt x="585" y="2613"/>
                    <a:pt x="1307" y="2613"/>
                  </a:cubicBezTo>
                  <a:cubicBezTo>
                    <a:pt x="2028" y="2613"/>
                    <a:pt x="2613" y="2028"/>
                    <a:pt x="2613" y="1306"/>
                  </a:cubicBezTo>
                  <a:cubicBezTo>
                    <a:pt x="2613" y="588"/>
                    <a:pt x="2028" y="0"/>
                    <a:pt x="1307" y="0"/>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Fira Sans"/>
                  <a:ea typeface="Fira Sans"/>
                  <a:cs typeface="Fira Sans"/>
                  <a:sym typeface="Fira Sans"/>
                </a:rPr>
                <a:t>02</a:t>
              </a:r>
              <a:endParaRPr sz="1867" kern="0" dirty="0">
                <a:solidFill>
                  <a:srgbClr val="FFFFFF"/>
                </a:solidFill>
                <a:latin typeface="Fira Sans"/>
                <a:ea typeface="Fira Sans"/>
                <a:cs typeface="Fira Sans"/>
                <a:sym typeface="Fira Sans"/>
              </a:endParaRPr>
            </a:p>
          </p:txBody>
        </p:sp>
      </p:grpSp>
      <p:grpSp>
        <p:nvGrpSpPr>
          <p:cNvPr id="734" name="Google Shape;734;p35"/>
          <p:cNvGrpSpPr/>
          <p:nvPr/>
        </p:nvGrpSpPr>
        <p:grpSpPr>
          <a:xfrm>
            <a:off x="4376252" y="4966758"/>
            <a:ext cx="692075" cy="783741"/>
            <a:chOff x="3282189" y="3725068"/>
            <a:chExt cx="519056" cy="587806"/>
          </a:xfrm>
        </p:grpSpPr>
        <p:sp>
          <p:nvSpPr>
            <p:cNvPr id="735" name="Google Shape;735;p35"/>
            <p:cNvSpPr/>
            <p:nvPr/>
          </p:nvSpPr>
          <p:spPr>
            <a:xfrm flipH="1">
              <a:off x="3496059" y="3743152"/>
              <a:ext cx="280826" cy="356002"/>
            </a:xfrm>
            <a:custGeom>
              <a:avLst/>
              <a:gdLst/>
              <a:ahLst/>
              <a:cxnLst/>
              <a:rect l="l" t="t" r="r" b="b"/>
              <a:pathLst>
                <a:path w="1879" h="2382" extrusionOk="0">
                  <a:moveTo>
                    <a:pt x="83" y="0"/>
                  </a:moveTo>
                  <a:lnTo>
                    <a:pt x="1" y="56"/>
                  </a:lnTo>
                  <a:lnTo>
                    <a:pt x="1797" y="2381"/>
                  </a:lnTo>
                  <a:lnTo>
                    <a:pt x="1879" y="2329"/>
                  </a:lnTo>
                  <a:lnTo>
                    <a:pt x="83" y="0"/>
                  </a:ln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5"/>
            <p:cNvSpPr/>
            <p:nvPr/>
          </p:nvSpPr>
          <p:spPr>
            <a:xfrm flipH="1">
              <a:off x="3719494" y="3725068"/>
              <a:ext cx="81752" cy="81154"/>
            </a:xfrm>
            <a:custGeom>
              <a:avLst/>
              <a:gdLst/>
              <a:ahLst/>
              <a:cxnLst/>
              <a:rect l="l" t="t" r="r" b="b"/>
              <a:pathLst>
                <a:path w="547" h="543" extrusionOk="0">
                  <a:moveTo>
                    <a:pt x="272" y="0"/>
                  </a:moveTo>
                  <a:cubicBezTo>
                    <a:pt x="125" y="0"/>
                    <a:pt x="1" y="121"/>
                    <a:pt x="1" y="272"/>
                  </a:cubicBezTo>
                  <a:cubicBezTo>
                    <a:pt x="1" y="422"/>
                    <a:pt x="125" y="543"/>
                    <a:pt x="272" y="543"/>
                  </a:cubicBezTo>
                  <a:cubicBezTo>
                    <a:pt x="422" y="543"/>
                    <a:pt x="546" y="422"/>
                    <a:pt x="546" y="272"/>
                  </a:cubicBezTo>
                  <a:cubicBezTo>
                    <a:pt x="546" y="121"/>
                    <a:pt x="422" y="0"/>
                    <a:pt x="272" y="0"/>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5"/>
            <p:cNvSpPr/>
            <p:nvPr/>
          </p:nvSpPr>
          <p:spPr>
            <a:xfrm flipH="1">
              <a:off x="3282189" y="3922198"/>
              <a:ext cx="390675" cy="390675"/>
            </a:xfrm>
            <a:custGeom>
              <a:avLst/>
              <a:gdLst/>
              <a:ahLst/>
              <a:cxnLst/>
              <a:rect l="l" t="t" r="r" b="b"/>
              <a:pathLst>
                <a:path w="2614" h="2614" extrusionOk="0">
                  <a:moveTo>
                    <a:pt x="1307" y="1"/>
                  </a:moveTo>
                  <a:cubicBezTo>
                    <a:pt x="585" y="1"/>
                    <a:pt x="1" y="585"/>
                    <a:pt x="1" y="1307"/>
                  </a:cubicBezTo>
                  <a:cubicBezTo>
                    <a:pt x="1" y="2029"/>
                    <a:pt x="585" y="2614"/>
                    <a:pt x="1307" y="2614"/>
                  </a:cubicBezTo>
                  <a:cubicBezTo>
                    <a:pt x="2025" y="2614"/>
                    <a:pt x="2613" y="2029"/>
                    <a:pt x="2613" y="1307"/>
                  </a:cubicBezTo>
                  <a:cubicBezTo>
                    <a:pt x="2613" y="585"/>
                    <a:pt x="2025" y="1"/>
                    <a:pt x="1307" y="1"/>
                  </a:cubicBezTo>
                  <a:close/>
                </a:path>
              </a:pathLst>
            </a:custGeom>
            <a:solidFill>
              <a:schemeClr val="bg2"/>
            </a:solidFill>
            <a:ln>
              <a:noFill/>
            </a:ln>
          </p:spPr>
          <p:txBody>
            <a:bodyPr spcFirstLastPara="1" wrap="square" lIns="121900" tIns="121900" rIns="121900" bIns="121900" anchor="ctr" anchorCtr="0">
              <a:noAutofit/>
            </a:bodyPr>
            <a:lstStyle/>
            <a:p>
              <a:pPr defTabSz="1219170">
                <a:buClr>
                  <a:srgbClr val="000000"/>
                </a:buClr>
              </a:pPr>
              <a:r>
                <a:rPr lang="en" sz="1867" kern="0" dirty="0">
                  <a:solidFill>
                    <a:srgbClr val="FFFFFF"/>
                  </a:solidFill>
                  <a:latin typeface="Fira Sans"/>
                  <a:ea typeface="Fira Sans"/>
                  <a:cs typeface="Fira Sans"/>
                  <a:sym typeface="Fira Sans"/>
                </a:rPr>
                <a:t>03</a:t>
              </a:r>
              <a:endParaRPr sz="1867" kern="0" dirty="0">
                <a:solidFill>
                  <a:srgbClr val="FFFFFF"/>
                </a:solidFill>
                <a:latin typeface="Fira Sans"/>
                <a:ea typeface="Fira Sans"/>
                <a:cs typeface="Fira Sans"/>
                <a:sym typeface="Fira Sans"/>
              </a:endParaRPr>
            </a:p>
          </p:txBody>
        </p:sp>
      </p:grpSp>
      <p:grpSp>
        <p:nvGrpSpPr>
          <p:cNvPr id="56" name="Google Shape;87;p16">
            <a:extLst>
              <a:ext uri="{FF2B5EF4-FFF2-40B4-BE49-F238E27FC236}">
                <a16:creationId xmlns:a16="http://schemas.microsoft.com/office/drawing/2014/main" id="{BF072DBB-3E61-4441-A1F2-F8FA2712A143}"/>
              </a:ext>
            </a:extLst>
          </p:cNvPr>
          <p:cNvGrpSpPr/>
          <p:nvPr/>
        </p:nvGrpSpPr>
        <p:grpSpPr>
          <a:xfrm>
            <a:off x="4899872" y="2456744"/>
            <a:ext cx="2388649" cy="2649960"/>
            <a:chOff x="3199901" y="1168350"/>
            <a:chExt cx="2756930" cy="3275769"/>
          </a:xfrm>
        </p:grpSpPr>
        <p:sp>
          <p:nvSpPr>
            <p:cNvPr id="58" name="Google Shape;89;p16">
              <a:extLst>
                <a:ext uri="{FF2B5EF4-FFF2-40B4-BE49-F238E27FC236}">
                  <a16:creationId xmlns:a16="http://schemas.microsoft.com/office/drawing/2014/main" id="{6C4EFBAF-EDBE-460E-8CCE-6686FC992D32}"/>
                </a:ext>
              </a:extLst>
            </p:cNvPr>
            <p:cNvSpPr/>
            <p:nvPr/>
          </p:nvSpPr>
          <p:spPr>
            <a:xfrm>
              <a:off x="3443962" y="2671843"/>
              <a:ext cx="705181" cy="681400"/>
            </a:xfrm>
            <a:custGeom>
              <a:avLst/>
              <a:gdLst/>
              <a:ahLst/>
              <a:cxnLst/>
              <a:rect l="l" t="t" r="r" b="b"/>
              <a:pathLst>
                <a:path w="4831" h="4668" extrusionOk="0">
                  <a:moveTo>
                    <a:pt x="301" y="1"/>
                  </a:moveTo>
                  <a:cubicBezTo>
                    <a:pt x="137" y="1"/>
                    <a:pt x="0" y="138"/>
                    <a:pt x="0" y="285"/>
                  </a:cubicBezTo>
                  <a:cubicBezTo>
                    <a:pt x="13" y="448"/>
                    <a:pt x="150" y="586"/>
                    <a:pt x="301" y="586"/>
                  </a:cubicBezTo>
                  <a:lnTo>
                    <a:pt x="340" y="586"/>
                  </a:lnTo>
                  <a:cubicBezTo>
                    <a:pt x="1538" y="586"/>
                    <a:pt x="2518" y="1539"/>
                    <a:pt x="2544" y="2751"/>
                  </a:cubicBezTo>
                  <a:cubicBezTo>
                    <a:pt x="2518" y="2751"/>
                    <a:pt x="2492" y="2764"/>
                    <a:pt x="2463" y="2777"/>
                  </a:cubicBezTo>
                  <a:cubicBezTo>
                    <a:pt x="1770" y="3048"/>
                    <a:pt x="1225" y="3580"/>
                    <a:pt x="924" y="4260"/>
                  </a:cubicBezTo>
                  <a:cubicBezTo>
                    <a:pt x="859" y="4410"/>
                    <a:pt x="924" y="4586"/>
                    <a:pt x="1075" y="4655"/>
                  </a:cubicBezTo>
                  <a:cubicBezTo>
                    <a:pt x="1117" y="4668"/>
                    <a:pt x="1156" y="4668"/>
                    <a:pt x="1199" y="4668"/>
                  </a:cubicBezTo>
                  <a:cubicBezTo>
                    <a:pt x="1306" y="4668"/>
                    <a:pt x="1414" y="4612"/>
                    <a:pt x="1470" y="4491"/>
                  </a:cubicBezTo>
                  <a:cubicBezTo>
                    <a:pt x="1702" y="3959"/>
                    <a:pt x="2136" y="3538"/>
                    <a:pt x="2681" y="3322"/>
                  </a:cubicBezTo>
                  <a:cubicBezTo>
                    <a:pt x="2948" y="3218"/>
                    <a:pt x="3225" y="3166"/>
                    <a:pt x="3500" y="3166"/>
                  </a:cubicBezTo>
                  <a:cubicBezTo>
                    <a:pt x="3800" y="3166"/>
                    <a:pt x="4098" y="3227"/>
                    <a:pt x="4383" y="3348"/>
                  </a:cubicBezTo>
                  <a:cubicBezTo>
                    <a:pt x="4418" y="3367"/>
                    <a:pt x="4457" y="3375"/>
                    <a:pt x="4496" y="3375"/>
                  </a:cubicBezTo>
                  <a:cubicBezTo>
                    <a:pt x="4604" y="3375"/>
                    <a:pt x="4714" y="3309"/>
                    <a:pt x="4762" y="3198"/>
                  </a:cubicBezTo>
                  <a:cubicBezTo>
                    <a:pt x="4830" y="3048"/>
                    <a:pt x="4762" y="2872"/>
                    <a:pt x="4615" y="2803"/>
                  </a:cubicBezTo>
                  <a:cubicBezTo>
                    <a:pt x="4257" y="2651"/>
                    <a:pt x="3886" y="2575"/>
                    <a:pt x="3509" y="2575"/>
                  </a:cubicBezTo>
                  <a:cubicBezTo>
                    <a:pt x="3382" y="2575"/>
                    <a:pt x="3256" y="2583"/>
                    <a:pt x="3129" y="2601"/>
                  </a:cubicBezTo>
                  <a:cubicBezTo>
                    <a:pt x="3034" y="1144"/>
                    <a:pt x="1809" y="1"/>
                    <a:pt x="340" y="1"/>
                  </a:cubicBezTo>
                  <a:close/>
                </a:path>
              </a:pathLst>
            </a:custGeom>
            <a:solidFill>
              <a:srgbClr val="64D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9" name="Google Shape;90;p16">
              <a:extLst>
                <a:ext uri="{FF2B5EF4-FFF2-40B4-BE49-F238E27FC236}">
                  <a16:creationId xmlns:a16="http://schemas.microsoft.com/office/drawing/2014/main" id="{D121300C-FC36-466B-9CBE-BE92B962FB0E}"/>
                </a:ext>
              </a:extLst>
            </p:cNvPr>
            <p:cNvGrpSpPr/>
            <p:nvPr/>
          </p:nvGrpSpPr>
          <p:grpSpPr>
            <a:xfrm>
              <a:off x="3199901" y="1168350"/>
              <a:ext cx="1344431" cy="3275769"/>
              <a:chOff x="3199901" y="1168350"/>
              <a:chExt cx="1344431" cy="3275769"/>
            </a:xfrm>
          </p:grpSpPr>
          <p:sp>
            <p:nvSpPr>
              <p:cNvPr id="65" name="Google Shape;91;p16">
                <a:extLst>
                  <a:ext uri="{FF2B5EF4-FFF2-40B4-BE49-F238E27FC236}">
                    <a16:creationId xmlns:a16="http://schemas.microsoft.com/office/drawing/2014/main" id="{2244E61E-5FF6-4D7A-9526-EBAAC387A5C7}"/>
                  </a:ext>
                </a:extLst>
              </p:cNvPr>
              <p:cNvSpPr/>
              <p:nvPr/>
            </p:nvSpPr>
            <p:spPr>
              <a:xfrm>
                <a:off x="3250259" y="1229949"/>
                <a:ext cx="1294072" cy="3152199"/>
              </a:xfrm>
              <a:custGeom>
                <a:avLst/>
                <a:gdLst/>
                <a:ahLst/>
                <a:cxnLst/>
                <a:rect l="l" t="t" r="r" b="b"/>
                <a:pathLst>
                  <a:path w="8195" h="19962" extrusionOk="0">
                    <a:moveTo>
                      <a:pt x="6545" y="0"/>
                    </a:moveTo>
                    <a:cubicBezTo>
                      <a:pt x="5745" y="0"/>
                      <a:pt x="5092" y="654"/>
                      <a:pt x="5092" y="1457"/>
                    </a:cubicBezTo>
                    <a:lnTo>
                      <a:pt x="5092" y="1525"/>
                    </a:lnTo>
                    <a:cubicBezTo>
                      <a:pt x="4875" y="1457"/>
                      <a:pt x="4650" y="1424"/>
                      <a:pt x="4426" y="1424"/>
                    </a:cubicBezTo>
                    <a:cubicBezTo>
                      <a:pt x="3849" y="1424"/>
                      <a:pt x="3276" y="1646"/>
                      <a:pt x="2845" y="2068"/>
                    </a:cubicBezTo>
                    <a:cubicBezTo>
                      <a:pt x="2750" y="2179"/>
                      <a:pt x="2655" y="2286"/>
                      <a:pt x="2574" y="2407"/>
                    </a:cubicBezTo>
                    <a:cubicBezTo>
                      <a:pt x="2437" y="2600"/>
                      <a:pt x="2355" y="2789"/>
                      <a:pt x="2300" y="3008"/>
                    </a:cubicBezTo>
                    <a:cubicBezTo>
                      <a:pt x="2247" y="3185"/>
                      <a:pt x="2218" y="3361"/>
                      <a:pt x="2205" y="3550"/>
                    </a:cubicBezTo>
                    <a:cubicBezTo>
                      <a:pt x="1810" y="3701"/>
                      <a:pt x="1444" y="3932"/>
                      <a:pt x="1143" y="4233"/>
                    </a:cubicBezTo>
                    <a:cubicBezTo>
                      <a:pt x="627" y="4749"/>
                      <a:pt x="314" y="5428"/>
                      <a:pt x="275" y="6150"/>
                    </a:cubicBezTo>
                    <a:cubicBezTo>
                      <a:pt x="219" y="6790"/>
                      <a:pt x="382" y="7430"/>
                      <a:pt x="722" y="7959"/>
                    </a:cubicBezTo>
                    <a:cubicBezTo>
                      <a:pt x="601" y="8109"/>
                      <a:pt x="490" y="8260"/>
                      <a:pt x="396" y="8410"/>
                    </a:cubicBezTo>
                    <a:cubicBezTo>
                      <a:pt x="258" y="8629"/>
                      <a:pt x="151" y="8857"/>
                      <a:pt x="95" y="9119"/>
                    </a:cubicBezTo>
                    <a:cubicBezTo>
                      <a:pt x="30" y="9377"/>
                      <a:pt x="0" y="9648"/>
                      <a:pt x="0" y="9919"/>
                    </a:cubicBezTo>
                    <a:cubicBezTo>
                      <a:pt x="0" y="10751"/>
                      <a:pt x="327" y="11525"/>
                      <a:pt x="912" y="12097"/>
                    </a:cubicBezTo>
                    <a:cubicBezTo>
                      <a:pt x="791" y="12329"/>
                      <a:pt x="722" y="12587"/>
                      <a:pt x="696" y="12858"/>
                    </a:cubicBezTo>
                    <a:cubicBezTo>
                      <a:pt x="683" y="13008"/>
                      <a:pt x="667" y="13158"/>
                      <a:pt x="667" y="13309"/>
                    </a:cubicBezTo>
                    <a:cubicBezTo>
                      <a:pt x="667" y="14559"/>
                      <a:pt x="1431" y="15676"/>
                      <a:pt x="2600" y="16111"/>
                    </a:cubicBezTo>
                    <a:cubicBezTo>
                      <a:pt x="2626" y="17254"/>
                      <a:pt x="3541" y="18181"/>
                      <a:pt x="4667" y="18246"/>
                    </a:cubicBezTo>
                    <a:cubicBezTo>
                      <a:pt x="4684" y="18263"/>
                      <a:pt x="4684" y="18263"/>
                      <a:pt x="4697" y="18263"/>
                    </a:cubicBezTo>
                    <a:cubicBezTo>
                      <a:pt x="4778" y="18276"/>
                      <a:pt x="4847" y="18276"/>
                      <a:pt x="4929" y="18276"/>
                    </a:cubicBezTo>
                    <a:lnTo>
                      <a:pt x="5092" y="18276"/>
                    </a:lnTo>
                    <a:lnTo>
                      <a:pt x="5092" y="18491"/>
                    </a:lnTo>
                    <a:cubicBezTo>
                      <a:pt x="5092" y="19308"/>
                      <a:pt x="5745" y="19961"/>
                      <a:pt x="6545" y="19961"/>
                    </a:cubicBezTo>
                    <a:cubicBezTo>
                      <a:pt x="7362" y="19961"/>
                      <a:pt x="8015" y="19308"/>
                      <a:pt x="8015" y="18491"/>
                    </a:cubicBezTo>
                    <a:lnTo>
                      <a:pt x="8015" y="13309"/>
                    </a:lnTo>
                    <a:lnTo>
                      <a:pt x="8015" y="13295"/>
                    </a:lnTo>
                    <a:cubicBezTo>
                      <a:pt x="8126" y="13077"/>
                      <a:pt x="8194" y="12832"/>
                      <a:pt x="8194" y="12587"/>
                    </a:cubicBezTo>
                    <a:cubicBezTo>
                      <a:pt x="8194" y="12166"/>
                      <a:pt x="7554" y="11783"/>
                      <a:pt x="7280" y="11499"/>
                    </a:cubicBezTo>
                    <a:lnTo>
                      <a:pt x="7757" y="10859"/>
                    </a:lnTo>
                    <a:cubicBezTo>
                      <a:pt x="7920" y="10614"/>
                      <a:pt x="8015" y="10314"/>
                      <a:pt x="8015" y="10000"/>
                    </a:cubicBezTo>
                    <a:lnTo>
                      <a:pt x="8015" y="1457"/>
                    </a:lnTo>
                    <a:cubicBezTo>
                      <a:pt x="8015" y="654"/>
                      <a:pt x="7362" y="0"/>
                      <a:pt x="65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92;p16">
                <a:extLst>
                  <a:ext uri="{FF2B5EF4-FFF2-40B4-BE49-F238E27FC236}">
                    <a16:creationId xmlns:a16="http://schemas.microsoft.com/office/drawing/2014/main" id="{BBDFBF44-CF27-4217-9F97-01D23FDDEB35}"/>
                  </a:ext>
                </a:extLst>
              </p:cNvPr>
              <p:cNvSpPr/>
              <p:nvPr/>
            </p:nvSpPr>
            <p:spPr>
              <a:xfrm>
                <a:off x="3199901" y="1168350"/>
                <a:ext cx="1344384" cy="3275769"/>
              </a:xfrm>
              <a:custGeom>
                <a:avLst/>
                <a:gdLst/>
                <a:ahLst/>
                <a:cxnLst/>
                <a:rect l="l" t="t" r="r" b="b"/>
                <a:pathLst>
                  <a:path w="9210" h="22441" extrusionOk="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rgbClr val="64D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 name="Google Shape;93;p16">
              <a:extLst>
                <a:ext uri="{FF2B5EF4-FFF2-40B4-BE49-F238E27FC236}">
                  <a16:creationId xmlns:a16="http://schemas.microsoft.com/office/drawing/2014/main" id="{635953A5-DB73-4708-9F75-AFDA66FC3B8E}"/>
                </a:ext>
              </a:extLst>
            </p:cNvPr>
            <p:cNvGrpSpPr/>
            <p:nvPr/>
          </p:nvGrpSpPr>
          <p:grpSpPr>
            <a:xfrm>
              <a:off x="4613761" y="1168350"/>
              <a:ext cx="1343070" cy="3275769"/>
              <a:chOff x="4613761" y="1168350"/>
              <a:chExt cx="1343070" cy="3275769"/>
            </a:xfrm>
          </p:grpSpPr>
          <p:sp>
            <p:nvSpPr>
              <p:cNvPr id="63" name="Google Shape;94;p16">
                <a:extLst>
                  <a:ext uri="{FF2B5EF4-FFF2-40B4-BE49-F238E27FC236}">
                    <a16:creationId xmlns:a16="http://schemas.microsoft.com/office/drawing/2014/main" id="{859811E0-5613-4BE9-B4E9-1B6ACC374FE6}"/>
                  </a:ext>
                </a:extLst>
              </p:cNvPr>
              <p:cNvSpPr/>
              <p:nvPr/>
            </p:nvSpPr>
            <p:spPr>
              <a:xfrm>
                <a:off x="4633905" y="1229876"/>
                <a:ext cx="1293926" cy="3153048"/>
              </a:xfrm>
              <a:custGeom>
                <a:avLst/>
                <a:gdLst/>
                <a:ahLst/>
                <a:cxnLst/>
                <a:rect l="l" t="t" r="r" b="b"/>
                <a:pathLst>
                  <a:path w="8192" h="19962" extrusionOk="0">
                    <a:moveTo>
                      <a:pt x="1647" y="0"/>
                    </a:moveTo>
                    <a:cubicBezTo>
                      <a:pt x="830" y="0"/>
                      <a:pt x="177" y="654"/>
                      <a:pt x="177" y="1457"/>
                    </a:cubicBezTo>
                    <a:lnTo>
                      <a:pt x="177" y="10000"/>
                    </a:lnTo>
                    <a:cubicBezTo>
                      <a:pt x="177" y="10314"/>
                      <a:pt x="272" y="10614"/>
                      <a:pt x="435" y="10859"/>
                    </a:cubicBezTo>
                    <a:lnTo>
                      <a:pt x="873" y="11499"/>
                    </a:lnTo>
                    <a:cubicBezTo>
                      <a:pt x="599" y="11783"/>
                      <a:pt x="1" y="12166"/>
                      <a:pt x="1" y="12587"/>
                    </a:cubicBezTo>
                    <a:cubicBezTo>
                      <a:pt x="1" y="12832"/>
                      <a:pt x="70" y="13077"/>
                      <a:pt x="177" y="13295"/>
                    </a:cubicBezTo>
                    <a:lnTo>
                      <a:pt x="177" y="13309"/>
                    </a:lnTo>
                    <a:lnTo>
                      <a:pt x="177" y="18491"/>
                    </a:lnTo>
                    <a:cubicBezTo>
                      <a:pt x="177" y="19308"/>
                      <a:pt x="830" y="19961"/>
                      <a:pt x="1647" y="19961"/>
                    </a:cubicBezTo>
                    <a:cubicBezTo>
                      <a:pt x="2450" y="19961"/>
                      <a:pt x="3104" y="19308"/>
                      <a:pt x="3104" y="18491"/>
                    </a:cubicBezTo>
                    <a:lnTo>
                      <a:pt x="3104" y="18276"/>
                    </a:lnTo>
                    <a:lnTo>
                      <a:pt x="3267" y="18276"/>
                    </a:lnTo>
                    <a:cubicBezTo>
                      <a:pt x="3348" y="18276"/>
                      <a:pt x="3417" y="18276"/>
                      <a:pt x="3486" y="18263"/>
                    </a:cubicBezTo>
                    <a:cubicBezTo>
                      <a:pt x="3499" y="18263"/>
                      <a:pt x="3512" y="18263"/>
                      <a:pt x="3525" y="18246"/>
                    </a:cubicBezTo>
                    <a:cubicBezTo>
                      <a:pt x="4655" y="18181"/>
                      <a:pt x="5566" y="17254"/>
                      <a:pt x="5595" y="16111"/>
                    </a:cubicBezTo>
                    <a:cubicBezTo>
                      <a:pt x="6751" y="15676"/>
                      <a:pt x="7525" y="14559"/>
                      <a:pt x="7525" y="13309"/>
                    </a:cubicBezTo>
                    <a:cubicBezTo>
                      <a:pt x="7525" y="13158"/>
                      <a:pt x="7512" y="13008"/>
                      <a:pt x="7486" y="12858"/>
                    </a:cubicBezTo>
                    <a:cubicBezTo>
                      <a:pt x="7473" y="12587"/>
                      <a:pt x="7392" y="12329"/>
                      <a:pt x="7267" y="12097"/>
                    </a:cubicBezTo>
                    <a:cubicBezTo>
                      <a:pt x="7865" y="11525"/>
                      <a:pt x="8192" y="10751"/>
                      <a:pt x="8192" y="9919"/>
                    </a:cubicBezTo>
                    <a:cubicBezTo>
                      <a:pt x="8192" y="9648"/>
                      <a:pt x="8166" y="9377"/>
                      <a:pt x="8084" y="9119"/>
                    </a:cubicBezTo>
                    <a:cubicBezTo>
                      <a:pt x="8045" y="8857"/>
                      <a:pt x="7934" y="8629"/>
                      <a:pt x="7800" y="8410"/>
                    </a:cubicBezTo>
                    <a:cubicBezTo>
                      <a:pt x="7702" y="8260"/>
                      <a:pt x="7594" y="8109"/>
                      <a:pt x="7473" y="7959"/>
                    </a:cubicBezTo>
                    <a:cubicBezTo>
                      <a:pt x="7813" y="7430"/>
                      <a:pt x="7976" y="6790"/>
                      <a:pt x="7921" y="6150"/>
                    </a:cubicBezTo>
                    <a:cubicBezTo>
                      <a:pt x="7865" y="5428"/>
                      <a:pt x="7568" y="4749"/>
                      <a:pt x="7049" y="4233"/>
                    </a:cubicBezTo>
                    <a:cubicBezTo>
                      <a:pt x="6751" y="3932"/>
                      <a:pt x="6382" y="3701"/>
                      <a:pt x="5987" y="3550"/>
                    </a:cubicBezTo>
                    <a:cubicBezTo>
                      <a:pt x="5974" y="3361"/>
                      <a:pt x="5948" y="3185"/>
                      <a:pt x="5893" y="3008"/>
                    </a:cubicBezTo>
                    <a:cubicBezTo>
                      <a:pt x="5840" y="2789"/>
                      <a:pt x="5742" y="2600"/>
                      <a:pt x="5621" y="2407"/>
                    </a:cubicBezTo>
                    <a:cubicBezTo>
                      <a:pt x="5540" y="2286"/>
                      <a:pt x="5445" y="2179"/>
                      <a:pt x="5334" y="2068"/>
                    </a:cubicBezTo>
                    <a:cubicBezTo>
                      <a:pt x="4913" y="1646"/>
                      <a:pt x="4344" y="1424"/>
                      <a:pt x="3768" y="1424"/>
                    </a:cubicBezTo>
                    <a:cubicBezTo>
                      <a:pt x="3545" y="1424"/>
                      <a:pt x="3321" y="1457"/>
                      <a:pt x="3104" y="1525"/>
                    </a:cubicBezTo>
                    <a:lnTo>
                      <a:pt x="3104" y="1457"/>
                    </a:lnTo>
                    <a:cubicBezTo>
                      <a:pt x="3104" y="654"/>
                      <a:pt x="2450" y="0"/>
                      <a:pt x="16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95;p16">
                <a:extLst>
                  <a:ext uri="{FF2B5EF4-FFF2-40B4-BE49-F238E27FC236}">
                    <a16:creationId xmlns:a16="http://schemas.microsoft.com/office/drawing/2014/main" id="{A76E3B5D-7B63-455D-A9F3-97CA878FFBF2}"/>
                  </a:ext>
                </a:extLst>
              </p:cNvPr>
              <p:cNvSpPr/>
              <p:nvPr/>
            </p:nvSpPr>
            <p:spPr>
              <a:xfrm>
                <a:off x="4613761" y="1168350"/>
                <a:ext cx="1343070" cy="3275769"/>
              </a:xfrm>
              <a:custGeom>
                <a:avLst/>
                <a:gdLst/>
                <a:ahLst/>
                <a:cxnLst/>
                <a:rect l="l" t="t" r="r" b="b"/>
                <a:pathLst>
                  <a:path w="9201" h="22441" extrusionOk="0">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96;p16">
              <a:extLst>
                <a:ext uri="{FF2B5EF4-FFF2-40B4-BE49-F238E27FC236}">
                  <a16:creationId xmlns:a16="http://schemas.microsoft.com/office/drawing/2014/main" id="{D3D03BD7-06BC-45CB-8736-10D9B765DC7C}"/>
                </a:ext>
              </a:extLst>
            </p:cNvPr>
            <p:cNvSpPr/>
            <p:nvPr/>
          </p:nvSpPr>
          <p:spPr>
            <a:xfrm>
              <a:off x="5008901" y="2671843"/>
              <a:ext cx="703283" cy="681400"/>
            </a:xfrm>
            <a:custGeom>
              <a:avLst/>
              <a:gdLst/>
              <a:ahLst/>
              <a:cxnLst/>
              <a:rect l="l" t="t" r="r" b="b"/>
              <a:pathLst>
                <a:path w="4818" h="4668" extrusionOk="0">
                  <a:moveTo>
                    <a:pt x="4478" y="1"/>
                  </a:moveTo>
                  <a:cubicBezTo>
                    <a:pt x="3009" y="1"/>
                    <a:pt x="1797" y="1144"/>
                    <a:pt x="1689" y="2601"/>
                  </a:cubicBezTo>
                  <a:cubicBezTo>
                    <a:pt x="1566" y="2583"/>
                    <a:pt x="1442" y="2575"/>
                    <a:pt x="1317" y="2575"/>
                  </a:cubicBezTo>
                  <a:cubicBezTo>
                    <a:pt x="944" y="2575"/>
                    <a:pt x="567" y="2651"/>
                    <a:pt x="220" y="2803"/>
                  </a:cubicBezTo>
                  <a:cubicBezTo>
                    <a:pt x="69" y="2872"/>
                    <a:pt x="1" y="3048"/>
                    <a:pt x="56" y="3198"/>
                  </a:cubicBezTo>
                  <a:cubicBezTo>
                    <a:pt x="107" y="3309"/>
                    <a:pt x="216" y="3375"/>
                    <a:pt x="329" y="3375"/>
                  </a:cubicBezTo>
                  <a:cubicBezTo>
                    <a:pt x="370" y="3375"/>
                    <a:pt x="412" y="3367"/>
                    <a:pt x="452" y="3348"/>
                  </a:cubicBezTo>
                  <a:cubicBezTo>
                    <a:pt x="736" y="3227"/>
                    <a:pt x="1035" y="3166"/>
                    <a:pt x="1333" y="3166"/>
                  </a:cubicBezTo>
                  <a:cubicBezTo>
                    <a:pt x="1606" y="3166"/>
                    <a:pt x="1879" y="3218"/>
                    <a:pt x="2140" y="3322"/>
                  </a:cubicBezTo>
                  <a:cubicBezTo>
                    <a:pt x="2682" y="3538"/>
                    <a:pt x="3120" y="3959"/>
                    <a:pt x="3348" y="4491"/>
                  </a:cubicBezTo>
                  <a:cubicBezTo>
                    <a:pt x="3404" y="4612"/>
                    <a:pt x="3512" y="4668"/>
                    <a:pt x="3623" y="4668"/>
                  </a:cubicBezTo>
                  <a:cubicBezTo>
                    <a:pt x="3662" y="4668"/>
                    <a:pt x="3704" y="4668"/>
                    <a:pt x="3743" y="4655"/>
                  </a:cubicBezTo>
                  <a:cubicBezTo>
                    <a:pt x="3894" y="4586"/>
                    <a:pt x="3962" y="4410"/>
                    <a:pt x="3894" y="4260"/>
                  </a:cubicBezTo>
                  <a:cubicBezTo>
                    <a:pt x="3593" y="3580"/>
                    <a:pt x="3051" y="3048"/>
                    <a:pt x="2355" y="2777"/>
                  </a:cubicBezTo>
                  <a:cubicBezTo>
                    <a:pt x="2329" y="2764"/>
                    <a:pt x="2303" y="2751"/>
                    <a:pt x="2274" y="2751"/>
                  </a:cubicBezTo>
                  <a:cubicBezTo>
                    <a:pt x="2303" y="1539"/>
                    <a:pt x="3283" y="586"/>
                    <a:pt x="4478" y="586"/>
                  </a:cubicBezTo>
                  <a:lnTo>
                    <a:pt x="4521" y="586"/>
                  </a:lnTo>
                  <a:cubicBezTo>
                    <a:pt x="4684" y="586"/>
                    <a:pt x="4818" y="448"/>
                    <a:pt x="4818" y="285"/>
                  </a:cubicBezTo>
                  <a:cubicBezTo>
                    <a:pt x="4818" y="138"/>
                    <a:pt x="4684" y="1"/>
                    <a:pt x="45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97;p16">
              <a:extLst>
                <a:ext uri="{FF2B5EF4-FFF2-40B4-BE49-F238E27FC236}">
                  <a16:creationId xmlns:a16="http://schemas.microsoft.com/office/drawing/2014/main" id="{FCDA3215-DF9E-4E3D-A83F-C32FFFAAE5DC}"/>
                </a:ext>
              </a:extLst>
            </p:cNvPr>
            <p:cNvSpPr/>
            <p:nvPr/>
          </p:nvSpPr>
          <p:spPr>
            <a:xfrm flipH="1">
              <a:off x="3520476" y="2671843"/>
              <a:ext cx="703283" cy="681400"/>
            </a:xfrm>
            <a:custGeom>
              <a:avLst/>
              <a:gdLst/>
              <a:ahLst/>
              <a:cxnLst/>
              <a:rect l="l" t="t" r="r" b="b"/>
              <a:pathLst>
                <a:path w="4818" h="4668" extrusionOk="0">
                  <a:moveTo>
                    <a:pt x="4478" y="1"/>
                  </a:moveTo>
                  <a:cubicBezTo>
                    <a:pt x="3009" y="1"/>
                    <a:pt x="1797" y="1144"/>
                    <a:pt x="1689" y="2601"/>
                  </a:cubicBezTo>
                  <a:cubicBezTo>
                    <a:pt x="1566" y="2583"/>
                    <a:pt x="1442" y="2575"/>
                    <a:pt x="1317" y="2575"/>
                  </a:cubicBezTo>
                  <a:cubicBezTo>
                    <a:pt x="944" y="2575"/>
                    <a:pt x="567" y="2651"/>
                    <a:pt x="220" y="2803"/>
                  </a:cubicBezTo>
                  <a:cubicBezTo>
                    <a:pt x="69" y="2872"/>
                    <a:pt x="1" y="3048"/>
                    <a:pt x="56" y="3198"/>
                  </a:cubicBezTo>
                  <a:cubicBezTo>
                    <a:pt x="107" y="3309"/>
                    <a:pt x="216" y="3375"/>
                    <a:pt x="329" y="3375"/>
                  </a:cubicBezTo>
                  <a:cubicBezTo>
                    <a:pt x="370" y="3375"/>
                    <a:pt x="412" y="3367"/>
                    <a:pt x="452" y="3348"/>
                  </a:cubicBezTo>
                  <a:cubicBezTo>
                    <a:pt x="736" y="3227"/>
                    <a:pt x="1035" y="3166"/>
                    <a:pt x="1333" y="3166"/>
                  </a:cubicBezTo>
                  <a:cubicBezTo>
                    <a:pt x="1606" y="3166"/>
                    <a:pt x="1879" y="3218"/>
                    <a:pt x="2140" y="3322"/>
                  </a:cubicBezTo>
                  <a:cubicBezTo>
                    <a:pt x="2682" y="3538"/>
                    <a:pt x="3120" y="3959"/>
                    <a:pt x="3348" y="4491"/>
                  </a:cubicBezTo>
                  <a:cubicBezTo>
                    <a:pt x="3404" y="4612"/>
                    <a:pt x="3512" y="4668"/>
                    <a:pt x="3623" y="4668"/>
                  </a:cubicBezTo>
                  <a:cubicBezTo>
                    <a:pt x="3662" y="4668"/>
                    <a:pt x="3704" y="4668"/>
                    <a:pt x="3743" y="4655"/>
                  </a:cubicBezTo>
                  <a:cubicBezTo>
                    <a:pt x="3894" y="4586"/>
                    <a:pt x="3962" y="4410"/>
                    <a:pt x="3894" y="4260"/>
                  </a:cubicBezTo>
                  <a:cubicBezTo>
                    <a:pt x="3593" y="3580"/>
                    <a:pt x="3051" y="3048"/>
                    <a:pt x="2355" y="2777"/>
                  </a:cubicBezTo>
                  <a:cubicBezTo>
                    <a:pt x="2329" y="2764"/>
                    <a:pt x="2303" y="2751"/>
                    <a:pt x="2274" y="2751"/>
                  </a:cubicBezTo>
                  <a:cubicBezTo>
                    <a:pt x="2303" y="1539"/>
                    <a:pt x="3283" y="586"/>
                    <a:pt x="4478" y="586"/>
                  </a:cubicBezTo>
                  <a:lnTo>
                    <a:pt x="4521" y="586"/>
                  </a:lnTo>
                  <a:cubicBezTo>
                    <a:pt x="4684" y="586"/>
                    <a:pt x="4818" y="448"/>
                    <a:pt x="4818" y="285"/>
                  </a:cubicBezTo>
                  <a:cubicBezTo>
                    <a:pt x="4818" y="138"/>
                    <a:pt x="4684" y="1"/>
                    <a:pt x="452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67" name="Google Shape;50;p9">
            <a:extLst>
              <a:ext uri="{FF2B5EF4-FFF2-40B4-BE49-F238E27FC236}">
                <a16:creationId xmlns:a16="http://schemas.microsoft.com/office/drawing/2014/main" id="{DA8CD3B7-FF1C-4F26-B3B1-EC4CB2FBEEB4}"/>
              </a:ext>
            </a:extLst>
          </p:cNvPr>
          <p:cNvCxnSpPr/>
          <p:nvPr/>
        </p:nvCxnSpPr>
        <p:spPr>
          <a:xfrm>
            <a:off x="384076" y="814117"/>
            <a:ext cx="4026000" cy="0"/>
          </a:xfrm>
          <a:prstGeom prst="straightConnector1">
            <a:avLst/>
          </a:prstGeom>
          <a:noFill/>
          <a:ln w="19050" cap="flat" cmpd="sng">
            <a:solidFill>
              <a:schemeClr val="dk2"/>
            </a:solidFill>
            <a:prstDash val="solid"/>
            <a:round/>
            <a:headEnd type="none" w="med" len="med"/>
            <a:tailEnd type="none" w="med" len="med"/>
          </a:ln>
        </p:spPr>
      </p:cxnSp>
      <p:pic>
        <p:nvPicPr>
          <p:cNvPr id="68" name="Picture 2" descr="Home | National Institute of Neurological Disorders and Stroke">
            <a:extLst>
              <a:ext uri="{FF2B5EF4-FFF2-40B4-BE49-F238E27FC236}">
                <a16:creationId xmlns:a16="http://schemas.microsoft.com/office/drawing/2014/main" id="{098DB155-8A98-419B-A8D6-768E75F6E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76" y="57149"/>
            <a:ext cx="3295651" cy="7569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0B1EA09-6A9A-4733-B3A8-CCF7782274EA}"/>
              </a:ext>
            </a:extLst>
          </p:cNvPr>
          <p:cNvSpPr/>
          <p:nvPr/>
        </p:nvSpPr>
        <p:spPr>
          <a:xfrm>
            <a:off x="8093549" y="5150885"/>
            <a:ext cx="3858452" cy="1580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E9F2BC-2B84-4E91-8ADC-9A3D76D93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5576B-7F3C-4840-ADD7-A9DF1158E3A5}"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A22B4C52-EA43-4F88-80F2-15FEE7C879FA}"/>
              </a:ext>
            </a:extLst>
          </p:cNvPr>
          <p:cNvSpPr txBox="1"/>
          <p:nvPr/>
        </p:nvSpPr>
        <p:spPr>
          <a:xfrm>
            <a:off x="847725" y="1407692"/>
            <a:ext cx="10096500" cy="477053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NIAID Small Business Applicant Assistance Program (AAP) provides assessment, coaching, proposal development assistance, and post-submission support for SBIR/STTR Phase I and Phase II/IIB (including Fast-Track &amp; Direct-to-Phase II) applicants with the following goals: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Improve the quality of NIAID SBIR/STTR applications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Improve SBIR/STTR accessibility for underrepresented entrepreneurs and investigators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The program consists of both 1 on 1 customized applicant assistance with assigned consultants (25 consulting hours/ applicant  over 12 weeks) and online webinars, toolkits, templates, and resources.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The NIAID AAP program has 3 cycles for the 3 upcoming SBIR/STTR application submission deadlines: September 5, 2023, January 5, 2024, and April 5, 2024.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First 35 eligible applicants for each cycle will be enrolled in the program.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002060"/>
                </a:solidFill>
                <a:effectLst/>
                <a:uLnTx/>
                <a:uFillTx/>
                <a:latin typeface="Arial"/>
                <a:ea typeface="+mn-ea"/>
                <a:cs typeface="+mn-cs"/>
              </a:rPr>
              <a:t>Foresight Science &amp; Technology was selected as supporting contractor for the NIAID AAP program.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900" b="0" i="0" u="none" strike="noStrike" kern="1200" cap="none" spc="0" normalizeH="0" baseline="0" noProof="0" dirty="0">
              <a:ln>
                <a:noFill/>
              </a:ln>
              <a:solidFill>
                <a:srgbClr val="002060"/>
              </a:solidFill>
              <a:effectLst/>
              <a:uLnTx/>
              <a:uFillTx/>
              <a:latin typeface="Arial"/>
              <a:ea typeface="+mn-ea"/>
              <a:cs typeface="+mn-cs"/>
            </a:endParaRPr>
          </a:p>
        </p:txBody>
      </p:sp>
      <p:sp>
        <p:nvSpPr>
          <p:cNvPr id="5" name="TextBox 4">
            <a:extLst>
              <a:ext uri="{FF2B5EF4-FFF2-40B4-BE49-F238E27FC236}">
                <a16:creationId xmlns:a16="http://schemas.microsoft.com/office/drawing/2014/main" id="{25A4A0C0-B969-4764-8D7E-3582B0B208BB}"/>
              </a:ext>
            </a:extLst>
          </p:cNvPr>
          <p:cNvSpPr txBox="1"/>
          <p:nvPr/>
        </p:nvSpPr>
        <p:spPr>
          <a:xfrm>
            <a:off x="1200151" y="304801"/>
            <a:ext cx="91916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n-ea"/>
                <a:cs typeface="+mn-cs"/>
              </a:rPr>
              <a:t>NIAID Small Business Applicant Assistance Program (AAP) Program Overview</a:t>
            </a:r>
          </a:p>
        </p:txBody>
      </p:sp>
    </p:spTree>
    <p:extLst>
      <p:ext uri="{BB962C8B-B14F-4D97-AF65-F5344CB8AC3E}">
        <p14:creationId xmlns:p14="http://schemas.microsoft.com/office/powerpoint/2010/main" val="2774092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006254" cy="1237785"/>
          </a:xfrm>
        </p:spPr>
        <p:txBody>
          <a:bodyPr anchor="ctr">
            <a:noAutofit/>
          </a:bodyPr>
          <a:lstStyle/>
          <a:p>
            <a:pPr algn="ctr"/>
            <a:r>
              <a:rPr lang="en-US" sz="2800" dirty="0">
                <a:solidFill>
                  <a:srgbClr val="002060"/>
                </a:solidFill>
              </a:rPr>
              <a:t>NIAID Applicant Assistance Program (AAP) Eligibility Criteria</a:t>
            </a:r>
          </a:p>
        </p:txBody>
      </p:sp>
      <p:sp>
        <p:nvSpPr>
          <p:cNvPr id="4" name="Slide Number Placeholder 3"/>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000" b="1" i="0" u="none" strike="noStrike" kern="1200" cap="none" spc="0" normalizeH="0" baseline="0" noProof="0">
              <a:ln>
                <a:noFill/>
              </a:ln>
              <a:solidFill>
                <a:prstClr val="white"/>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92EDA51C-681C-044A-A03E-4C4E35B5524D}"/>
              </a:ext>
            </a:extLst>
          </p:cNvPr>
          <p:cNvSpPr>
            <a:spLocks noGrp="1"/>
          </p:cNvSpPr>
          <p:nvPr>
            <p:ph idx="1"/>
          </p:nvPr>
        </p:nvSpPr>
        <p:spPr>
          <a:xfrm>
            <a:off x="872002" y="1330171"/>
            <a:ext cx="9262249" cy="4460488"/>
          </a:xfrm>
        </p:spPr>
        <p:txBody>
          <a:bodyPr>
            <a:noAutofit/>
          </a:bodyPr>
          <a:lstStyle/>
          <a:p>
            <a:pPr lvl="0" algn="just"/>
            <a:r>
              <a:rPr lang="en-US" sz="1800" dirty="0">
                <a:solidFill>
                  <a:srgbClr val="002060"/>
                </a:solidFill>
              </a:rPr>
              <a:t>The research area of interest aligns with the mission of NIAID. Read </a:t>
            </a:r>
            <a:r>
              <a:rPr lang="en-US" sz="1800" b="1" dirty="0">
                <a:solidFill>
                  <a:srgbClr val="002060"/>
                </a:solidFill>
                <a:hlinkClick r:id="rId3">
                  <a:extLst>
                    <a:ext uri="{A12FA001-AC4F-418D-AE19-62706E023703}">
                      <ahyp:hlinkClr xmlns:ahyp="http://schemas.microsoft.com/office/drawing/2018/hyperlinkcolor" val="tx"/>
                    </a:ext>
                  </a:extLst>
                </a:hlinkClick>
              </a:rPr>
              <a:t>NIAID High-Priority Areas of Interest</a:t>
            </a:r>
            <a:r>
              <a:rPr lang="en-US" sz="1800" dirty="0">
                <a:solidFill>
                  <a:srgbClr val="002060"/>
                </a:solidFill>
              </a:rPr>
              <a:t> to help you determine if your application aligns with the mission of NIAID. </a:t>
            </a:r>
          </a:p>
          <a:p>
            <a:pPr lvl="0" algn="just"/>
            <a:endParaRPr lang="en-US" sz="1800" dirty="0">
              <a:solidFill>
                <a:srgbClr val="002060"/>
              </a:solidFill>
            </a:endParaRPr>
          </a:p>
          <a:p>
            <a:pPr algn="just"/>
            <a:r>
              <a:rPr lang="en-US" sz="1800" dirty="0">
                <a:solidFill>
                  <a:srgbClr val="002060"/>
                </a:solidFill>
              </a:rPr>
              <a:t>The company intends to submit a </a:t>
            </a:r>
            <a:r>
              <a:rPr lang="en-US" sz="1800" b="1" dirty="0">
                <a:solidFill>
                  <a:srgbClr val="002060"/>
                </a:solidFill>
              </a:rPr>
              <a:t>Phase I, Phase II/IIB, Fast Track, or Direct-to-Phase II </a:t>
            </a:r>
            <a:r>
              <a:rPr lang="en-US" sz="1800" dirty="0">
                <a:solidFill>
                  <a:srgbClr val="002060"/>
                </a:solidFill>
              </a:rPr>
              <a:t>SBIR/STTR application. (Completion of the </a:t>
            </a:r>
            <a:r>
              <a:rPr lang="en-US" sz="1800" b="1" dirty="0">
                <a:solidFill>
                  <a:srgbClr val="002060"/>
                </a:solidFill>
                <a:hlinkClick r:id="rId4">
                  <a:extLst>
                    <a:ext uri="{A12FA001-AC4F-418D-AE19-62706E023703}">
                      <ahyp:hlinkClr xmlns:ahyp="http://schemas.microsoft.com/office/drawing/2018/hyperlinkcolor" val="tx"/>
                    </a:ext>
                  </a:extLst>
                </a:hlinkClick>
              </a:rPr>
              <a:t>four required registrations</a:t>
            </a:r>
            <a:r>
              <a:rPr lang="en-US" sz="1800" dirty="0">
                <a:solidFill>
                  <a:srgbClr val="002060"/>
                </a:solidFill>
              </a:rPr>
              <a:t> is strongly recommended for all applicants.) </a:t>
            </a:r>
          </a:p>
          <a:p>
            <a:pPr algn="just"/>
            <a:endParaRPr lang="en-US" sz="1800" dirty="0">
              <a:solidFill>
                <a:srgbClr val="002060"/>
              </a:solidFill>
            </a:endParaRPr>
          </a:p>
          <a:p>
            <a:pPr lvl="0" algn="just"/>
            <a:r>
              <a:rPr lang="en-US" sz="1800" dirty="0">
                <a:solidFill>
                  <a:srgbClr val="002060"/>
                </a:solidFill>
              </a:rPr>
              <a:t>The company intends to submit an application for the September 5, 2023, SBIR/STTR grant submission deadline.</a:t>
            </a:r>
          </a:p>
          <a:p>
            <a:pPr lvl="0" algn="just"/>
            <a:endParaRPr lang="en-US" sz="1800" dirty="0">
              <a:solidFill>
                <a:srgbClr val="002060"/>
              </a:solidFill>
            </a:endParaRPr>
          </a:p>
          <a:p>
            <a:pPr lvl="0" algn="just"/>
            <a:r>
              <a:rPr lang="en-US" sz="1800" dirty="0">
                <a:solidFill>
                  <a:srgbClr val="002060"/>
                </a:solidFill>
              </a:rPr>
              <a:t>Phase II applicants must be within the </a:t>
            </a:r>
            <a:r>
              <a:rPr lang="en-US" sz="1800" b="1" dirty="0">
                <a:solidFill>
                  <a:srgbClr val="002060"/>
                </a:solidFill>
                <a:hlinkClick r:id="rId5">
                  <a:extLst>
                    <a:ext uri="{A12FA001-AC4F-418D-AE19-62706E023703}">
                      <ahyp:hlinkClr xmlns:ahyp="http://schemas.microsoft.com/office/drawing/2018/hyperlinkcolor" val="tx"/>
                    </a:ext>
                  </a:extLst>
                </a:hlinkClick>
              </a:rPr>
              <a:t>first six receipt dates</a:t>
            </a:r>
            <a:r>
              <a:rPr lang="en-US" sz="1800" dirty="0">
                <a:solidFill>
                  <a:srgbClr val="002060"/>
                </a:solidFill>
              </a:rPr>
              <a:t> following the expiration of the Phase I budget period. </a:t>
            </a:r>
          </a:p>
          <a:p>
            <a:pPr lvl="0" algn="just"/>
            <a:endParaRPr lang="en-US" sz="1800" dirty="0">
              <a:solidFill>
                <a:srgbClr val="002060"/>
              </a:solidFill>
            </a:endParaRPr>
          </a:p>
          <a:p>
            <a:pPr lvl="0" algn="just"/>
            <a:r>
              <a:rPr lang="en-US" sz="1800" dirty="0">
                <a:solidFill>
                  <a:srgbClr val="002060"/>
                </a:solidFill>
              </a:rPr>
              <a:t>The company must be eligible to apply for NIH SBIR/STTR grants based on the </a:t>
            </a:r>
            <a:r>
              <a:rPr lang="en-US" sz="1800" b="1" dirty="0">
                <a:solidFill>
                  <a:srgbClr val="002060"/>
                </a:solidFill>
                <a:hlinkClick r:id="rId6">
                  <a:extLst>
                    <a:ext uri="{A12FA001-AC4F-418D-AE19-62706E023703}">
                      <ahyp:hlinkClr xmlns:ahyp="http://schemas.microsoft.com/office/drawing/2018/hyperlinkcolor" val="tx"/>
                    </a:ext>
                  </a:extLst>
                </a:hlinkClick>
              </a:rPr>
              <a:t>NIH Small Business Eligibility Criteria</a:t>
            </a:r>
            <a:r>
              <a:rPr lang="en-US" sz="1800" b="1" dirty="0">
                <a:solidFill>
                  <a:srgbClr val="002060"/>
                </a:solidFill>
              </a:rPr>
              <a:t>.</a:t>
            </a:r>
          </a:p>
        </p:txBody>
      </p:sp>
    </p:spTree>
    <p:extLst>
      <p:ext uri="{BB962C8B-B14F-4D97-AF65-F5344CB8AC3E}">
        <p14:creationId xmlns:p14="http://schemas.microsoft.com/office/powerpoint/2010/main" val="2344375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0544C4-E35C-7145-8F0C-14E842E56F07}"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0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p:cNvSpPr txBox="1"/>
          <p:nvPr/>
        </p:nvSpPr>
        <p:spPr>
          <a:xfrm>
            <a:off x="867007" y="1965892"/>
            <a:ext cx="9467385"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NIAID SBIR/STTR website</a:t>
            </a:r>
            <a:br>
              <a:rPr kumimoji="0" lang="en-US" sz="1800" b="1" i="0" u="none" strike="noStrike" kern="1200" cap="none" spc="0" normalizeH="0" baseline="0" noProof="0" dirty="0">
                <a:ln>
                  <a:noFill/>
                </a:ln>
                <a:solidFill>
                  <a:srgbClr val="002060"/>
                </a:solidFill>
                <a:effectLst/>
                <a:uLnTx/>
                <a:uFillTx/>
                <a:latin typeface="Arial"/>
                <a:ea typeface="+mn-ea"/>
                <a:cs typeface="+mn-cs"/>
              </a:rPr>
            </a:br>
            <a:r>
              <a:rPr kumimoji="0" lang="en-US" sz="1800" b="0" i="0" u="sng" strike="noStrike" kern="1200" cap="none" spc="0" normalizeH="0" baseline="0" noProof="0" dirty="0">
                <a:ln>
                  <a:noFill/>
                </a:ln>
                <a:solidFill>
                  <a:prstClr val="black"/>
                </a:solidFill>
                <a:effectLst/>
                <a:uLnTx/>
                <a:uFillTx/>
                <a:latin typeface="Arial"/>
                <a:ea typeface="+mn-ea"/>
                <a:cs typeface="+mn-cs"/>
                <a:hlinkClick r:id="rId2"/>
              </a:rPr>
              <a:t>www.niaid.nih.gov/grants-contracts/small-businesses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NIAID SBIR/STTR High-Priority Areas of Interest</a:t>
            </a:r>
          </a:p>
          <a:p>
            <a:pPr marL="287338" marR="0" lvl="0" indent="-287338" algn="l" defTabSz="914400" rtl="0" eaLnBrk="1" fontAlgn="auto" latinLnBrk="0" hangingPunct="1">
              <a:lnSpc>
                <a:spcPct val="100000"/>
              </a:lnSpc>
              <a:spcBef>
                <a:spcPts val="0"/>
              </a:spcBef>
              <a:spcAft>
                <a:spcPts val="0"/>
              </a:spcAft>
              <a:buClr>
                <a:srgbClr val="002060"/>
              </a:buClr>
              <a:buSzTx/>
              <a:buFontTx/>
              <a:buNone/>
              <a:tabLst/>
              <a:defRPr/>
            </a:pPr>
            <a:r>
              <a:rPr kumimoji="0" lang="en-US" sz="2400" b="0" i="0" u="none" strike="noStrike" kern="1200" cap="none" spc="0" normalizeH="0" baseline="0" noProof="0" dirty="0">
                <a:ln>
                  <a:noFill/>
                </a:ln>
                <a:solidFill>
                  <a:srgbClr val="C00000"/>
                </a:solidFill>
                <a:effectLst/>
                <a:uLnTx/>
                <a:uFillTx/>
                <a:latin typeface="Arial"/>
                <a:ea typeface="+mn-ea"/>
                <a:cs typeface="+mn-cs"/>
              </a:rPr>
              <a:t>   </a:t>
            </a:r>
            <a:r>
              <a:rPr kumimoji="0" lang="en-US" sz="1800" b="0" i="0" u="none" strike="noStrike" kern="1200" cap="none" spc="0" normalizeH="0" baseline="0" noProof="0" dirty="0">
                <a:ln>
                  <a:noFill/>
                </a:ln>
                <a:solidFill>
                  <a:srgbClr val="C00000"/>
                </a:solidFill>
                <a:effectLst/>
                <a:uLnTx/>
                <a:uFillTx/>
                <a:latin typeface="Arial"/>
                <a:ea typeface="+mn-ea"/>
                <a:cs typeface="+mn-cs"/>
              </a:rPr>
              <a:t>*</a:t>
            </a:r>
            <a:r>
              <a:rPr kumimoji="0" lang="en-US" sz="1600" b="0" i="1" u="none" strike="noStrike" kern="1200" cap="none" spc="0" normalizeH="0" baseline="0" noProof="0" dirty="0">
                <a:ln>
                  <a:noFill/>
                </a:ln>
                <a:solidFill>
                  <a:srgbClr val="002060"/>
                </a:solidFill>
                <a:effectLst/>
                <a:uLnTx/>
                <a:uFillTx/>
                <a:latin typeface="Arial"/>
                <a:ea typeface="+mn-ea"/>
                <a:cs typeface="+mn-cs"/>
              </a:rPr>
              <a:t>NIAID would primarily consider applications that align strongly with NIAID’s mission/priorities.</a:t>
            </a:r>
            <a:br>
              <a:rPr kumimoji="0" lang="en-US" sz="1600" b="0" i="1" u="none" strike="noStrike" kern="1200" cap="none" spc="0" normalizeH="0" baseline="0" noProof="0" dirty="0">
                <a:ln>
                  <a:noFill/>
                </a:ln>
                <a:solidFill>
                  <a:srgbClr val="002060"/>
                </a:solidFill>
                <a:effectLst/>
                <a:uLnTx/>
                <a:uFillTx/>
                <a:latin typeface="Arial"/>
                <a:ea typeface="+mn-ea"/>
                <a:cs typeface="+mn-cs"/>
              </a:rPr>
            </a:br>
            <a:r>
              <a:rPr kumimoji="0" lang="en-US" sz="1800" b="0" i="0" u="sng" strike="noStrike" kern="1200" cap="none" spc="0" normalizeH="0" baseline="0" noProof="0" dirty="0">
                <a:ln>
                  <a:noFill/>
                </a:ln>
                <a:solidFill>
                  <a:prstClr val="black"/>
                </a:solidFill>
                <a:effectLst/>
                <a:uLnTx/>
                <a:uFillTx/>
                <a:latin typeface="Arial"/>
                <a:ea typeface="+mn-ea"/>
                <a:cs typeface="+mn-cs"/>
                <a:hlinkClick r:id="rId3"/>
              </a:rPr>
              <a:t>www.niaid.nih.gov/grants-contracts/areas-interest-small-business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NIAID Current Small Business F​unding Opportunities</a:t>
            </a:r>
            <a:br>
              <a:rPr kumimoji="0" lang="en-US" sz="1800" b="1" i="0" u="none" strike="noStrike" kern="1200" cap="none" spc="0" normalizeH="0" baseline="0" noProof="0" dirty="0">
                <a:ln>
                  <a:noFill/>
                </a:ln>
                <a:solidFill>
                  <a:srgbClr val="002060"/>
                </a:solidFill>
                <a:effectLst/>
                <a:uLnTx/>
                <a:uFillTx/>
                <a:latin typeface="Arial"/>
                <a:ea typeface="+mn-ea"/>
                <a:cs typeface="+mn-cs"/>
              </a:rPr>
            </a:b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www.niaid.nih.gov/grants-contracts/opportunities?f%5B0%5D=grants%3A131</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
                <a:srgbClr val="0F6FC6"/>
              </a:buClr>
              <a:buSzTx/>
              <a:buFontTx/>
              <a:buNone/>
              <a:tabLst/>
              <a:defRPr/>
            </a:pP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99"/>
              </a:buClr>
              <a:buSzTx/>
              <a:buFont typeface="Wingdings" pitchFamily="2" charset="2"/>
              <a:buChar char="§"/>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NIH SBIR office: “Samples of SBIR/STTR applications from NIAID are one of our most requested resources.” </a:t>
            </a:r>
            <a:br>
              <a:rPr kumimoji="0" lang="en-US" sz="1800" b="1" i="0" u="none" strike="noStrike" kern="1200" cap="none" spc="0" normalizeH="0" baseline="0" noProof="0" dirty="0">
                <a:ln>
                  <a:noFill/>
                </a:ln>
                <a:solidFill>
                  <a:srgbClr val="002060"/>
                </a:solidFill>
                <a:effectLst/>
                <a:uLnTx/>
                <a:uFillTx/>
                <a:latin typeface="Arial"/>
                <a:ea typeface="+mn-ea"/>
                <a:cs typeface="+mn-cs"/>
              </a:rPr>
            </a:br>
            <a:r>
              <a:rPr kumimoji="0" lang="en-US" sz="1800" b="0" i="0" u="none" strike="noStrike" kern="1200" cap="none" spc="0" normalizeH="0" baseline="0" noProof="0" dirty="0">
                <a:ln>
                  <a:noFill/>
                </a:ln>
                <a:solidFill>
                  <a:srgbClr val="002060"/>
                </a:solidFill>
                <a:effectLst/>
                <a:uLnTx/>
                <a:uFillTx/>
                <a:latin typeface="Arial"/>
                <a:ea typeface="+mn-ea"/>
                <a:cs typeface="+mn-cs"/>
                <a:hlinkClick r:id="rId5"/>
              </a:rPr>
              <a:t>www.niaid.nih.gov/grants-contracts/sample-applications#r43r44</a:t>
            </a:r>
            <a:endParaRPr kumimoji="0" lang="en-US" sz="1800" b="0" i="0" u="sng" strike="noStrike" kern="1200" cap="none" spc="0" normalizeH="0" baseline="0" noProof="0" dirty="0">
              <a:ln>
                <a:noFill/>
              </a:ln>
              <a:solidFill>
                <a:srgbClr val="002060"/>
              </a:solidFill>
              <a:effectLst/>
              <a:uLnTx/>
              <a:uFillTx/>
              <a:latin typeface="Arial"/>
              <a:ea typeface="+mn-ea"/>
              <a:cs typeface="+mn-cs"/>
            </a:endParaRPr>
          </a:p>
        </p:txBody>
      </p:sp>
      <p:pic>
        <p:nvPicPr>
          <p:cNvPr id="7" name="Picture 6"/>
          <p:cNvPicPr>
            <a:picLocks noChangeAspect="1"/>
          </p:cNvPicPr>
          <p:nvPr/>
        </p:nvPicPr>
        <p:blipFill>
          <a:blip r:embed="rId6"/>
          <a:stretch>
            <a:fillRect/>
          </a:stretch>
        </p:blipFill>
        <p:spPr>
          <a:xfrm>
            <a:off x="2438400" y="76200"/>
            <a:ext cx="6324600" cy="1740296"/>
          </a:xfrm>
          <a:prstGeom prst="rect">
            <a:avLst/>
          </a:prstGeom>
          <a:ln w="28575">
            <a:solidFill>
              <a:srgbClr val="969696"/>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828638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F5F2AB-0F5D-4958-959E-6DE4E0A4F19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257800" y="2711054"/>
            <a:ext cx="3810000" cy="3232547"/>
          </a:xfrm>
          <a:prstGeom prst="rect">
            <a:avLst/>
          </a:prstGeom>
        </p:spPr>
      </p:pic>
      <p:sp>
        <p:nvSpPr>
          <p:cNvPr id="2" name="Title 1"/>
          <p:cNvSpPr>
            <a:spLocks noGrp="1"/>
          </p:cNvSpPr>
          <p:nvPr>
            <p:ph type="title"/>
          </p:nvPr>
        </p:nvSpPr>
        <p:spPr/>
        <p:txBody>
          <a:bodyPr>
            <a:normAutofit/>
          </a:bodyPr>
          <a:lstStyle/>
          <a:p>
            <a:pPr algn="ctr"/>
            <a:r>
              <a:rPr lang="en-US" dirty="0">
                <a:solidFill>
                  <a:srgbClr val="002060"/>
                </a:solidFill>
              </a:rPr>
              <a:t>NIAID Division Resources for Researchers</a:t>
            </a:r>
          </a:p>
        </p:txBody>
      </p:sp>
      <p:sp>
        <p:nvSpPr>
          <p:cNvPr id="3" name="Content Placeholder 2"/>
          <p:cNvSpPr>
            <a:spLocks noGrp="1"/>
          </p:cNvSpPr>
          <p:nvPr>
            <p:ph idx="1"/>
          </p:nvPr>
        </p:nvSpPr>
        <p:spPr/>
        <p:txBody>
          <a:bodyPr>
            <a:normAutofit fontScale="92500" lnSpcReduction="10000"/>
          </a:bodyPr>
          <a:lstStyle/>
          <a:p>
            <a:pPr marL="0" indent="0">
              <a:buNone/>
            </a:pPr>
            <a:r>
              <a:rPr lang="en-US" sz="2000" i="1" dirty="0">
                <a:solidFill>
                  <a:srgbClr val="002060"/>
                </a:solidFill>
                <a:latin typeface="+mj-lt"/>
              </a:rPr>
              <a:t>DAIDS (Division of AIDS)</a:t>
            </a:r>
            <a:r>
              <a:rPr lang="en-US" sz="2000" dirty="0">
                <a:solidFill>
                  <a:srgbClr val="002060"/>
                </a:solidFill>
                <a:latin typeface="+mj-lt"/>
              </a:rPr>
              <a:t>, </a:t>
            </a:r>
            <a:r>
              <a:rPr lang="en-US" sz="2000" i="1" dirty="0">
                <a:solidFill>
                  <a:srgbClr val="002060"/>
                </a:solidFill>
                <a:latin typeface="+mj-lt"/>
              </a:rPr>
              <a:t>DAIT (Division of Allergy, Immunology, and Transplantation)</a:t>
            </a:r>
            <a:r>
              <a:rPr lang="en-US" sz="2000" dirty="0">
                <a:solidFill>
                  <a:srgbClr val="002060"/>
                </a:solidFill>
                <a:latin typeface="+mj-lt"/>
              </a:rPr>
              <a:t> and </a:t>
            </a:r>
            <a:r>
              <a:rPr lang="en-US" sz="2000" i="1" dirty="0">
                <a:solidFill>
                  <a:srgbClr val="002060"/>
                </a:solidFill>
                <a:latin typeface="+mj-lt"/>
              </a:rPr>
              <a:t>DMID (Division of Microbiology and Infectious Diseases)</a:t>
            </a:r>
            <a:r>
              <a:rPr lang="en-US" sz="2000" dirty="0">
                <a:solidFill>
                  <a:srgbClr val="002060"/>
                </a:solidFill>
                <a:latin typeface="+mj-lt"/>
              </a:rPr>
              <a:t> provide access to a number of helpful Preclinical and Clinical Trial resources to help “fill gaps”, generally at </a:t>
            </a:r>
            <a:r>
              <a:rPr lang="en-US" sz="2000" b="1" i="1" dirty="0">
                <a:solidFill>
                  <a:srgbClr val="002060"/>
                </a:solidFill>
                <a:latin typeface="+mj-lt"/>
              </a:rPr>
              <a:t>no cost</a:t>
            </a:r>
            <a:r>
              <a:rPr lang="en-US" sz="2000" i="1" dirty="0">
                <a:solidFill>
                  <a:srgbClr val="002060"/>
                </a:solidFill>
                <a:latin typeface="+mj-lt"/>
              </a:rPr>
              <a:t> </a:t>
            </a:r>
            <a:r>
              <a:rPr lang="en-US" sz="2000" dirty="0">
                <a:solidFill>
                  <a:srgbClr val="002060"/>
                </a:solidFill>
                <a:latin typeface="+mj-lt"/>
              </a:rPr>
              <a:t>to investigators (award not required) including:</a:t>
            </a:r>
          </a:p>
          <a:p>
            <a:pPr marL="0" indent="0">
              <a:buNone/>
            </a:pPr>
            <a:endParaRPr lang="en-US" sz="2000" dirty="0">
              <a:solidFill>
                <a:srgbClr val="002060"/>
              </a:solidFill>
              <a:latin typeface="+mj-lt"/>
            </a:endParaRPr>
          </a:p>
          <a:p>
            <a:r>
              <a:rPr lang="en-US" sz="2000" dirty="0">
                <a:solidFill>
                  <a:srgbClr val="002060"/>
                </a:solidFill>
              </a:rPr>
              <a:t>Therapeutic/Diagnostic and Vaccine Development Services (DMID)</a:t>
            </a:r>
            <a:endParaRPr lang="en-US" sz="2000" dirty="0">
              <a:solidFill>
                <a:srgbClr val="002060"/>
              </a:solidFill>
              <a:latin typeface="+mj-lt"/>
            </a:endParaRPr>
          </a:p>
          <a:p>
            <a:r>
              <a:rPr lang="en-US" sz="2000" dirty="0">
                <a:solidFill>
                  <a:srgbClr val="002060"/>
                </a:solidFill>
                <a:latin typeface="+mj-lt"/>
              </a:rPr>
              <a:t>Access to unique specimens and material libraries</a:t>
            </a:r>
          </a:p>
          <a:p>
            <a:r>
              <a:rPr lang="en-US" sz="2000" dirty="0">
                <a:solidFill>
                  <a:srgbClr val="002060"/>
                </a:solidFill>
                <a:latin typeface="+mj-lt"/>
              </a:rPr>
              <a:t>BSL 3 and 4 Facility Access</a:t>
            </a:r>
          </a:p>
          <a:p>
            <a:r>
              <a:rPr lang="en-US" sz="2000" dirty="0">
                <a:solidFill>
                  <a:srgbClr val="002060"/>
                </a:solidFill>
                <a:latin typeface="+mj-lt"/>
              </a:rPr>
              <a:t>Bioinformatics, Genomics, and other ‘Omics resources</a:t>
            </a:r>
          </a:p>
          <a:p>
            <a:r>
              <a:rPr lang="en-US" sz="2000" dirty="0">
                <a:solidFill>
                  <a:srgbClr val="002060"/>
                </a:solidFill>
                <a:latin typeface="+mj-lt"/>
              </a:rPr>
              <a:t>Clinical Trial Networks (DAIDS)</a:t>
            </a:r>
          </a:p>
          <a:p>
            <a:r>
              <a:rPr lang="en-US" sz="2000" dirty="0">
                <a:solidFill>
                  <a:srgbClr val="002060"/>
                </a:solidFill>
                <a:latin typeface="+mj-lt"/>
              </a:rPr>
              <a:t>Business Development Resources (DMID)</a:t>
            </a:r>
          </a:p>
          <a:p>
            <a:r>
              <a:rPr lang="en-US" sz="2000" dirty="0">
                <a:solidFill>
                  <a:srgbClr val="002060"/>
                </a:solidFill>
                <a:latin typeface="+mj-lt"/>
              </a:rPr>
              <a:t>COVID-19 Specific Services</a:t>
            </a:r>
          </a:p>
          <a:p>
            <a:endParaRPr lang="en-US" sz="2000" dirty="0">
              <a:solidFill>
                <a:srgbClr val="002060"/>
              </a:solidFill>
              <a:latin typeface="+mj-lt"/>
            </a:endParaRPr>
          </a:p>
          <a:p>
            <a:r>
              <a:rPr lang="en-US" sz="2000" dirty="0">
                <a:solidFill>
                  <a:srgbClr val="002060"/>
                </a:solidFill>
                <a:latin typeface="+mj-lt"/>
                <a:hlinkClick r:id="rId4"/>
              </a:rPr>
              <a:t>https://www.niaid.nih.gov/research/resources</a:t>
            </a:r>
            <a:r>
              <a:rPr lang="en-US" sz="2000" dirty="0">
                <a:solidFill>
                  <a:srgbClr val="002060"/>
                </a:solidFill>
                <a:latin typeface="+mj-lt"/>
              </a:rPr>
              <a:t> </a:t>
            </a:r>
          </a:p>
          <a:p>
            <a:pPr marL="0" indent="0">
              <a:buNone/>
            </a:pPr>
            <a:endParaRPr lang="en-US" dirty="0">
              <a:solidFill>
                <a:srgbClr val="002060"/>
              </a:solidFill>
              <a:latin typeface="+mj-lt"/>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235576B-7F3C-4840-ADD7-A9DF1158E3A5}" type="slidenum">
              <a:rPr kumimoji="0" lang="en-US" sz="1200" b="0" i="0" u="none" strike="noStrike" kern="1200" cap="none" spc="0" normalizeH="0" baseline="0" noProof="0">
                <a:ln>
                  <a:noFill/>
                </a:ln>
                <a:solidFill>
                  <a:prstClr val="white"/>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058005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820400" cy="1226634"/>
          </a:xfrm>
        </p:spPr>
        <p:txBody>
          <a:bodyPr anchor="ctr">
            <a:normAutofit/>
          </a:bodyPr>
          <a:lstStyle/>
          <a:p>
            <a:pPr algn="ctr"/>
            <a:r>
              <a:rPr lang="en-US" dirty="0">
                <a:solidFill>
                  <a:srgbClr val="002060"/>
                </a:solidFill>
              </a:rPr>
              <a:t>Most Important Piece of Advice</a:t>
            </a:r>
          </a:p>
        </p:txBody>
      </p:sp>
      <p:sp>
        <p:nvSpPr>
          <p:cNvPr id="3" name="Content Placeholder 2"/>
          <p:cNvSpPr>
            <a:spLocks noGrp="1"/>
          </p:cNvSpPr>
          <p:nvPr>
            <p:ph idx="1"/>
          </p:nvPr>
        </p:nvSpPr>
        <p:spPr>
          <a:xfrm>
            <a:off x="1043780" y="1367804"/>
            <a:ext cx="9281320" cy="4659363"/>
          </a:xfrm>
        </p:spPr>
        <p:txBody>
          <a:bodyPr>
            <a:noAutofit/>
          </a:bodyPr>
          <a:lstStyle/>
          <a:p>
            <a:pPr algn="just">
              <a:spcBef>
                <a:spcPts val="600"/>
              </a:spcBef>
              <a:spcAft>
                <a:spcPts val="1800"/>
              </a:spcAft>
            </a:pPr>
            <a:r>
              <a:rPr lang="en-US" sz="2000" dirty="0">
                <a:solidFill>
                  <a:srgbClr val="002060"/>
                </a:solidFill>
              </a:rPr>
              <a:t>Call or send an email to the NIAID Program Officer for feedback on your application before submission. Program Officer contact information can be found on the </a:t>
            </a:r>
            <a:r>
              <a:rPr lang="en-US" sz="2000" b="1" dirty="0">
                <a:solidFill>
                  <a:srgbClr val="002060"/>
                </a:solidFill>
                <a:hlinkClick r:id="rId3">
                  <a:extLst>
                    <a:ext uri="{A12FA001-AC4F-418D-AE19-62706E023703}">
                      <ahyp:hlinkClr xmlns:ahyp="http://schemas.microsoft.com/office/drawing/2018/hyperlinkcolor" val="tx"/>
                    </a:ext>
                  </a:extLst>
                </a:hlinkClick>
              </a:rPr>
              <a:t>HHS Agency Contact webpage</a:t>
            </a:r>
            <a:r>
              <a:rPr lang="en-US" sz="2000" b="1" dirty="0">
                <a:solidFill>
                  <a:srgbClr val="002060"/>
                </a:solidFill>
              </a:rPr>
              <a:t>. </a:t>
            </a:r>
          </a:p>
          <a:p>
            <a:pPr marL="742950" lvl="1" indent="-285750" algn="just">
              <a:spcBef>
                <a:spcPts val="0"/>
              </a:spcBef>
            </a:pPr>
            <a:r>
              <a:rPr lang="fr-FR" sz="2000" dirty="0">
                <a:solidFill>
                  <a:srgbClr val="002060"/>
                </a:solidFill>
              </a:rPr>
              <a:t>NIAID: </a:t>
            </a:r>
            <a:r>
              <a:rPr lang="fr-FR" sz="2000" b="1" dirty="0">
                <a:solidFill>
                  <a:srgbClr val="002060"/>
                </a:solidFill>
              </a:rPr>
              <a:t>Dr. Natalia Kruchinin </a:t>
            </a:r>
            <a:r>
              <a:rPr lang="fr-FR" sz="2000" dirty="0">
                <a:solidFill>
                  <a:srgbClr val="002060"/>
                </a:solidFill>
              </a:rPr>
              <a:t>(NIAID Small Business Program </a:t>
            </a:r>
            <a:r>
              <a:rPr lang="fr-FR" sz="2000" dirty="0" err="1">
                <a:solidFill>
                  <a:srgbClr val="002060"/>
                </a:solidFill>
              </a:rPr>
              <a:t>Coordinator</a:t>
            </a:r>
            <a:r>
              <a:rPr lang="fr-FR" sz="2000" dirty="0">
                <a:solidFill>
                  <a:srgbClr val="002060"/>
                </a:solidFill>
              </a:rPr>
              <a:t>), </a:t>
            </a:r>
            <a:r>
              <a:rPr lang="fr-FR" sz="2000" b="1" dirty="0">
                <a:solidFill>
                  <a:srgbClr val="002060"/>
                </a:solidFill>
                <a:hlinkClick r:id="rId4" tooltip="kruchininn@niaid.nih.gov">
                  <a:extLst>
                    <a:ext uri="{A12FA001-AC4F-418D-AE19-62706E023703}">
                      <ahyp:hlinkClr xmlns:ahyp="http://schemas.microsoft.com/office/drawing/2018/hyperlinkcolor" val="tx"/>
                    </a:ext>
                  </a:extLst>
                </a:hlinkClick>
              </a:rPr>
              <a:t>kruchininn@niaid.nih.gov</a:t>
            </a:r>
            <a:r>
              <a:rPr lang="fr-FR" sz="2000" b="1" dirty="0">
                <a:solidFill>
                  <a:srgbClr val="002060"/>
                </a:solidFill>
              </a:rPr>
              <a:t> </a:t>
            </a:r>
          </a:p>
          <a:p>
            <a:pPr marL="742950" lvl="1" indent="-285750" algn="just">
              <a:spcBef>
                <a:spcPts val="0"/>
              </a:spcBef>
            </a:pPr>
            <a:endParaRPr lang="fr-FR" sz="2000" dirty="0">
              <a:solidFill>
                <a:srgbClr val="002060"/>
              </a:solidFill>
            </a:endParaRPr>
          </a:p>
          <a:p>
            <a:pPr marL="457200" lvl="1" indent="0" algn="just">
              <a:spcBef>
                <a:spcPts val="0"/>
              </a:spcBef>
              <a:buNone/>
            </a:pPr>
            <a:r>
              <a:rPr lang="fr-FR" sz="2000" dirty="0">
                <a:solidFill>
                  <a:srgbClr val="002060"/>
                </a:solidFill>
              </a:rPr>
              <a:t>	or</a:t>
            </a:r>
          </a:p>
          <a:p>
            <a:pPr marL="742950" lvl="1" indent="-285750" algn="just">
              <a:spcBef>
                <a:spcPts val="0"/>
              </a:spcBef>
            </a:pPr>
            <a:endParaRPr lang="fr-FR" sz="2000" dirty="0">
              <a:solidFill>
                <a:srgbClr val="002060"/>
              </a:solidFill>
            </a:endParaRPr>
          </a:p>
          <a:p>
            <a:pPr marL="742950" lvl="1" indent="-285750" algn="just">
              <a:spcBef>
                <a:spcPts val="0"/>
              </a:spcBef>
            </a:pPr>
            <a:r>
              <a:rPr lang="fr-FR" sz="2000" dirty="0">
                <a:solidFill>
                  <a:srgbClr val="002060"/>
                </a:solidFill>
              </a:rPr>
              <a:t>N</a:t>
            </a:r>
            <a:r>
              <a:rPr lang="en-US" sz="2000" dirty="0">
                <a:solidFill>
                  <a:srgbClr val="002060"/>
                </a:solidFill>
              </a:rPr>
              <a:t>IAID SBIR/STTR: </a:t>
            </a:r>
            <a:r>
              <a:rPr lang="en-US" sz="2000" b="1" dirty="0">
                <a:solidFill>
                  <a:srgbClr val="002060"/>
                </a:solidFill>
                <a:hlinkClick r:id="rId5">
                  <a:extLst>
                    <a:ext uri="{A12FA001-AC4F-418D-AE19-62706E023703}">
                      <ahyp:hlinkClr xmlns:ahyp="http://schemas.microsoft.com/office/drawing/2018/hyperlinkcolor" val="tx"/>
                    </a:ext>
                  </a:extLst>
                </a:hlinkClick>
              </a:rPr>
              <a:t>NIAIDSBIR@mail.nih.gov</a:t>
            </a:r>
            <a:endParaRPr lang="en-US" sz="2000" b="1" dirty="0">
              <a:solidFill>
                <a:srgbClr val="002060"/>
              </a:solidFill>
            </a:endParaRPr>
          </a:p>
          <a:p>
            <a:pPr marL="457200" lvl="1" indent="0" algn="just">
              <a:spcBef>
                <a:spcPts val="0"/>
              </a:spcBef>
              <a:spcAft>
                <a:spcPts val="0"/>
              </a:spcAft>
              <a:buNone/>
            </a:pPr>
            <a:endParaRPr lang="en-US" sz="2000" b="1" dirty="0">
              <a:solidFill>
                <a:srgbClr val="002060"/>
              </a:solidFill>
            </a:endParaRPr>
          </a:p>
          <a:p>
            <a:pPr algn="just"/>
            <a:r>
              <a:rPr lang="en-US" sz="2000" dirty="0">
                <a:solidFill>
                  <a:srgbClr val="002060"/>
                </a:solidFill>
              </a:rPr>
              <a:t>Please include a non-confidential abstract of your technology and planned specific aims for your future project.</a:t>
            </a:r>
          </a:p>
          <a:p>
            <a:pPr algn="just"/>
            <a:endParaRPr lang="en-US" sz="2000" b="1" dirty="0">
              <a:solidFill>
                <a:srgbClr val="002060"/>
              </a:solidFill>
            </a:endParaRPr>
          </a:p>
          <a:p>
            <a:pPr algn="just"/>
            <a:r>
              <a:rPr lang="en-US" sz="2000" b="1" dirty="0">
                <a:solidFill>
                  <a:srgbClr val="C00000"/>
                </a:solidFill>
              </a:rPr>
              <a:t>SUBMIT EARLY (days, not hours and minutes)!</a:t>
            </a:r>
          </a:p>
          <a:p>
            <a:pPr algn="just"/>
            <a:endParaRPr lang="en-US" sz="2000" b="1" dirty="0">
              <a:solidFill>
                <a:srgbClr val="002060"/>
              </a:solidFill>
            </a:endParaRPr>
          </a:p>
          <a:p>
            <a:pPr marL="0" indent="0" algn="just">
              <a:buNone/>
            </a:pPr>
            <a:r>
              <a:rPr lang="en-US" sz="2000" b="1" dirty="0">
                <a:solidFill>
                  <a:srgbClr val="002060"/>
                </a:solidFill>
              </a:rPr>
              <a:t> </a:t>
            </a:r>
          </a:p>
          <a:p>
            <a:pPr lvl="1" algn="just">
              <a:spcBef>
                <a:spcPts val="0"/>
              </a:spcBef>
              <a:spcAft>
                <a:spcPts val="1800"/>
              </a:spcAft>
            </a:pPr>
            <a:endParaRPr lang="en-US" sz="2000" b="1" dirty="0"/>
          </a:p>
        </p:txBody>
      </p:sp>
      <p:sp>
        <p:nvSpPr>
          <p:cNvPr id="4" name="Slide Number Placeholder 3"/>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0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0785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21341B-42E7-42C1-9911-A9811128C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5576B-7F3C-4840-ADD7-A9DF1158E3A5}"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2019FBFB-F892-48B0-8A25-DBD6DB762D1A}"/>
              </a:ext>
            </a:extLst>
          </p:cNvPr>
          <p:cNvSpPr txBox="1"/>
          <p:nvPr/>
        </p:nvSpPr>
        <p:spPr>
          <a:xfrm>
            <a:off x="5820180" y="291571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2442D40B-E2A9-42D3-89F7-5B542960CF8D}"/>
              </a:ext>
            </a:extLst>
          </p:cNvPr>
          <p:cNvSpPr txBox="1"/>
          <p:nvPr/>
        </p:nvSpPr>
        <p:spPr>
          <a:xfrm>
            <a:off x="2842201" y="228601"/>
            <a:ext cx="6605270"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NIAID Small Business Program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3" name="Object 12">
            <a:extLst>
              <a:ext uri="{FF2B5EF4-FFF2-40B4-BE49-F238E27FC236}">
                <a16:creationId xmlns:a16="http://schemas.microsoft.com/office/drawing/2014/main" id="{F0A7A0DD-D591-40B4-BBFD-CB0CA025AABC}"/>
              </a:ext>
            </a:extLst>
          </p:cNvPr>
          <p:cNvGraphicFramePr>
            <a:graphicFrameLocks noChangeAspect="1"/>
          </p:cNvGraphicFramePr>
          <p:nvPr/>
        </p:nvGraphicFramePr>
        <p:xfrm>
          <a:off x="5871018" y="1408829"/>
          <a:ext cx="1165801" cy="1447202"/>
        </p:xfrm>
        <a:graphic>
          <a:graphicData uri="http://schemas.openxmlformats.org/presentationml/2006/ole">
            <mc:AlternateContent xmlns:mc="http://schemas.openxmlformats.org/markup-compatibility/2006">
              <mc:Choice xmlns:v="urn:schemas-microsoft-com:vml" Requires="v">
                <p:oleObj r:id="rId3" imgW="1104480" imgH="1371240" progId="">
                  <p:embed/>
                </p:oleObj>
              </mc:Choice>
              <mc:Fallback>
                <p:oleObj r:id="rId3" imgW="1104480" imgH="1371240" progId="">
                  <p:embed/>
                  <p:pic>
                    <p:nvPicPr>
                      <p:cNvPr id="13" name="Object 12">
                        <a:extLst>
                          <a:ext uri="{FF2B5EF4-FFF2-40B4-BE49-F238E27FC236}">
                            <a16:creationId xmlns:a16="http://schemas.microsoft.com/office/drawing/2014/main" id="{F0A7A0DD-D591-40B4-BBFD-CB0CA025AABC}"/>
                          </a:ext>
                        </a:extLst>
                      </p:cNvPr>
                      <p:cNvPicPr/>
                      <p:nvPr/>
                    </p:nvPicPr>
                    <p:blipFill>
                      <a:blip r:embed="rId4"/>
                      <a:stretch>
                        <a:fillRect/>
                      </a:stretch>
                    </p:blipFill>
                    <p:spPr>
                      <a:xfrm>
                        <a:off x="5871018" y="1408829"/>
                        <a:ext cx="1165801" cy="1447202"/>
                      </a:xfrm>
                      <a:prstGeom prst="rect">
                        <a:avLst/>
                      </a:prstGeom>
                      <a:ln>
                        <a:solidFill>
                          <a:srgbClr val="002060"/>
                        </a:solidFill>
                      </a:ln>
                    </p:spPr>
                  </p:pic>
                </p:oleObj>
              </mc:Fallback>
            </mc:AlternateContent>
          </a:graphicData>
        </a:graphic>
      </p:graphicFrame>
      <p:sp>
        <p:nvSpPr>
          <p:cNvPr id="15" name="TextBox 14">
            <a:extLst>
              <a:ext uri="{FF2B5EF4-FFF2-40B4-BE49-F238E27FC236}">
                <a16:creationId xmlns:a16="http://schemas.microsoft.com/office/drawing/2014/main" id="{6ADFBD6C-BCC5-4DB0-B45A-3CDBBBD80443}"/>
              </a:ext>
            </a:extLst>
          </p:cNvPr>
          <p:cNvSpPr txBox="1"/>
          <p:nvPr/>
        </p:nvSpPr>
        <p:spPr>
          <a:xfrm>
            <a:off x="1921856" y="3218497"/>
            <a:ext cx="343119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Hejiao English, Ph.D. </a:t>
            </a:r>
            <a:r>
              <a:rPr kumimoji="0" lang="en-US" sz="1800" b="0" i="0" u="none" strike="noStrike" kern="1200" cap="none" spc="0" normalizeH="0" baseline="0" noProof="0" dirty="0">
                <a:ln>
                  <a:noFill/>
                </a:ln>
                <a:solidFill>
                  <a:srgbClr val="002060"/>
                </a:solidFill>
                <a:effectLst/>
                <a:uLnTx/>
                <a:uFillTx/>
                <a:latin typeface="Arial"/>
                <a:ea typeface="+mn-ea"/>
                <a:cs typeface="+mn-cs"/>
                <a:hlinkClick r:id="rId5">
                  <a:extLst>
                    <a:ext uri="{A12FA001-AC4F-418D-AE19-62706E023703}">
                      <ahyp:hlinkClr xmlns:ahyp="http://schemas.microsoft.com/office/drawing/2018/hyperlinkcolor" val="tx"/>
                    </a:ext>
                  </a:extLst>
                </a:hlinkClick>
              </a:rPr>
              <a:t>hejiao.english@nih.gov</a:t>
            </a:r>
            <a:br>
              <a:rPr kumimoji="0" lang="en-US" sz="1800" b="0" i="0" u="none" strike="noStrike" kern="1200" cap="none" spc="0" normalizeH="0" baseline="0" noProof="0" dirty="0">
                <a:ln>
                  <a:noFill/>
                </a:ln>
                <a:solidFill>
                  <a:srgbClr val="002060"/>
                </a:solidFill>
                <a:effectLst/>
                <a:uLnTx/>
                <a:uFillTx/>
                <a:latin typeface="Arial"/>
                <a:ea typeface="+mn-ea"/>
                <a:cs typeface="+mn-cs"/>
              </a:rPr>
            </a:br>
            <a:r>
              <a:rPr kumimoji="0" lang="en-US" sz="1800" b="0" i="0" u="none" strike="noStrike" kern="1200" cap="none" spc="0" normalizeH="0" baseline="0" noProof="0" dirty="0">
                <a:ln>
                  <a:noFill/>
                </a:ln>
                <a:solidFill>
                  <a:srgbClr val="002060"/>
                </a:solidFill>
                <a:effectLst/>
                <a:uLnTx/>
                <a:uFillTx/>
                <a:latin typeface="Arial"/>
                <a:ea typeface="+mn-ea"/>
                <a:cs typeface="+mn-cs"/>
              </a:rPr>
              <a:t>Health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19205D5-6037-41F6-BEBE-5F089F4E7F28}"/>
              </a:ext>
            </a:extLst>
          </p:cNvPr>
          <p:cNvSpPr txBox="1"/>
          <p:nvPr/>
        </p:nvSpPr>
        <p:spPr>
          <a:xfrm>
            <a:off x="7375310" y="1449178"/>
            <a:ext cx="29688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Patricia Roth, MS [C]</a:t>
            </a:r>
            <a:r>
              <a:rPr kumimoji="0" lang="en-US" sz="1800" b="0" i="0" u="sng" strike="noStrike" kern="1200" cap="none" spc="0" normalizeH="0" baseline="0" noProof="0" dirty="0">
                <a:ln>
                  <a:noFill/>
                </a:ln>
                <a:solidFill>
                  <a:srgbClr val="002060"/>
                </a:solidFill>
                <a:effectLst/>
                <a:uLnTx/>
                <a:uFillTx/>
                <a:latin typeface="Arial"/>
                <a:ea typeface="+mn-ea"/>
                <a:cs typeface="+mn-cs"/>
                <a:hlinkClick r:id="rId6">
                  <a:extLst>
                    <a:ext uri="{A12FA001-AC4F-418D-AE19-62706E023703}">
                      <ahyp:hlinkClr xmlns:ahyp="http://schemas.microsoft.com/office/drawing/2018/hyperlinkcolor" val="tx"/>
                    </a:ext>
                  </a:extLst>
                </a:hlinkClick>
              </a:rPr>
              <a:t> patricia.roth@nih.gov</a:t>
            </a: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Small Business Development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01F22F8-B59D-4A75-A2D3-BDEB35E168C2}"/>
              </a:ext>
            </a:extLst>
          </p:cNvPr>
          <p:cNvSpPr/>
          <p:nvPr/>
        </p:nvSpPr>
        <p:spPr>
          <a:xfrm>
            <a:off x="1886760" y="1477753"/>
            <a:ext cx="307576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 Natalia Kruchinin, Ph.D. </a:t>
            </a:r>
            <a:r>
              <a:rPr kumimoji="0" lang="en-US" sz="1800" b="0" i="0" u="none" strike="noStrike" kern="1200" cap="none" spc="0" normalizeH="0" baseline="0" noProof="0" dirty="0">
                <a:ln>
                  <a:noFill/>
                </a:ln>
                <a:solidFill>
                  <a:srgbClr val="002060"/>
                </a:solidFill>
                <a:effectLst/>
                <a:uLnTx/>
                <a:uFillTx/>
                <a:latin typeface="Arial"/>
                <a:ea typeface="+mn-ea"/>
                <a:cs typeface="+mn-cs"/>
                <a:hlinkClick r:id="rId7">
                  <a:extLst>
                    <a:ext uri="{A12FA001-AC4F-418D-AE19-62706E023703}">
                      <ahyp:hlinkClr xmlns:ahyp="http://schemas.microsoft.com/office/drawing/2018/hyperlinkcolor" val="tx"/>
                    </a:ext>
                  </a:extLst>
                </a:hlinkClick>
              </a:rPr>
              <a:t>kruchininn@niaid.nih.gov</a:t>
            </a:r>
            <a:br>
              <a:rPr kumimoji="0" lang="en-US" sz="1800" b="0" i="0" u="none" strike="noStrike" kern="1200" cap="none" spc="0" normalizeH="0" baseline="0" noProof="0" dirty="0">
                <a:ln>
                  <a:noFill/>
                </a:ln>
                <a:solidFill>
                  <a:srgbClr val="002060"/>
                </a:solidFill>
                <a:effectLst/>
                <a:uLnTx/>
                <a:uFillTx/>
                <a:latin typeface="Arial"/>
                <a:ea typeface="+mn-ea"/>
                <a:cs typeface="+mn-cs"/>
              </a:rPr>
            </a:br>
            <a:r>
              <a:rPr kumimoji="0" lang="en-US" sz="1800" b="0" i="0" u="none" strike="noStrike" kern="1200" cap="none" spc="0" normalizeH="0" baseline="0" noProof="0" dirty="0">
                <a:ln>
                  <a:noFill/>
                </a:ln>
                <a:solidFill>
                  <a:srgbClr val="002060"/>
                </a:solidFill>
                <a:effectLst/>
                <a:uLnTx/>
                <a:uFillTx/>
                <a:latin typeface="Arial"/>
                <a:ea typeface="+mn-ea"/>
                <a:cs typeface="+mn-cs"/>
              </a:rPr>
              <a:t> NIAID SBIR/STTR Program Coordinator</a:t>
            </a:r>
          </a:p>
        </p:txBody>
      </p:sp>
      <p:graphicFrame>
        <p:nvGraphicFramePr>
          <p:cNvPr id="22" name="Object 21">
            <a:extLst>
              <a:ext uri="{FF2B5EF4-FFF2-40B4-BE49-F238E27FC236}">
                <a16:creationId xmlns:a16="http://schemas.microsoft.com/office/drawing/2014/main" id="{BC302421-7260-4EC0-8AD7-B477D85B58FE}"/>
              </a:ext>
            </a:extLst>
          </p:cNvPr>
          <p:cNvGraphicFramePr>
            <a:graphicFrameLocks noChangeAspect="1"/>
          </p:cNvGraphicFramePr>
          <p:nvPr/>
        </p:nvGraphicFramePr>
        <p:xfrm>
          <a:off x="390525" y="1369552"/>
          <a:ext cx="1165801" cy="1302954"/>
        </p:xfrm>
        <a:graphic>
          <a:graphicData uri="http://schemas.openxmlformats.org/presentationml/2006/ole">
            <mc:AlternateContent xmlns:mc="http://schemas.openxmlformats.org/markup-compatibility/2006">
              <mc:Choice xmlns:v="urn:schemas-microsoft-com:vml" Requires="v">
                <p:oleObj r:id="rId8" imgW="1079280" imgH="1206000" progId="">
                  <p:embed/>
                </p:oleObj>
              </mc:Choice>
              <mc:Fallback>
                <p:oleObj r:id="rId8" imgW="1079280" imgH="1206000" progId="">
                  <p:embed/>
                  <p:pic>
                    <p:nvPicPr>
                      <p:cNvPr id="22" name="Object 21">
                        <a:extLst>
                          <a:ext uri="{FF2B5EF4-FFF2-40B4-BE49-F238E27FC236}">
                            <a16:creationId xmlns:a16="http://schemas.microsoft.com/office/drawing/2014/main" id="{BC302421-7260-4EC0-8AD7-B477D85B58FE}"/>
                          </a:ext>
                        </a:extLst>
                      </p:cNvPr>
                      <p:cNvPicPr/>
                      <p:nvPr/>
                    </p:nvPicPr>
                    <p:blipFill>
                      <a:blip r:embed="rId9"/>
                      <a:stretch>
                        <a:fillRect/>
                      </a:stretch>
                    </p:blipFill>
                    <p:spPr>
                      <a:xfrm>
                        <a:off x="390525" y="1369552"/>
                        <a:ext cx="1165801" cy="1302954"/>
                      </a:xfrm>
                      <a:prstGeom prst="rect">
                        <a:avLst/>
                      </a:prstGeom>
                      <a:ln>
                        <a:solidFill>
                          <a:srgbClr val="002060"/>
                        </a:solidFill>
                      </a:ln>
                    </p:spPr>
                  </p:pic>
                </p:oleObj>
              </mc:Fallback>
            </mc:AlternateContent>
          </a:graphicData>
        </a:graphic>
      </p:graphicFrame>
      <p:sp>
        <p:nvSpPr>
          <p:cNvPr id="3" name="TextBox 2">
            <a:extLst>
              <a:ext uri="{FF2B5EF4-FFF2-40B4-BE49-F238E27FC236}">
                <a16:creationId xmlns:a16="http://schemas.microsoft.com/office/drawing/2014/main" id="{F883BED9-0C1F-44F1-94CA-5A21A3C604F2}"/>
              </a:ext>
            </a:extLst>
          </p:cNvPr>
          <p:cNvSpPr txBox="1"/>
          <p:nvPr/>
        </p:nvSpPr>
        <p:spPr>
          <a:xfrm>
            <a:off x="1917446" y="4892477"/>
            <a:ext cx="29022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Kenneth Kim </a:t>
            </a:r>
            <a:r>
              <a:rPr kumimoji="0" lang="en-US" sz="1800" b="0" i="0" u="sng" strike="noStrike" kern="1200" cap="none" spc="0" normalizeH="0" baseline="0" noProof="0" dirty="0">
                <a:ln>
                  <a:noFill/>
                </a:ln>
                <a:solidFill>
                  <a:prstClr val="black"/>
                </a:solidFill>
                <a:effectLst/>
                <a:uLnTx/>
                <a:uFillTx/>
                <a:latin typeface="Arial"/>
                <a:ea typeface="+mn-ea"/>
                <a:cs typeface="+mn-cs"/>
                <a:hlinkClick r:id="rId10"/>
              </a:rPr>
              <a:t>kenneth.kim2@nih.gov</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Health Specialist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7" name="Object 16">
            <a:extLst>
              <a:ext uri="{FF2B5EF4-FFF2-40B4-BE49-F238E27FC236}">
                <a16:creationId xmlns:a16="http://schemas.microsoft.com/office/drawing/2014/main" id="{8584B4F6-AE6D-4F99-8E6F-908F120F2EE4}"/>
              </a:ext>
            </a:extLst>
          </p:cNvPr>
          <p:cNvGraphicFramePr>
            <a:graphicFrameLocks noChangeAspect="1"/>
          </p:cNvGraphicFramePr>
          <p:nvPr/>
        </p:nvGraphicFramePr>
        <p:xfrm>
          <a:off x="360719" y="4767515"/>
          <a:ext cx="1147982" cy="1333685"/>
        </p:xfrm>
        <a:graphic>
          <a:graphicData uri="http://schemas.openxmlformats.org/presentationml/2006/ole">
            <mc:AlternateContent xmlns:mc="http://schemas.openxmlformats.org/markup-compatibility/2006">
              <mc:Choice xmlns:v="urn:schemas-microsoft-com:vml" Requires="v">
                <p:oleObj r:id="rId11" imgW="863280" imgH="1002960" progId="">
                  <p:embed/>
                </p:oleObj>
              </mc:Choice>
              <mc:Fallback>
                <p:oleObj r:id="rId11" imgW="863280" imgH="1002960" progId="">
                  <p:embed/>
                  <p:pic>
                    <p:nvPicPr>
                      <p:cNvPr id="17" name="Object 16">
                        <a:extLst>
                          <a:ext uri="{FF2B5EF4-FFF2-40B4-BE49-F238E27FC236}">
                            <a16:creationId xmlns:a16="http://schemas.microsoft.com/office/drawing/2014/main" id="{8584B4F6-AE6D-4F99-8E6F-908F120F2EE4}"/>
                          </a:ext>
                        </a:extLst>
                      </p:cNvPr>
                      <p:cNvPicPr/>
                      <p:nvPr/>
                    </p:nvPicPr>
                    <p:blipFill>
                      <a:blip r:embed="rId12"/>
                      <a:stretch>
                        <a:fillRect/>
                      </a:stretch>
                    </p:blipFill>
                    <p:spPr>
                      <a:xfrm>
                        <a:off x="360719" y="4767515"/>
                        <a:ext cx="1147982" cy="133368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44E1916-E3B1-B61C-F13F-8F15662DD1EB}"/>
              </a:ext>
            </a:extLst>
          </p:cNvPr>
          <p:cNvSpPr txBox="1"/>
          <p:nvPr/>
        </p:nvSpPr>
        <p:spPr>
          <a:xfrm>
            <a:off x="7375310" y="3192831"/>
            <a:ext cx="29688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Nyamer Gatlou, [C]</a:t>
            </a:r>
            <a:r>
              <a:rPr kumimoji="0" lang="en-US" sz="1800" b="0" i="0" u="sng" strike="noStrike" kern="1200" cap="none" spc="0" normalizeH="0" baseline="0" noProof="0" dirty="0">
                <a:ln>
                  <a:noFill/>
                </a:ln>
                <a:solidFill>
                  <a:srgbClr val="002060"/>
                </a:solidFill>
                <a:effectLst/>
                <a:uLnTx/>
                <a:uFillTx/>
                <a:latin typeface="Arial"/>
                <a:ea typeface="+mn-ea"/>
                <a:cs typeface="+mn-cs"/>
                <a:hlinkClick r:id="rId6">
                  <a:extLst>
                    <a:ext uri="{A12FA001-AC4F-418D-AE19-62706E023703}">
                      <ahyp:hlinkClr xmlns:ahyp="http://schemas.microsoft.com/office/drawing/2018/hyperlinkcolor" val="tx"/>
                    </a:ext>
                  </a:extLst>
                </a:hlinkClick>
              </a:rPr>
              <a:t> nyamer.gatlou@nih.gov</a:t>
            </a:r>
            <a:endParaRPr kumimoji="0" lang="en-US" sz="18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rPr>
              <a:t>Small Business Development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descr="A person with long hair and glasses&#10;&#10;Description automatically generated with low confidence">
            <a:extLst>
              <a:ext uri="{FF2B5EF4-FFF2-40B4-BE49-F238E27FC236}">
                <a16:creationId xmlns:a16="http://schemas.microsoft.com/office/drawing/2014/main" id="{18BAE518-C03C-92D6-ECAF-9B42E6C455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86450" y="3270711"/>
            <a:ext cx="1183691" cy="1479237"/>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4361AADD-A6E0-06BA-002D-67B2092F93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344" y="2951148"/>
            <a:ext cx="1147982" cy="1537724"/>
          </a:xfrm>
          <a:prstGeom prst="rect">
            <a:avLst/>
          </a:prstGeom>
        </p:spPr>
      </p:pic>
      <p:sp>
        <p:nvSpPr>
          <p:cNvPr id="14" name="TextBox 13">
            <a:extLst>
              <a:ext uri="{FF2B5EF4-FFF2-40B4-BE49-F238E27FC236}">
                <a16:creationId xmlns:a16="http://schemas.microsoft.com/office/drawing/2014/main" id="{9B17FE67-EC13-F044-B722-EC9DA122982C}"/>
              </a:ext>
            </a:extLst>
          </p:cNvPr>
          <p:cNvSpPr txBox="1"/>
          <p:nvPr/>
        </p:nvSpPr>
        <p:spPr>
          <a:xfrm>
            <a:off x="3133725" y="5894468"/>
            <a:ext cx="74397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Subscribe to the NIAID Small Business List-serv: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hlinkClick r:id="rId15">
                  <a:extLst>
                    <a:ext uri="{A12FA001-AC4F-418D-AE19-62706E023703}">
                      <ahyp:hlinkClr xmlns:ahyp="http://schemas.microsoft.com/office/drawing/2018/hyperlinkcolor" val="tx"/>
                    </a:ext>
                  </a:extLst>
                </a:hlinkClick>
              </a:rPr>
              <a:t>https://service.govdelivery.com/accounts/USNIAID/subscriber/new</a:t>
            </a:r>
            <a:endParaRPr kumimoji="0" lang="en-US" sz="18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649984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bwMode="auto">
          <a:xfrm>
            <a:off x="9296400" y="6553201"/>
            <a:ext cx="13716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0544C4-E35C-7145-8F0C-14E842E56F07}" type="slidenum">
              <a:rPr kumimoji="0" lang="en-US" sz="10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000" b="1"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descr="cid:7948452c-11ce-41bf-930f-0c1332f91072@mail.nih.gov"/>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46872" y="5628526"/>
            <a:ext cx="8213546" cy="533400"/>
          </a:xfrm>
          <a:prstGeom prst="rect">
            <a:avLst/>
          </a:prstGeom>
          <a:noFill/>
          <a:ln>
            <a:noFill/>
          </a:ln>
          <a:scene3d>
            <a:camera prst="orthographicFront"/>
            <a:lightRig rig="threePt" dir="t"/>
          </a:scene3d>
          <a:sp3d>
            <a:bevelT prst="angle"/>
          </a:sp3d>
        </p:spPr>
      </p:pic>
      <p:sp>
        <p:nvSpPr>
          <p:cNvPr id="14" name="TextBox 13"/>
          <p:cNvSpPr txBox="1"/>
          <p:nvPr/>
        </p:nvSpPr>
        <p:spPr>
          <a:xfrm>
            <a:off x="3280988" y="2759667"/>
            <a:ext cx="7858874" cy="1077218"/>
          </a:xfrm>
          <a:prstGeom prst="rect">
            <a:avLst/>
          </a:prstGeom>
          <a:solidFill>
            <a:schemeClr val="bg1">
              <a:alpha val="5000"/>
            </a:schemeClr>
          </a:solidFill>
          <a:ln>
            <a:noFill/>
          </a:ln>
          <a:scene3d>
            <a:camera prst="orthographicFront"/>
            <a:lightRig rig="threePt" dir="t"/>
          </a:scene3d>
          <a:sp3d>
            <a:bevelT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Arial"/>
                <a:ea typeface="+mn-ea"/>
                <a:cs typeface="+mn-cs"/>
              </a:rPr>
              <a:t>Hejiao</a:t>
            </a:r>
            <a:r>
              <a:rPr kumimoji="0" lang="en-US" sz="1600" b="1" i="0" u="none" strike="noStrike" kern="1200" cap="none" spc="0" normalizeH="0" baseline="0" noProof="0" dirty="0">
                <a:ln>
                  <a:noFill/>
                </a:ln>
                <a:solidFill>
                  <a:srgbClr val="002060"/>
                </a:solidFill>
                <a:effectLst/>
                <a:uLnTx/>
                <a:uFillTx/>
                <a:latin typeface="Arial"/>
                <a:ea typeface="+mn-ea"/>
                <a:cs typeface="+mn-cs"/>
              </a:rPr>
              <a:t> English,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ea typeface="+mn-ea"/>
                <a:cs typeface="+mn-cs"/>
              </a:rPr>
              <a:t>Health Specialist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ea typeface="+mn-ea"/>
                <a:cs typeface="+mn-cs"/>
              </a:rPr>
              <a:t>Small Business Program, NIAID, NIH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ea typeface="+mn-ea"/>
                <a:cs typeface="+mn-cs"/>
                <a:hlinkClick r:id="rId5"/>
              </a:rPr>
              <a:t>hejiao.english@nih.gov</a:t>
            </a:r>
            <a:r>
              <a:rPr kumimoji="0" lang="en-US" sz="1600" b="1" i="0" u="none" strike="noStrike" kern="1200" cap="none" spc="0" normalizeH="0" baseline="0" noProof="0" dirty="0">
                <a:ln>
                  <a:noFill/>
                </a:ln>
                <a:solidFill>
                  <a:srgbClr val="002060"/>
                </a:solidFill>
                <a:effectLst/>
                <a:uLnTx/>
                <a:uFillTx/>
                <a:latin typeface="Arial"/>
                <a:ea typeface="+mn-ea"/>
                <a:cs typeface="+mn-cs"/>
              </a:rPr>
              <a:t> </a:t>
            </a:r>
          </a:p>
        </p:txBody>
      </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0054" y="1254304"/>
            <a:ext cx="1584146" cy="4380654"/>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descr="cid:1745fcec-c62b-4ae9-af66-7ab4b6019196@mail.nih.gov"/>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40054" y="41099"/>
            <a:ext cx="1554822" cy="1142999"/>
          </a:xfrm>
          <a:prstGeom prst="rect">
            <a:avLst/>
          </a:prstGeom>
          <a:noFill/>
          <a:ln>
            <a:noFill/>
          </a:ln>
          <a:scene3d>
            <a:camera prst="orthographicFront"/>
            <a:lightRig rig="threePt" dir="t"/>
          </a:scene3d>
          <a:sp3d>
            <a:bevelT prst="angle"/>
          </a:sp3d>
        </p:spPr>
      </p:pic>
      <p:sp>
        <p:nvSpPr>
          <p:cNvPr id="25" name="Rectangle 24"/>
          <p:cNvSpPr/>
          <p:nvPr/>
        </p:nvSpPr>
        <p:spPr>
          <a:xfrm>
            <a:off x="3113926" y="1752601"/>
            <a:ext cx="65532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3200" b="1" i="0" u="none" strike="noStrike" kern="1200" cap="none" spc="0" normalizeH="0" baseline="0" noProof="0" dirty="0">
                <a:ln>
                  <a:noFill/>
                </a:ln>
                <a:solidFill>
                  <a:srgbClr val="002060"/>
                </a:solidFill>
                <a:effectLst/>
                <a:uLnTx/>
                <a:uFillTx/>
                <a:latin typeface="Arial"/>
                <a:ea typeface="+mn-ea"/>
                <a:cs typeface="+mn-cs"/>
              </a:rPr>
            </a:br>
            <a:endParaRPr kumimoji="0" lang="en-US" sz="2400" b="0" i="0" u="none" strike="noStrike" kern="1200" cap="none" spc="0" normalizeH="0" baseline="0" noProof="0" dirty="0">
              <a:ln>
                <a:noFill/>
              </a:ln>
              <a:solidFill>
                <a:srgbClr val="002060"/>
              </a:solidFill>
              <a:effectLst/>
              <a:uLnTx/>
              <a:uFillTx/>
              <a:latin typeface="Arial"/>
              <a:ea typeface="+mn-ea"/>
              <a:cs typeface="+mn-cs"/>
            </a:endParaRPr>
          </a:p>
        </p:txBody>
      </p:sp>
      <p:sp>
        <p:nvSpPr>
          <p:cNvPr id="3" name="TextBox 2">
            <a:extLst>
              <a:ext uri="{FF2B5EF4-FFF2-40B4-BE49-F238E27FC236}">
                <a16:creationId xmlns:a16="http://schemas.microsoft.com/office/drawing/2014/main" id="{6CA26364-7E01-40BD-91EF-CCE9E59964DC}"/>
              </a:ext>
            </a:extLst>
          </p:cNvPr>
          <p:cNvSpPr txBox="1"/>
          <p:nvPr/>
        </p:nvSpPr>
        <p:spPr>
          <a:xfrm>
            <a:off x="3019425" y="1306178"/>
            <a:ext cx="78588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Arial"/>
                <a:ea typeface="+mn-ea"/>
                <a:cs typeface="+mn-cs"/>
              </a:rPr>
              <a:t>Thank you! </a:t>
            </a:r>
          </a:p>
        </p:txBody>
      </p:sp>
      <p:sp>
        <p:nvSpPr>
          <p:cNvPr id="5" name="TextBox 4">
            <a:extLst>
              <a:ext uri="{FF2B5EF4-FFF2-40B4-BE49-F238E27FC236}">
                <a16:creationId xmlns:a16="http://schemas.microsoft.com/office/drawing/2014/main" id="{E7C8D735-1414-432E-8573-DA452F38F091}"/>
              </a:ext>
            </a:extLst>
          </p:cNvPr>
          <p:cNvSpPr txBox="1"/>
          <p:nvPr/>
        </p:nvSpPr>
        <p:spPr>
          <a:xfrm>
            <a:off x="3094876" y="12359"/>
            <a:ext cx="7858874" cy="118738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National Institute of Allergy and Infectious Diseases (NIAID), NIH</a:t>
            </a:r>
          </a:p>
        </p:txBody>
      </p:sp>
    </p:spTree>
    <p:extLst>
      <p:ext uri="{BB962C8B-B14F-4D97-AF65-F5344CB8AC3E}">
        <p14:creationId xmlns:p14="http://schemas.microsoft.com/office/powerpoint/2010/main" val="1902300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690AD3A-28B4-F148-A0DC-AABBB3BBB608}"/>
              </a:ext>
            </a:extLst>
          </p:cNvPr>
          <p:cNvSpPr txBox="1">
            <a:spLocks/>
          </p:cNvSpPr>
          <p:nvPr/>
        </p:nvSpPr>
        <p:spPr>
          <a:xfrm>
            <a:off x="751989" y="1709243"/>
            <a:ext cx="6277462" cy="24588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300" normalizeH="0" baseline="0" noProof="0" dirty="0">
                <a:ln>
                  <a:noFill/>
                </a:ln>
                <a:solidFill>
                  <a:prstClr val="black"/>
                </a:solidFill>
                <a:effectLst/>
                <a:uLnTx/>
                <a:uFillTx/>
                <a:latin typeface="Segoe UI" panose="020B0502040204020203" pitchFamily="34" charset="0"/>
                <a:ea typeface="+mj-ea"/>
                <a:cs typeface="Segoe UI" panose="020B0502040204020203" pitchFamily="34" charset="0"/>
              </a:rPr>
              <a:t>FUNDING AND COMMERCIALIZATION RESOURCES FOR CANCER TECHNOLOGIES</a:t>
            </a:r>
          </a:p>
        </p:txBody>
      </p:sp>
      <p:cxnSp>
        <p:nvCxnSpPr>
          <p:cNvPr id="11" name="Straight Connector 10">
            <a:extLst>
              <a:ext uri="{FF2B5EF4-FFF2-40B4-BE49-F238E27FC236}">
                <a16:creationId xmlns:a16="http://schemas.microsoft.com/office/drawing/2014/main" id="{D714F00E-0DBA-E94C-86B5-0D557FA06FE3}"/>
              </a:ext>
            </a:extLst>
          </p:cNvPr>
          <p:cNvCxnSpPr>
            <a:cxnSpLocks/>
          </p:cNvCxnSpPr>
          <p:nvPr/>
        </p:nvCxnSpPr>
        <p:spPr>
          <a:xfrm>
            <a:off x="872318" y="4168124"/>
            <a:ext cx="1967969" cy="0"/>
          </a:xfrm>
          <a:prstGeom prst="line">
            <a:avLst/>
          </a:prstGeom>
          <a:ln w="28575">
            <a:solidFill>
              <a:srgbClr val="FF5F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7A39D8-9342-8E40-BB7B-2F1DC8551343}"/>
              </a:ext>
            </a:extLst>
          </p:cNvPr>
          <p:cNvSpPr txBox="1"/>
          <p:nvPr/>
        </p:nvSpPr>
        <p:spPr>
          <a:xfrm>
            <a:off x="751990" y="828678"/>
            <a:ext cx="68647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June, 2023| TENNESSEE NCI SBIR OVERVIEW</a:t>
            </a:r>
          </a:p>
        </p:txBody>
      </p:sp>
      <p:pic>
        <p:nvPicPr>
          <p:cNvPr id="3" name="Picture 2">
            <a:extLst>
              <a:ext uri="{FF2B5EF4-FFF2-40B4-BE49-F238E27FC236}">
                <a16:creationId xmlns:a16="http://schemas.microsoft.com/office/drawing/2014/main" id="{87B0094F-8947-D94E-B207-A18AA41F5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464" y="5531001"/>
            <a:ext cx="3327400" cy="966862"/>
          </a:xfrm>
          <a:prstGeom prst="rect">
            <a:avLst/>
          </a:prstGeom>
        </p:spPr>
      </p:pic>
      <p:pic>
        <p:nvPicPr>
          <p:cNvPr id="7" name="Picture 6">
            <a:extLst>
              <a:ext uri="{FF2B5EF4-FFF2-40B4-BE49-F238E27FC236}">
                <a16:creationId xmlns:a16="http://schemas.microsoft.com/office/drawing/2014/main" id="{D9A461CE-7024-414D-8E2E-B525C3EB0F44}"/>
              </a:ext>
            </a:extLst>
          </p:cNvPr>
          <p:cNvPicPr>
            <a:picLocks noChangeAspect="1"/>
          </p:cNvPicPr>
          <p:nvPr/>
        </p:nvPicPr>
        <p:blipFill rotWithShape="1">
          <a:blip r:embed="rId4"/>
          <a:srcRect l="46870" t="23242" r="20700"/>
          <a:stretch/>
        </p:blipFill>
        <p:spPr>
          <a:xfrm flipH="1">
            <a:off x="7845779" y="0"/>
            <a:ext cx="4346222" cy="6857999"/>
          </a:xfrm>
          <a:prstGeom prst="rect">
            <a:avLst/>
          </a:prstGeom>
        </p:spPr>
      </p:pic>
      <p:sp>
        <p:nvSpPr>
          <p:cNvPr id="8" name="TextBox 7">
            <a:extLst>
              <a:ext uri="{FF2B5EF4-FFF2-40B4-BE49-F238E27FC236}">
                <a16:creationId xmlns:a16="http://schemas.microsoft.com/office/drawing/2014/main" id="{BA585B75-BFED-432D-A159-551AEE4F67B6}"/>
              </a:ext>
            </a:extLst>
          </p:cNvPr>
          <p:cNvSpPr txBox="1"/>
          <p:nvPr/>
        </p:nvSpPr>
        <p:spPr>
          <a:xfrm>
            <a:off x="751989" y="4429217"/>
            <a:ext cx="68647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Saroj Regmi,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Program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SBIR DEVELOPMENT CENTER</a:t>
            </a:r>
            <a:br>
              <a:rPr kumimoji="0" lang="en-US" sz="18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br>
            <a:r>
              <a:rPr kumimoji="0" lang="en-US" sz="1800" b="0" i="0" u="none" strike="noStrike" kern="1200" cap="none" spc="300" normalizeH="0" baseline="0" noProof="0" dirty="0">
                <a:ln>
                  <a:noFill/>
                </a:ln>
                <a:solidFill>
                  <a:prstClr val="black"/>
                </a:solidFill>
                <a:effectLst/>
                <a:uLnTx/>
                <a:uFillTx/>
                <a:latin typeface="Segoe UI Light" panose="020B0502040204020203" pitchFamily="34" charset="0"/>
                <a:ea typeface="+mn-ea"/>
                <a:cs typeface="+mn-cs"/>
              </a:rPr>
              <a:t>NATIONAL CANCER INSTITUTE</a:t>
            </a:r>
          </a:p>
        </p:txBody>
      </p:sp>
    </p:spTree>
    <p:extLst>
      <p:ext uri="{BB962C8B-B14F-4D97-AF65-F5344CB8AC3E}">
        <p14:creationId xmlns:p14="http://schemas.microsoft.com/office/powerpoint/2010/main" val="17495056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D0914-84BB-4FCA-9476-A5E9DB6AA4EE}"/>
              </a:ext>
            </a:extLst>
          </p:cNvPr>
          <p:cNvSpPr>
            <a:spLocks noGrp="1"/>
          </p:cNvSpPr>
          <p:nvPr>
            <p:ph type="title"/>
          </p:nvPr>
        </p:nvSpPr>
        <p:spPr>
          <a:xfrm>
            <a:off x="2462251" y="224666"/>
            <a:ext cx="7492569" cy="1325563"/>
          </a:xfrm>
        </p:spPr>
        <p:txBody>
          <a:bodyPr>
            <a:noAutofit/>
          </a:bodyPr>
          <a:lstStyle/>
          <a:p>
            <a:pPr algn="ctr"/>
            <a:r>
              <a:rPr lang="en-US" sz="3600" b="1" dirty="0">
                <a:latin typeface="Segoe UI" panose="020B0502040204020203" pitchFamily="34" charset="0"/>
                <a:cs typeface="Segoe UI" panose="020B0502040204020203" pitchFamily="34" charset="0"/>
              </a:rPr>
              <a:t>NCI SBIR-Funded Portfolio</a:t>
            </a:r>
          </a:p>
        </p:txBody>
      </p:sp>
      <p:graphicFrame>
        <p:nvGraphicFramePr>
          <p:cNvPr id="6" name="Chart 5">
            <a:extLst>
              <a:ext uri="{FF2B5EF4-FFF2-40B4-BE49-F238E27FC236}">
                <a16:creationId xmlns:a16="http://schemas.microsoft.com/office/drawing/2014/main" id="{5612AD90-74E4-0C83-89F2-CB2FB1DE72D2}"/>
              </a:ext>
            </a:extLst>
          </p:cNvPr>
          <p:cNvGraphicFramePr>
            <a:graphicFrameLocks/>
          </p:cNvGraphicFramePr>
          <p:nvPr/>
        </p:nvGraphicFramePr>
        <p:xfrm>
          <a:off x="246734" y="1190400"/>
          <a:ext cx="7572153" cy="5149850"/>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a:extLst>
              <a:ext uri="{FF2B5EF4-FFF2-40B4-BE49-F238E27FC236}">
                <a16:creationId xmlns:a16="http://schemas.microsoft.com/office/drawing/2014/main" id="{89B523E4-0704-F91F-D3AE-1378B13D1F80}"/>
              </a:ext>
            </a:extLst>
          </p:cNvPr>
          <p:cNvSpPr/>
          <p:nvPr/>
        </p:nvSpPr>
        <p:spPr>
          <a:xfrm>
            <a:off x="8030306" y="2505776"/>
            <a:ext cx="3168675" cy="2167406"/>
          </a:xfrm>
          <a:prstGeom prst="roundRect">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rPr>
              <a:t>FY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rPr>
              <a:t>$203 Million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rPr>
              <a:t>$178M – SBIR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rPr>
              <a:t>$ 25M - STTR</a:t>
            </a:r>
            <a:endParaRPr kumimoji="0" lang="en-US" sz="2000" b="0" i="0" u="none" strike="noStrike" kern="1200" cap="none" spc="20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Times New Roman (Body CS)"/>
            </a:endParaRPr>
          </a:p>
        </p:txBody>
      </p:sp>
    </p:spTree>
    <p:extLst>
      <p:ext uri="{BB962C8B-B14F-4D97-AF65-F5344CB8AC3E}">
        <p14:creationId xmlns:p14="http://schemas.microsoft.com/office/powerpoint/2010/main" val="42096577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647D-6BB9-4AA7-97D8-940D31D08932}"/>
              </a:ext>
            </a:extLst>
          </p:cNvPr>
          <p:cNvSpPr>
            <a:spLocks noGrp="1"/>
          </p:cNvSpPr>
          <p:nvPr>
            <p:ph type="title"/>
          </p:nvPr>
        </p:nvSpPr>
        <p:spPr/>
        <p:txBody>
          <a:bodyPr>
            <a:noAutofit/>
          </a:bodyPr>
          <a:lstStyle/>
          <a:p>
            <a:r>
              <a:rPr lang="en-US" sz="3600" b="1" dirty="0">
                <a:latin typeface="Segoe UI" panose="020B0502040204020203" pitchFamily="34" charset="0"/>
                <a:cs typeface="Segoe UI" panose="020B0502040204020203" pitchFamily="34" charset="0"/>
              </a:rPr>
              <a:t>THREE-PHASE PROGRAM</a:t>
            </a:r>
          </a:p>
        </p:txBody>
      </p:sp>
      <p:sp>
        <p:nvSpPr>
          <p:cNvPr id="38" name="Rectangle 37">
            <a:extLst>
              <a:ext uri="{FF2B5EF4-FFF2-40B4-BE49-F238E27FC236}">
                <a16:creationId xmlns:a16="http://schemas.microsoft.com/office/drawing/2014/main" id="{EBABB278-0062-48C4-BB7D-B21AEACDE016}"/>
              </a:ext>
            </a:extLst>
          </p:cNvPr>
          <p:cNvSpPr/>
          <p:nvPr/>
        </p:nvSpPr>
        <p:spPr>
          <a:xfrm>
            <a:off x="939454" y="1954061"/>
            <a:ext cx="3882176" cy="457200"/>
          </a:xfrm>
          <a:prstGeom prst="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a:rPr>
              <a:t>DIRECT TO PHASE II</a:t>
            </a:r>
            <a:endParaRPr kumimoji="0" lang="en-US" sz="2000" b="0" i="0" u="none" strike="noStrike" kern="1200" cap="none" spc="200" normalizeH="0" baseline="0" noProof="0" dirty="0">
              <a:ln>
                <a:noFill/>
              </a:ln>
              <a:solidFill>
                <a:prstClr val="white"/>
              </a:solidFill>
              <a:effectLst/>
              <a:uLnTx/>
              <a:uFillTx/>
              <a:latin typeface="Segoe UI Light" panose="020B0502040204020203" pitchFamily="34" charset="0"/>
              <a:ea typeface="Calibri" panose="020F0502020204030204" pitchFamily="34" charset="0"/>
              <a:cs typeface="Times New Roman (Body CS)"/>
            </a:endParaRPr>
          </a:p>
        </p:txBody>
      </p:sp>
      <p:sp>
        <p:nvSpPr>
          <p:cNvPr id="2064" name="Rectangle 11">
            <a:extLst>
              <a:ext uri="{FF2B5EF4-FFF2-40B4-BE49-F238E27FC236}">
                <a16:creationId xmlns:a16="http://schemas.microsoft.com/office/drawing/2014/main" id="{CC64DC79-0A61-4278-9256-137598356660}"/>
              </a:ext>
            </a:extLst>
          </p:cNvPr>
          <p:cNvSpPr>
            <a:spLocks noChangeArrowheads="1"/>
          </p:cNvSpPr>
          <p:nvPr/>
        </p:nvSpPr>
        <p:spPr bwMode="auto">
          <a:xfrm>
            <a:off x="939454" y="2533076"/>
            <a:ext cx="1920240" cy="584361"/>
          </a:xfrm>
          <a:prstGeom prst="rect">
            <a:avLst/>
          </a:prstGeom>
          <a:solidFill>
            <a:schemeClr val="accent1">
              <a:lumMod val="60000"/>
              <a:lumOff val="40000"/>
            </a:schemeClr>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PHASE I</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2065" name="Rectangle 15">
            <a:extLst>
              <a:ext uri="{FF2B5EF4-FFF2-40B4-BE49-F238E27FC236}">
                <a16:creationId xmlns:a16="http://schemas.microsoft.com/office/drawing/2014/main" id="{5988BCA1-F5EF-4C72-9E93-D4547274C2B8}"/>
              </a:ext>
            </a:extLst>
          </p:cNvPr>
          <p:cNvSpPr>
            <a:spLocks noChangeArrowheads="1"/>
          </p:cNvSpPr>
          <p:nvPr/>
        </p:nvSpPr>
        <p:spPr bwMode="auto">
          <a:xfrm>
            <a:off x="2900668" y="2546519"/>
            <a:ext cx="1920240" cy="584361"/>
          </a:xfrm>
          <a:prstGeom prst="rect">
            <a:avLst/>
          </a:prstGeom>
          <a:solidFill>
            <a:schemeClr val="accent1">
              <a:lumMod val="60000"/>
              <a:lumOff val="40000"/>
            </a:schemeClr>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PHASE II</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2069" name="Rectangle 16">
            <a:extLst>
              <a:ext uri="{FF2B5EF4-FFF2-40B4-BE49-F238E27FC236}">
                <a16:creationId xmlns:a16="http://schemas.microsoft.com/office/drawing/2014/main" id="{298C4146-CD87-433F-91EE-FBE8E67CAB7D}"/>
              </a:ext>
            </a:extLst>
          </p:cNvPr>
          <p:cNvSpPr>
            <a:spLocks noChangeArrowheads="1"/>
          </p:cNvSpPr>
          <p:nvPr/>
        </p:nvSpPr>
        <p:spPr bwMode="auto">
          <a:xfrm>
            <a:off x="9155619" y="2253483"/>
            <a:ext cx="1920240" cy="585216"/>
          </a:xfrm>
          <a:prstGeom prst="rect">
            <a:avLst/>
          </a:prstGeom>
          <a:solidFill>
            <a:schemeClr val="accent1">
              <a:lumMod val="60000"/>
              <a:lumOff val="40000"/>
            </a:schemeClr>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PHASE III</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2070" name="Rectangle 18">
            <a:extLst>
              <a:ext uri="{FF2B5EF4-FFF2-40B4-BE49-F238E27FC236}">
                <a16:creationId xmlns:a16="http://schemas.microsoft.com/office/drawing/2014/main" id="{05B17ADB-FC96-414C-A261-26A56047180E}"/>
              </a:ext>
            </a:extLst>
          </p:cNvPr>
          <p:cNvSpPr>
            <a:spLocks noChangeArrowheads="1"/>
          </p:cNvSpPr>
          <p:nvPr/>
        </p:nvSpPr>
        <p:spPr bwMode="auto">
          <a:xfrm>
            <a:off x="5305361" y="1926480"/>
            <a:ext cx="3371748" cy="1185330"/>
          </a:xfrm>
          <a:prstGeom prst="rect">
            <a:avLst/>
          </a:prstGeom>
          <a:solidFill>
            <a:srgbClr val="FF5F00"/>
          </a:solidFill>
          <a:ln w="381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t>NCI SBIR PHASE IIB </a:t>
            </a:r>
            <a:br>
              <a:rPr kumimoji="0" lang="en-US" altLang="en-US" sz="18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br>
            <a:r>
              <a:rPr kumimoji="0" lang="en-US" altLang="en-US" sz="180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t>BRIDGE AWARD</a:t>
            </a:r>
            <a:endParaRPr kumimoji="0" lang="en-US" altLang="en-US" sz="105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Segoe UI Light" panose="020B0502040204020203" pitchFamily="34" charset="0"/>
                <a:ea typeface="Calibri" panose="020F0502020204030204" pitchFamily="34" charset="0"/>
                <a:cs typeface="Times New Roman (Body CS)" charset="0"/>
              </a:rPr>
              <a:t>CROSSING THE VALLEY OF DEATH</a:t>
            </a:r>
            <a:endParaRPr kumimoji="0" lang="en-US" alt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2072" name="Rectangle 20">
            <a:extLst>
              <a:ext uri="{FF2B5EF4-FFF2-40B4-BE49-F238E27FC236}">
                <a16:creationId xmlns:a16="http://schemas.microsoft.com/office/drawing/2014/main" id="{44CF54DC-2BBF-4456-94D3-5A6EE7A448D8}"/>
              </a:ext>
            </a:extLst>
          </p:cNvPr>
          <p:cNvSpPr>
            <a:spLocks noChangeArrowheads="1"/>
          </p:cNvSpPr>
          <p:nvPr/>
        </p:nvSpPr>
        <p:spPr bwMode="auto">
          <a:xfrm>
            <a:off x="1591281" y="3139391"/>
            <a:ext cx="2536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FAST-TRACK (PHI I &amp; II)</a:t>
            </a:r>
            <a:endParaRPr kumimoji="0" lang="en-US" altLang="en-US" sz="4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pic>
        <p:nvPicPr>
          <p:cNvPr id="2136" name="Picture 22">
            <a:extLst>
              <a:ext uri="{FF2B5EF4-FFF2-40B4-BE49-F238E27FC236}">
                <a16:creationId xmlns:a16="http://schemas.microsoft.com/office/drawing/2014/main" id="{43C09C1D-CA26-4F5B-AC8B-FC84EA2D4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859" y="2036610"/>
            <a:ext cx="205273" cy="365760"/>
          </a:xfrm>
          <a:prstGeom prst="rect">
            <a:avLst/>
          </a:prstGeom>
          <a:noFill/>
          <a:extLst>
            <a:ext uri="{909E8E84-426E-40DD-AFC4-6F175D3DCCD1}">
              <a14:hiddenFill xmlns:a14="http://schemas.microsoft.com/office/drawing/2010/main">
                <a:solidFill>
                  <a:srgbClr val="FFFFFF"/>
                </a:solidFill>
              </a14:hiddenFill>
            </a:ext>
          </a:extLst>
        </p:spPr>
      </p:pic>
      <p:pic>
        <p:nvPicPr>
          <p:cNvPr id="2135" name="Picture 23">
            <a:extLst>
              <a:ext uri="{FF2B5EF4-FFF2-40B4-BE49-F238E27FC236}">
                <a16:creationId xmlns:a16="http://schemas.microsoft.com/office/drawing/2014/main" id="{569672B1-6E1A-4FFF-B604-FED3E0558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618" y="2617067"/>
            <a:ext cx="205274" cy="365760"/>
          </a:xfrm>
          <a:prstGeom prst="rect">
            <a:avLst/>
          </a:prstGeom>
          <a:noFill/>
          <a:extLst>
            <a:ext uri="{909E8E84-426E-40DD-AFC4-6F175D3DCCD1}">
              <a14:hiddenFill xmlns:a14="http://schemas.microsoft.com/office/drawing/2010/main">
                <a:solidFill>
                  <a:srgbClr val="FFFFFF"/>
                </a:solidFill>
              </a14:hiddenFill>
            </a:ext>
          </a:extLst>
        </p:spPr>
      </p:pic>
      <p:pic>
        <p:nvPicPr>
          <p:cNvPr id="2134" name="Picture 25">
            <a:extLst>
              <a:ext uri="{FF2B5EF4-FFF2-40B4-BE49-F238E27FC236}">
                <a16:creationId xmlns:a16="http://schemas.microsoft.com/office/drawing/2014/main" id="{B2ABB7BB-9D92-46E2-A417-EDE0171A5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338" y="2363639"/>
            <a:ext cx="205274" cy="365760"/>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95">
            <a:extLst>
              <a:ext uri="{FF2B5EF4-FFF2-40B4-BE49-F238E27FC236}">
                <a16:creationId xmlns:a16="http://schemas.microsoft.com/office/drawing/2014/main" id="{67592542-56B5-4D91-9B79-89F86202192E}"/>
              </a:ext>
            </a:extLst>
          </p:cNvPr>
          <p:cNvSpPr>
            <a:spLocks noChangeArrowheads="1"/>
          </p:cNvSpPr>
          <p:nvPr/>
        </p:nvSpPr>
        <p:spPr bwMode="auto">
          <a:xfrm>
            <a:off x="0" y="-948318"/>
            <a:ext cx="1291678" cy="235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9561" tIns="1371168" rIns="639561" bIns="685584"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endParaRPr>
          </a:p>
        </p:txBody>
      </p:sp>
      <p:sp>
        <p:nvSpPr>
          <p:cNvPr id="2074" name="Rectangle 102">
            <a:extLst>
              <a:ext uri="{FF2B5EF4-FFF2-40B4-BE49-F238E27FC236}">
                <a16:creationId xmlns:a16="http://schemas.microsoft.com/office/drawing/2014/main" id="{580C90C5-DE25-41C3-A0F6-86C6EAEB8043}"/>
              </a:ext>
            </a:extLst>
          </p:cNvPr>
          <p:cNvSpPr>
            <a:spLocks noChangeArrowheads="1"/>
          </p:cNvSpPr>
          <p:nvPr/>
        </p:nvSpPr>
        <p:spPr bwMode="auto">
          <a:xfrm>
            <a:off x="0" y="-219908"/>
            <a:ext cx="184731"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Segoe UI Light" panose="020B0502040204020203" pitchFamily="34" charset="0"/>
              <a:ea typeface="Calibri" panose="020F0502020204030204" pitchFamily="34" charset="0"/>
              <a:cs typeface="Times New Roman (Body CS)"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600" b="0" i="0" u="none" strike="noStrike" kern="1200" cap="none" spc="0" normalizeH="0" baseline="0" noProof="0" dirty="0">
                <a:ln>
                  <a:noFill/>
                </a:ln>
                <a:solidFill>
                  <a:prstClr val="black"/>
                </a:solidFill>
                <a:effectLst/>
                <a:uLnTx/>
                <a:uFillTx/>
                <a:latin typeface="Segoe UI Light" panose="020B0502040204020203" pitchFamily="34" charset="0"/>
                <a:ea typeface="Calibri" panose="020F0502020204030204" pitchFamily="34" charset="0"/>
                <a:cs typeface="Times New Roman (Body CS)" charset="0"/>
              </a:rPr>
            </a:br>
            <a:endParaRPr kumimoji="0" lang="en-US" altLang="en-US" sz="1600" b="0" i="0" u="none" strike="noStrike" kern="1200" cap="none" spc="0" normalizeH="0" baseline="0" noProof="0" dirty="0">
              <a:ln>
                <a:noFill/>
              </a:ln>
              <a:solidFill>
                <a:prstClr val="black"/>
              </a:solidFill>
              <a:effectLst/>
              <a:uLnTx/>
              <a:uFillTx/>
              <a:latin typeface="Segoe UI Light" panose="020B0502040204020203" pitchFamily="34" charset="0"/>
              <a:ea typeface="Calibri" panose="020F0502020204030204" pitchFamily="34" charset="0"/>
              <a:cs typeface="Times New Roman (Body CS)"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6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Times New Roman (Body CS)" charset="0"/>
              </a:rPr>
            </a:br>
            <a:endParaRPr kumimoji="0" lang="en-US" alt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graphicFrame>
        <p:nvGraphicFramePr>
          <p:cNvPr id="2075" name="Table 2074">
            <a:extLst>
              <a:ext uri="{FF2B5EF4-FFF2-40B4-BE49-F238E27FC236}">
                <a16:creationId xmlns:a16="http://schemas.microsoft.com/office/drawing/2014/main" id="{C63867EC-E643-4572-A2B3-A4FD6470770F}"/>
              </a:ext>
            </a:extLst>
          </p:cNvPr>
          <p:cNvGraphicFramePr>
            <a:graphicFrameLocks noGrp="1"/>
          </p:cNvGraphicFramePr>
          <p:nvPr/>
        </p:nvGraphicFramePr>
        <p:xfrm>
          <a:off x="939454" y="3643834"/>
          <a:ext cx="10296391" cy="2438400"/>
        </p:xfrm>
        <a:graphic>
          <a:graphicData uri="http://schemas.openxmlformats.org/drawingml/2006/table">
            <a:tbl>
              <a:tblPr firstRow="1" firstCol="1" bandRow="1">
                <a:tableStyleId>{2D5ABB26-0587-4C30-8999-92F81FD0307C}</a:tableStyleId>
              </a:tblPr>
              <a:tblGrid>
                <a:gridCol w="2059278">
                  <a:extLst>
                    <a:ext uri="{9D8B030D-6E8A-4147-A177-3AD203B41FA5}">
                      <a16:colId xmlns:a16="http://schemas.microsoft.com/office/drawing/2014/main" val="2481235370"/>
                    </a:ext>
                  </a:extLst>
                </a:gridCol>
                <a:gridCol w="2059278">
                  <a:extLst>
                    <a:ext uri="{9D8B030D-6E8A-4147-A177-3AD203B41FA5}">
                      <a16:colId xmlns:a16="http://schemas.microsoft.com/office/drawing/2014/main" val="3471743651"/>
                    </a:ext>
                  </a:extLst>
                </a:gridCol>
                <a:gridCol w="4118557">
                  <a:extLst>
                    <a:ext uri="{9D8B030D-6E8A-4147-A177-3AD203B41FA5}">
                      <a16:colId xmlns:a16="http://schemas.microsoft.com/office/drawing/2014/main" val="3872594363"/>
                    </a:ext>
                  </a:extLst>
                </a:gridCol>
                <a:gridCol w="2059278">
                  <a:extLst>
                    <a:ext uri="{9D8B030D-6E8A-4147-A177-3AD203B41FA5}">
                      <a16:colId xmlns:a16="http://schemas.microsoft.com/office/drawing/2014/main" val="1503645960"/>
                    </a:ext>
                  </a:extLst>
                </a:gridCol>
              </a:tblGrid>
              <a:tr h="1579520">
                <a:tc>
                  <a:txBody>
                    <a:bodyPr/>
                    <a:lstStyle/>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Proof-of-Concept</a:t>
                      </a:r>
                      <a:endParaRPr lang="en-US" sz="20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Up to $400,000 over 6 to 12 months</a:t>
                      </a:r>
                      <a:endParaRPr lang="en-US" sz="20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0" marB="0"/>
                </a:tc>
                <a:tc>
                  <a:txBody>
                    <a:bodyPr/>
                    <a:lstStyle/>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Research &amp;</a:t>
                      </a:r>
                      <a:r>
                        <a:rPr lang="en-US" sz="2000" b="0" i="0" dirty="0">
                          <a:effectLst/>
                          <a:latin typeface="Segoe UI Light" panose="020B0502040204020203" pitchFamily="34" charset="0"/>
                          <a:cs typeface="Segoe UI Light" panose="020B0502040204020203" pitchFamily="34" charset="0"/>
                        </a:rPr>
                        <a:t> </a:t>
                      </a:r>
                      <a:r>
                        <a:rPr lang="en-US" sz="1600" b="0" i="0" dirty="0">
                          <a:effectLst/>
                          <a:latin typeface="Segoe UI Light" panose="020B0502040204020203" pitchFamily="34" charset="0"/>
                          <a:cs typeface="Segoe UI Light" panose="020B0502040204020203" pitchFamily="34" charset="0"/>
                        </a:rPr>
                        <a:t>Development</a:t>
                      </a:r>
                      <a:endParaRPr lang="en-US" sz="20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Commercialization plan required</a:t>
                      </a:r>
                      <a:endParaRPr lang="en-US" sz="20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Up to $2M over 2 years</a:t>
                      </a:r>
                      <a:endParaRPr lang="en-US" sz="20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0" marB="0"/>
                </a:tc>
                <a:tc>
                  <a:txBody>
                    <a:bodyPr/>
                    <a:lstStyle/>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Technology validation &amp; clinical translation</a:t>
                      </a:r>
                      <a:endParaRPr lang="en-US" sz="2000" b="0" i="0" dirty="0">
                        <a:effectLst/>
                        <a:latin typeface="Segoe UI Light" panose="020B0502040204020203" pitchFamily="34" charset="0"/>
                        <a:cs typeface="Segoe UI Light" panose="020B0502040204020203" pitchFamily="34" charset="0"/>
                      </a:endParaRPr>
                    </a:p>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Follow -on funding for SBIR Phase II awardees from any federal agencies</a:t>
                      </a:r>
                      <a:endParaRPr lang="en-US" sz="2000" b="0" i="0" dirty="0">
                        <a:effectLst/>
                        <a:latin typeface="Segoe UI Light" panose="020B0502040204020203" pitchFamily="34" charset="0"/>
                        <a:cs typeface="Segoe UI Light" panose="020B0502040204020203" pitchFamily="34" charset="0"/>
                      </a:endParaRPr>
                    </a:p>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Expectation that applicants will secure substantial 3rd party investor funds</a:t>
                      </a:r>
                      <a:endParaRPr lang="en-US" sz="2000" b="0" i="0" dirty="0">
                        <a:effectLst/>
                        <a:latin typeface="Segoe UI Light" panose="020B0502040204020203" pitchFamily="34" charset="0"/>
                        <a:cs typeface="Segoe UI Light" panose="020B0502040204020203" pitchFamily="34" charset="0"/>
                      </a:endParaRPr>
                    </a:p>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576263" marR="0" lvl="0" indent="-238125"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$4M over 2-3 years</a:t>
                      </a:r>
                      <a:endParaRPr lang="en-US" sz="20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0" marB="0"/>
                </a:tc>
                <a:tc>
                  <a:txBody>
                    <a:bodyPr/>
                    <a:lstStyle/>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Commercialization stage</a:t>
                      </a:r>
                      <a:endParaRPr lang="en-US" sz="20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endParaRPr lang="en-US" sz="1600" b="0" i="0" dirty="0">
                        <a:effectLst/>
                        <a:latin typeface="Segoe UI Light" panose="020B0502040204020203" pitchFamily="34" charset="0"/>
                        <a:cs typeface="Segoe UI Light" panose="020B0502040204020203" pitchFamily="34" charset="0"/>
                      </a:endParaRPr>
                    </a:p>
                    <a:p>
                      <a:pPr marL="342900" marR="0" lvl="0" indent="-230188" algn="l">
                        <a:spcBef>
                          <a:spcPts val="0"/>
                        </a:spcBef>
                        <a:spcAft>
                          <a:spcPts val="0"/>
                        </a:spcAft>
                        <a:buClr>
                          <a:srgbClr val="FF5F00"/>
                        </a:buClr>
                        <a:buFont typeface="Symbol" panose="05050102010706020507" pitchFamily="18" charset="2"/>
                        <a:buChar char=""/>
                        <a:tabLst>
                          <a:tab pos="228600" algn="l"/>
                          <a:tab pos="457200" algn="l"/>
                        </a:tabLst>
                      </a:pPr>
                      <a:r>
                        <a:rPr lang="en-US" sz="1600" b="0" i="0" dirty="0">
                          <a:effectLst/>
                          <a:latin typeface="Segoe UI Light" panose="020B0502040204020203" pitchFamily="34" charset="0"/>
                          <a:cs typeface="Segoe UI Light" panose="020B0502040204020203" pitchFamily="34" charset="0"/>
                        </a:rPr>
                        <a:t>Use of non-SBIR/STTR funds</a:t>
                      </a:r>
                      <a:endParaRPr lang="en-US" sz="20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0" marB="0"/>
                </a:tc>
                <a:extLst>
                  <a:ext uri="{0D108BD9-81ED-4DB2-BD59-A6C34878D82A}">
                    <a16:rowId xmlns:a16="http://schemas.microsoft.com/office/drawing/2014/main" val="1672012334"/>
                  </a:ext>
                </a:extLst>
              </a:tr>
            </a:tbl>
          </a:graphicData>
        </a:graphic>
      </p:graphicFrame>
      <p:sp>
        <p:nvSpPr>
          <p:cNvPr id="15" name="Rectangle 20">
            <a:extLst>
              <a:ext uri="{FF2B5EF4-FFF2-40B4-BE49-F238E27FC236}">
                <a16:creationId xmlns:a16="http://schemas.microsoft.com/office/drawing/2014/main" id="{B0FF4694-18B2-409C-95AB-35EDA824FCF9}"/>
              </a:ext>
            </a:extLst>
          </p:cNvPr>
          <p:cNvSpPr>
            <a:spLocks noChangeArrowheads="1"/>
          </p:cNvSpPr>
          <p:nvPr/>
        </p:nvSpPr>
        <p:spPr bwMode="auto">
          <a:xfrm>
            <a:off x="1591281" y="1629075"/>
            <a:ext cx="2536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Segoe UI Light" panose="020B0502040204020203" pitchFamily="34" charset="0"/>
                <a:ea typeface="Calibri" panose="020F0502020204030204" pitchFamily="34" charset="0"/>
                <a:cs typeface="Times New Roman (Body CS)" charset="0"/>
              </a:rPr>
              <a:t>SBIR ONLY</a:t>
            </a:r>
            <a:endParaRPr kumimoji="0" lang="en-US" altLang="en-US" sz="4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56449687"/>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14.jpeg"/></Relationships>
</file>

<file path=ppt/theme/_rels/theme7.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Frame">
  <a:themeElements>
    <a:clrScheme name="Custom 3">
      <a:dk1>
        <a:srgbClr val="000000"/>
      </a:dk1>
      <a:lt1>
        <a:srgbClr val="FFFFFF"/>
      </a:lt1>
      <a:dk2>
        <a:srgbClr val="545454"/>
      </a:dk2>
      <a:lt2>
        <a:srgbClr val="BFBFBF"/>
      </a:lt2>
      <a:accent1>
        <a:srgbClr val="B2E3ED"/>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0.xml><?xml version="1.0" encoding="utf-8"?>
<a:theme xmlns:a="http://schemas.openxmlformats.org/drawingml/2006/main" name="2_Office Theme">
  <a:themeElements>
    <a:clrScheme name="Custom 5">
      <a:dk1>
        <a:srgbClr val="000000"/>
      </a:dk1>
      <a:lt1>
        <a:srgbClr val="FFFFFF"/>
      </a:lt1>
      <a:dk2>
        <a:srgbClr val="44546A"/>
      </a:dk2>
      <a:lt2>
        <a:srgbClr val="E7E6E6"/>
      </a:lt2>
      <a:accent1>
        <a:srgbClr val="007F00"/>
      </a:accent1>
      <a:accent2>
        <a:srgbClr val="69CF16"/>
      </a:accent2>
      <a:accent3>
        <a:srgbClr val="D46D23"/>
      </a:accent3>
      <a:accent4>
        <a:srgbClr val="334265"/>
      </a:accent4>
      <a:accent5>
        <a:srgbClr val="FFC000"/>
      </a:accent5>
      <a:accent6>
        <a:srgbClr val="70AD47"/>
      </a:accent6>
      <a:hlink>
        <a:srgbClr val="6DC616"/>
      </a:hlink>
      <a:folHlink>
        <a:srgbClr val="007F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Custom 27">
      <a:dk1>
        <a:srgbClr val="000000"/>
      </a:dk1>
      <a:lt1>
        <a:srgbClr val="FFFFFF"/>
      </a:lt1>
      <a:dk2>
        <a:srgbClr val="44546A"/>
      </a:dk2>
      <a:lt2>
        <a:srgbClr val="E7E6E6"/>
      </a:lt2>
      <a:accent1>
        <a:srgbClr val="00AFEF"/>
      </a:accent1>
      <a:accent2>
        <a:srgbClr val="FDB630"/>
      </a:accent2>
      <a:accent3>
        <a:srgbClr val="205789"/>
      </a:accent3>
      <a:accent4>
        <a:srgbClr val="ECEBEB"/>
      </a:accent4>
      <a:accent5>
        <a:srgbClr val="CB1E29"/>
      </a:accent5>
      <a:accent6>
        <a:srgbClr val="64656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ustom Design">
  <a:themeElements>
    <a:clrScheme name="for Grey backgrounds">
      <a:dk1>
        <a:srgbClr val="001A56"/>
      </a:dk1>
      <a:lt1>
        <a:srgbClr val="FFFFFF"/>
      </a:lt1>
      <a:dk2>
        <a:srgbClr val="616165"/>
      </a:dk2>
      <a:lt2>
        <a:srgbClr val="5FE0D3"/>
      </a:lt2>
      <a:accent1>
        <a:srgbClr val="000064"/>
      </a:accent1>
      <a:accent2>
        <a:srgbClr val="FE7F01"/>
      </a:accent2>
      <a:accent3>
        <a:srgbClr val="5C1E9E"/>
      </a:accent3>
      <a:accent4>
        <a:srgbClr val="00BC0E"/>
      </a:accent4>
      <a:accent5>
        <a:srgbClr val="000000"/>
      </a:accent5>
      <a:accent6>
        <a:srgbClr val="04164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PP workshopAug 25">
  <a:themeElements>
    <a:clrScheme name="Custom 4">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206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NIGMS">
      <a:dk1>
        <a:srgbClr val="44546A"/>
      </a:dk1>
      <a:lt1>
        <a:sysClr val="window" lastClr="FFFFFF"/>
      </a:lt1>
      <a:dk2>
        <a:srgbClr val="000000"/>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GMS-Accessible-Template.potx" id="{E0576438-D966-4991-A8A4-ADD1389E33C6}" vid="{60DFB9DB-450E-4C4C-B207-A9F2365CAE73}"/>
    </a:ext>
  </a:extLst>
</a:theme>
</file>

<file path=ppt/theme/theme16.xml><?xml version="1.0" encoding="utf-8"?>
<a:theme xmlns:a="http://schemas.openxmlformats.org/drawingml/2006/main" name="NCCIHPPTTemplate">
  <a:themeElements>
    <a:clrScheme name="Custom 8">
      <a:dk1>
        <a:srgbClr val="000000"/>
      </a:dk1>
      <a:lt1>
        <a:sysClr val="window" lastClr="FFFFFF"/>
      </a:lt1>
      <a:dk2>
        <a:srgbClr val="000000"/>
      </a:dk2>
      <a:lt2>
        <a:srgbClr val="EEECE1"/>
      </a:lt2>
      <a:accent1>
        <a:srgbClr val="006EB7"/>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inds theme MASTER">
  <a:themeElements>
    <a:clrScheme name="Custom 4">
      <a:dk1>
        <a:srgbClr val="080808"/>
      </a:dk1>
      <a:lt1>
        <a:srgbClr val="FFFFFF"/>
      </a:lt1>
      <a:dk2>
        <a:srgbClr val="337291"/>
      </a:dk2>
      <a:lt2>
        <a:srgbClr val="67BCD6"/>
      </a:lt2>
      <a:accent1>
        <a:srgbClr val="9CE4D0"/>
      </a:accent1>
      <a:accent2>
        <a:srgbClr val="64DEAE"/>
      </a:accent2>
      <a:accent3>
        <a:srgbClr val="009688"/>
      </a:accent3>
      <a:accent4>
        <a:srgbClr val="0C343D"/>
      </a:accent4>
      <a:accent5>
        <a:srgbClr val="0C343D"/>
      </a:accent5>
      <a:accent6>
        <a:srgbClr val="EFEFE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inds theme MASTER" id="{514356DE-A2D2-4009-9D2A-34D0B730A231}" vid="{E25F545B-FEC4-4E44-A6B3-E547518AE99D}"/>
    </a:ext>
  </a:extLst>
</a:theme>
</file>

<file path=ppt/theme/theme3.xml><?xml version="1.0" encoding="utf-8"?>
<a:theme xmlns:a="http://schemas.openxmlformats.org/drawingml/2006/main" name="1_Office Theme">
  <a:themeElements>
    <a:clrScheme name="NINR Palette">
      <a:dk1>
        <a:srgbClr val="000000"/>
      </a:dk1>
      <a:lt1>
        <a:srgbClr val="FFFFFF"/>
      </a:lt1>
      <a:dk2>
        <a:srgbClr val="37205E"/>
      </a:dk2>
      <a:lt2>
        <a:srgbClr val="E7E6E6"/>
      </a:lt2>
      <a:accent1>
        <a:srgbClr val="773BB9"/>
      </a:accent1>
      <a:accent2>
        <a:srgbClr val="38205E"/>
      </a:accent2>
      <a:accent3>
        <a:srgbClr val="E21C3B"/>
      </a:accent3>
      <a:accent4>
        <a:srgbClr val="F89143"/>
      </a:accent4>
      <a:accent5>
        <a:srgbClr val="EE5D21"/>
      </a:accent5>
      <a:accent6>
        <a:srgbClr val="FA9241"/>
      </a:accent6>
      <a:hlink>
        <a:srgbClr val="773BB8"/>
      </a:hlink>
      <a:folHlink>
        <a:srgbClr val="3A20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pper Left and Right Lower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Lower Logo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enter Logo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C00000"/>
      </a:hlink>
      <a:folHlink>
        <a:srgbClr val="C0000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2_Custom Design">
  <a:themeElements>
    <a:clrScheme name="Custom 9">
      <a:dk1>
        <a:srgbClr val="000000"/>
      </a:dk1>
      <a:lt1>
        <a:srgbClr val="FFFFFF"/>
      </a:lt1>
      <a:dk2>
        <a:srgbClr val="44546A"/>
      </a:dk2>
      <a:lt2>
        <a:srgbClr val="E7E6E6"/>
      </a:lt2>
      <a:accent1>
        <a:srgbClr val="1382C1"/>
      </a:accent1>
      <a:accent2>
        <a:srgbClr val="FDB630"/>
      </a:accent2>
      <a:accent3>
        <a:srgbClr val="205789"/>
      </a:accent3>
      <a:accent4>
        <a:srgbClr val="ECEBEB"/>
      </a:accent4>
      <a:accent5>
        <a:srgbClr val="CB1E29"/>
      </a:accent5>
      <a:accent6>
        <a:srgbClr val="64656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Custom 9">
      <a:dk1>
        <a:srgbClr val="000000"/>
      </a:dk1>
      <a:lt1>
        <a:srgbClr val="FFFFFF"/>
      </a:lt1>
      <a:dk2>
        <a:srgbClr val="44546A"/>
      </a:dk2>
      <a:lt2>
        <a:srgbClr val="E7E6E6"/>
      </a:lt2>
      <a:accent1>
        <a:srgbClr val="1382C1"/>
      </a:accent1>
      <a:accent2>
        <a:srgbClr val="FDB630"/>
      </a:accent2>
      <a:accent3>
        <a:srgbClr val="205789"/>
      </a:accent3>
      <a:accent4>
        <a:srgbClr val="ECEBEB"/>
      </a:accent4>
      <a:accent5>
        <a:srgbClr val="CB1E29"/>
      </a:accent5>
      <a:accent6>
        <a:srgbClr val="64656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C00000"/>
    </a:hlink>
    <a:folHlink>
      <a:srgbClr val="C0000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C00000"/>
    </a:hlink>
    <a:folHlink>
      <a:srgbClr val="C00000"/>
    </a:folHlink>
  </a:clrScheme>
</a:themeOverride>
</file>

<file path=ppt/theme/themeOverride3.xml><?xml version="1.0" encoding="utf-8"?>
<a:themeOverride xmlns:a="http://schemas.openxmlformats.org/drawingml/2006/main">
  <a:clrScheme name="SBIR chart">
    <a:dk1>
      <a:sysClr val="windowText" lastClr="000000"/>
    </a:dk1>
    <a:lt1>
      <a:sysClr val="window" lastClr="FFFFFF"/>
    </a:lt1>
    <a:dk2>
      <a:srgbClr val="003D6B"/>
    </a:dk2>
    <a:lt2>
      <a:srgbClr val="6ABEC2"/>
    </a:lt2>
    <a:accent1>
      <a:srgbClr val="0E92C8"/>
    </a:accent1>
    <a:accent2>
      <a:srgbClr val="D9D9D9"/>
    </a:accent2>
    <a:accent3>
      <a:srgbClr val="2C348C"/>
    </a:accent3>
    <a:accent4>
      <a:srgbClr val="3C46A3"/>
    </a:accent4>
    <a:accent5>
      <a:srgbClr val="57A2D2"/>
    </a:accent5>
    <a:accent6>
      <a:srgbClr val="D7AE48"/>
    </a:accent6>
    <a:hlink>
      <a:srgbClr val="0E92C8"/>
    </a:hlink>
    <a:folHlink>
      <a:srgbClr val="3139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524ed25-5586-4ef2-952d-9c6e92cf3c8a" xsi:nil="true"/>
    <lcf76f155ced4ddcb4097134ff3c332f xmlns="3d22724a-222b-4850-b57c-0ee7c2cb5a55">
      <Terms xmlns="http://schemas.microsoft.com/office/infopath/2007/PartnerControls"/>
    </lcf76f155ced4ddcb4097134ff3c332f>
    <SharedWithUsers xmlns="a524ed25-5586-4ef2-952d-9c6e92cf3c8a">
      <UserInfo>
        <DisplayName>Aryal, Smriti (NIH/NHLBI) [C]</DisplayName>
        <AccountId>53</AccountId>
        <AccountType/>
      </UserInfo>
      <UserInfo>
        <DisplayName>Davis, Stephanie (NIH/NHLBI) [E]</DisplayName>
        <AccountId>11</AccountId>
        <AccountType/>
      </UserInfo>
      <UserInfo>
        <DisplayName>Horgusluoglu Moloch, Emrin (NIH/NCCIH) [E]</DisplayName>
        <AccountId>40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727CE4003A9841BD907CB57F1E648A" ma:contentTypeVersion="14" ma:contentTypeDescription="Create a new document." ma:contentTypeScope="" ma:versionID="561a834a6b41f1ec5f9223c3a0626c83">
  <xsd:schema xmlns:xsd="http://www.w3.org/2001/XMLSchema" xmlns:xs="http://www.w3.org/2001/XMLSchema" xmlns:p="http://schemas.microsoft.com/office/2006/metadata/properties" xmlns:ns2="3d22724a-222b-4850-b57c-0ee7c2cb5a55" xmlns:ns3="a524ed25-5586-4ef2-952d-9c6e92cf3c8a" targetNamespace="http://schemas.microsoft.com/office/2006/metadata/properties" ma:root="true" ma:fieldsID="b4863831cfe729936933b8717dcc4fb2" ns2:_="" ns3:_="">
    <xsd:import namespace="3d22724a-222b-4850-b57c-0ee7c2cb5a55"/>
    <xsd:import namespace="a524ed25-5586-4ef2-952d-9c6e92cf3c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2724a-222b-4850-b57c-0ee7c2cb5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24ed25-5586-4ef2-952d-9c6e92cf3c8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7eafd4-41a6-4ccb-a2da-1fef06b846b8}" ma:internalName="TaxCatchAll" ma:showField="CatchAllData" ma:web="a524ed25-5586-4ef2-952d-9c6e92cf3c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C806F-2532-46DD-9508-13361C79C108}">
  <ds:schemaRefs>
    <ds:schemaRef ds:uri="http://schemas.microsoft.com/office/2006/documentManagement/types"/>
    <ds:schemaRef ds:uri="3d22724a-222b-4850-b57c-0ee7c2cb5a55"/>
    <ds:schemaRef ds:uri="http://purl.org/dc/terms/"/>
    <ds:schemaRef ds:uri="http://purl.org/dc/dcmitype/"/>
    <ds:schemaRef ds:uri="a524ed25-5586-4ef2-952d-9c6e92cf3c8a"/>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7ECB857-C28E-4DFC-9EEC-3819CBEC7129}">
  <ds:schemaRefs>
    <ds:schemaRef ds:uri="http://schemas.microsoft.com/sharepoint/v3/contenttype/forms"/>
  </ds:schemaRefs>
</ds:datastoreItem>
</file>

<file path=customXml/itemProps3.xml><?xml version="1.0" encoding="utf-8"?>
<ds:datastoreItem xmlns:ds="http://schemas.openxmlformats.org/officeDocument/2006/customXml" ds:itemID="{38B03188-E2FA-4A7D-BA5D-5413C697B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2724a-222b-4850-b57c-0ee7c2cb5a55"/>
    <ds:schemaRef ds:uri="a524ed25-5586-4ef2-952d-9c6e92cf3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TotalTime>
  <Words>10099</Words>
  <Application>Microsoft Office PowerPoint</Application>
  <PresentationFormat>Widescreen</PresentationFormat>
  <Paragraphs>1548</Paragraphs>
  <Slides>121</Slides>
  <Notes>76</Notes>
  <HiddenSlides>0</HiddenSlides>
  <MMClips>0</MMClips>
  <ScaleCrop>false</ScaleCrop>
  <HeadingPairs>
    <vt:vector size="8" baseType="variant">
      <vt:variant>
        <vt:lpstr>Fonts Used</vt:lpstr>
      </vt:variant>
      <vt:variant>
        <vt:i4>29</vt:i4>
      </vt:variant>
      <vt:variant>
        <vt:lpstr>Theme</vt:lpstr>
      </vt:variant>
      <vt:variant>
        <vt:i4>16</vt:i4>
      </vt:variant>
      <vt:variant>
        <vt:lpstr>Embedded OLE Servers</vt:lpstr>
      </vt:variant>
      <vt:variant>
        <vt:i4>0</vt:i4>
      </vt:variant>
      <vt:variant>
        <vt:lpstr>Slide Titles</vt:lpstr>
      </vt:variant>
      <vt:variant>
        <vt:i4>121</vt:i4>
      </vt:variant>
    </vt:vector>
  </HeadingPairs>
  <TitlesOfParts>
    <vt:vector size="166" baseType="lpstr">
      <vt:lpstr>Abadi</vt:lpstr>
      <vt:lpstr>-Apple-System</vt:lpstr>
      <vt:lpstr>Arial</vt:lpstr>
      <vt:lpstr>Arial (Body)</vt:lpstr>
      <vt:lpstr>Arial Black</vt:lpstr>
      <vt:lpstr>Cabin</vt:lpstr>
      <vt:lpstr>Calibri</vt:lpstr>
      <vt:lpstr>Calibri Light</vt:lpstr>
      <vt:lpstr>Century Gothic</vt:lpstr>
      <vt:lpstr>Constantia</vt:lpstr>
      <vt:lpstr>Corbel</vt:lpstr>
      <vt:lpstr>Courier New</vt:lpstr>
      <vt:lpstr>Fira Sans</vt:lpstr>
      <vt:lpstr>Fira Sans Extra Condensed Medium</vt:lpstr>
      <vt:lpstr>Garamond</vt:lpstr>
      <vt:lpstr>Helvetica Neue</vt:lpstr>
      <vt:lpstr>Lato</vt:lpstr>
      <vt:lpstr>Mada</vt:lpstr>
      <vt:lpstr>Neue Helvetica W01</vt:lpstr>
      <vt:lpstr>Open Sans</vt:lpstr>
      <vt:lpstr>Roboto Condensed Light</vt:lpstr>
      <vt:lpstr>Segoe UI</vt:lpstr>
      <vt:lpstr>Segoe UI Light</vt:lpstr>
      <vt:lpstr>Segoe UI Semilight</vt:lpstr>
      <vt:lpstr>Spartan</vt:lpstr>
      <vt:lpstr>Symbol</vt:lpstr>
      <vt:lpstr>Trebuchet MS</vt:lpstr>
      <vt:lpstr>Wingdings</vt:lpstr>
      <vt:lpstr>Wingdings 2</vt:lpstr>
      <vt:lpstr>Frame</vt:lpstr>
      <vt:lpstr>ninds theme MASTER</vt:lpstr>
      <vt:lpstr>1_Office Theme</vt:lpstr>
      <vt:lpstr>Upper Left and Right Lower Logos</vt:lpstr>
      <vt:lpstr>Right Lower Logo Only</vt:lpstr>
      <vt:lpstr>Center Logo Design</vt:lpstr>
      <vt:lpstr>Flow</vt:lpstr>
      <vt:lpstr>2_Custom Design</vt:lpstr>
      <vt:lpstr>Custom Design</vt:lpstr>
      <vt:lpstr>2_Office Theme</vt:lpstr>
      <vt:lpstr>1_Custom Design</vt:lpstr>
      <vt:lpstr>3_Custom Design</vt:lpstr>
      <vt:lpstr>PPP workshopAug 25</vt:lpstr>
      <vt:lpstr>Office Theme</vt:lpstr>
      <vt:lpstr>3_Office Theme</vt:lpstr>
      <vt:lpstr>NCCIHPPTTemplate</vt:lpstr>
      <vt:lpstr>Launching Biomedical Innovators: Day 2</vt:lpstr>
      <vt:lpstr>Small Business  Program </vt:lpstr>
      <vt:lpstr>NINDS Mission </vt:lpstr>
      <vt:lpstr>Small Business Portfolio </vt:lpstr>
      <vt:lpstr>PowerPoint Presentation</vt:lpstr>
      <vt:lpstr>SBIR/STTR Cooperative Agreement  Funding Opportunities (U44)</vt:lpstr>
      <vt:lpstr>PowerPoint Presentation</vt:lpstr>
      <vt:lpstr>PowerPoint Presentation</vt:lpstr>
      <vt:lpstr>Review Criteria </vt:lpstr>
      <vt:lpstr>Importance of Rigor and Reproducibility </vt:lpstr>
      <vt:lpstr>Commercialization Plan Pointers </vt:lpstr>
      <vt:lpstr>Budget Limits  </vt:lpstr>
      <vt:lpstr>PowerPoint Presentation</vt:lpstr>
      <vt:lpstr>Programs for  First-Time Small Business Applicants</vt:lpstr>
      <vt:lpstr>NIH Applicant Assistance Program</vt:lpstr>
      <vt:lpstr>PowerPoint Presentation</vt:lpstr>
      <vt:lpstr>OUR TEAM</vt:lpstr>
      <vt:lpstr>Connect with NINDS</vt:lpstr>
      <vt:lpstr>PowerPoint Presentation</vt:lpstr>
      <vt:lpstr>National Institute of Nursing Research  </vt:lpstr>
      <vt:lpstr>PowerPoint Presentation</vt:lpstr>
      <vt:lpstr>Research Priorities </vt:lpstr>
      <vt:lpstr>Scientific Areas of Interest</vt:lpstr>
      <vt:lpstr>Technologies of Interest</vt:lpstr>
      <vt:lpstr>Use-case Settings</vt:lpstr>
      <vt:lpstr>Funding Opportunities</vt:lpstr>
      <vt:lpstr>Approved NINR Waiver Topics  for awards over the SBIR/STTR Budget Limits</vt:lpstr>
      <vt:lpstr>Promoting Diversity</vt:lpstr>
      <vt:lpstr>THANK YOU</vt:lpstr>
      <vt:lpstr>The NCCIH  SBIR and STTR Program</vt:lpstr>
      <vt:lpstr>NCCIH Strategic Plan FY 2021–2025 Mapping a Pathway to Research on Whole Person Health</vt:lpstr>
      <vt:lpstr>NCCIH-supported Interventions</vt:lpstr>
      <vt:lpstr>PowerPoint Presentation</vt:lpstr>
      <vt:lpstr>PowerPoint Presentation</vt:lpstr>
      <vt:lpstr>PowerPoint Presentation</vt:lpstr>
      <vt:lpstr>PowerPoint Presentation</vt:lpstr>
      <vt:lpstr>PowerPoint Presentation</vt:lpstr>
      <vt:lpstr>NIDDK Small Business Programs Launching Biomedical Innovators June 21, 2023</vt:lpstr>
      <vt:lpstr>Research Mission of the NIDDK</vt:lpstr>
      <vt:lpstr>NIDDK SBIR/STTR R&amp;D Areas</vt:lpstr>
      <vt:lpstr>Open Funding Opportunities</vt:lpstr>
      <vt:lpstr>Phased Programs</vt:lpstr>
      <vt:lpstr>NIH SBIR/STTR Diversity Supplement</vt:lpstr>
      <vt:lpstr>Scientific Mission Areas</vt:lpstr>
      <vt:lpstr>Division of Digestive Diseases &amp; Nutrition</vt:lpstr>
      <vt:lpstr>Division of Kidney, Urologic, &amp; Hematologic Diseases</vt:lpstr>
      <vt:lpstr>Small Business Success Stories</vt:lpstr>
      <vt:lpstr>More Information About NIDDK Programs</vt:lpstr>
      <vt:lpstr>PowerPoint Presentation</vt:lpstr>
      <vt:lpstr>Introduction to the NIAMS SBIR and STTR Program</vt:lpstr>
      <vt:lpstr>National Institute of Arthritis and Musculoskeletal and Skin Diseases (NIAMS)</vt:lpstr>
      <vt:lpstr>Major Overlaps with Other Institutes or Centers</vt:lpstr>
      <vt:lpstr>SBIR/STTR Budget</vt:lpstr>
      <vt:lpstr>PowerPoint Presentation</vt:lpstr>
      <vt:lpstr>NIAMS Small Business Funding Opportunities</vt:lpstr>
      <vt:lpstr>NIAMS Small Business Funding Opportunities</vt:lpstr>
      <vt:lpstr>Product Categories</vt:lpstr>
      <vt:lpstr>Contact:  Xibin Wang, Ph.D Email: wangx1@mail.nih.gov  Phone: 301-451-3884 Cell phone: 301-792-5718</vt:lpstr>
      <vt:lpstr>PowerPoint Presentation</vt:lpstr>
      <vt:lpstr>NIH SBIR/STTR Budget Allocation FY23</vt:lpstr>
      <vt:lpstr>We Strategically Fund Innovations for:</vt:lpstr>
      <vt:lpstr>SBIR &amp; STTR Program Phases and Funding Levels</vt:lpstr>
      <vt:lpstr>NIA Resources to Help Research Entrepreneurs</vt:lpstr>
      <vt:lpstr>NIA Resources to Help Research Entrepreneurs</vt:lpstr>
      <vt:lpstr>PowerPoint Presentation</vt:lpstr>
      <vt:lpstr>NIA Start-Up Challenge and Accelerator </vt:lpstr>
      <vt:lpstr>Challenge Overview</vt:lpstr>
      <vt:lpstr>Challenge Overview</vt:lpstr>
      <vt:lpstr>Challenge Overview</vt:lpstr>
      <vt:lpstr>Broad Participant Success </vt:lpstr>
      <vt:lpstr>PowerPoint Presentation</vt:lpstr>
      <vt:lpstr>PowerPoint Presentation</vt:lpstr>
      <vt:lpstr>PowerPoint Presentation</vt:lpstr>
      <vt:lpstr>The REDI umbrella</vt:lpstr>
      <vt:lpstr>REDI K01 Overview</vt:lpstr>
      <vt:lpstr>REDI R25 Overview</vt:lpstr>
      <vt:lpstr> We are a resource for all applicants and awardees.  Please reach out to us </vt:lpstr>
      <vt:lpstr>PowerPoint Presentation</vt:lpstr>
      <vt:lpstr>Advancing Genomic Research and Commercialization through the NHGRI Small Business Program</vt:lpstr>
      <vt:lpstr>Introduction to NHGRI</vt:lpstr>
      <vt:lpstr>Research Areas Supported by NHGRI:</vt:lpstr>
      <vt:lpstr>Program Structure</vt:lpstr>
      <vt:lpstr>Active Funding Opportunities:</vt:lpstr>
      <vt:lpstr>Examples of Recent Success:</vt:lpstr>
      <vt:lpstr>Where to find us!</vt:lpstr>
      <vt:lpstr>PowerPoint Presentation</vt:lpstr>
      <vt:lpstr>NIH SBIR/STTR Budget Allocation FY23</vt:lpstr>
      <vt:lpstr>PowerPoint Presentation</vt:lpstr>
      <vt:lpstr>NIAID Specific SBIR/STTR Policies</vt:lpstr>
      <vt:lpstr>PowerPoint Presentation</vt:lpstr>
      <vt:lpstr>NIAID Applicant Assistance Program (AAP) Eligibility Criteria</vt:lpstr>
      <vt:lpstr>PowerPoint Presentation</vt:lpstr>
      <vt:lpstr>NIAID Division Resources for Researchers</vt:lpstr>
      <vt:lpstr>Most Important Piece of Advice</vt:lpstr>
      <vt:lpstr>PowerPoint Presentation</vt:lpstr>
      <vt:lpstr>PowerPoint Presentation</vt:lpstr>
      <vt:lpstr>PowerPoint Presentation</vt:lpstr>
      <vt:lpstr>NCI SBIR-Funded Portfolio</vt:lpstr>
      <vt:lpstr>THREE-PHASE PROGRAM</vt:lpstr>
      <vt:lpstr>BUDGET LIMITS</vt:lpstr>
      <vt:lpstr>WAIVER TOPICS</vt:lpstr>
      <vt:lpstr>FY21 GRANTS SUCCESS RATES</vt:lpstr>
      <vt:lpstr>FUNDING OPPORTUNITIES</vt:lpstr>
      <vt:lpstr>PowerPoint Presentation</vt:lpstr>
      <vt:lpstr>Small Business Transition Grant For Early Career Scientists</vt:lpstr>
      <vt:lpstr>SMALL BUSINESS TRANSITION GRANT (SBTG):  TRANSITIONING TO ENTREPRENEURSHIP </vt:lpstr>
      <vt:lpstr>CONCEPT AWARD</vt:lpstr>
      <vt:lpstr>CONTRACT TOPICS</vt:lpstr>
      <vt:lpstr>PHASE IIB BRIDGE AWARD</vt:lpstr>
      <vt:lpstr>Reach Out to a Program Director</vt:lpstr>
      <vt:lpstr>EVENTS</vt:lpstr>
      <vt:lpstr>PowerPoint Presentation</vt:lpstr>
      <vt:lpstr>SBIR/STTR Program at NIGMS</vt:lpstr>
      <vt:lpstr>Biomedical Technology Development Programs at NIGMS</vt:lpstr>
      <vt:lpstr>NIGMS Biomedical Technology Development and Dissemination Centers (RM1)</vt:lpstr>
      <vt:lpstr>PowerPoint Presentation</vt:lpstr>
      <vt:lpstr>NIGMS SBIR/STTR Topics of Interest</vt:lpstr>
      <vt:lpstr>Currently Active SBIR Funding Opportunities NIGMS participates </vt:lpstr>
      <vt:lpstr>NIGMS SBIR/STTR Oversight Group (SOG)</vt:lpstr>
      <vt:lpstr>QUESTIONS?</vt:lpstr>
      <vt:lpstr>COFFEE 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Stephanie (NIH/NHLBI) [E]</dc:creator>
  <cp:lastModifiedBy>Davis, Stephanie (NIH/NHLBI) [E]</cp:lastModifiedBy>
  <cp:revision>2</cp:revision>
  <dcterms:created xsi:type="dcterms:W3CDTF">2023-06-09T19:18:36Z</dcterms:created>
  <dcterms:modified xsi:type="dcterms:W3CDTF">2023-06-19T13:52:42Z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0x010100AE727CE4003A9841BD907CB57F1E648A</vt:lpwstr>
  </property>
  <property fmtid="{D5CDD505-2E9C-101B-9397-08002B2CF9AE}" pid="3" name="MediaServiceImageTags">
    <vt:lpwstr/>
  </property>
</Properties>
</file>